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92" r:id="rId8"/>
    <p:sldId id="293" r:id="rId9"/>
    <p:sldId id="294" r:id="rId10"/>
    <p:sldId id="295" r:id="rId11"/>
    <p:sldId id="296" r:id="rId12"/>
    <p:sldId id="297" r:id="rId13"/>
    <p:sldId id="289" r:id="rId14"/>
    <p:sldId id="290" r:id="rId15"/>
    <p:sldId id="261" r:id="rId16"/>
    <p:sldId id="291" r:id="rId17"/>
    <p:sldId id="266" r:id="rId18"/>
    <p:sldId id="268" r:id="rId19"/>
    <p:sldId id="269" r:id="rId20"/>
    <p:sldId id="270" r:id="rId21"/>
    <p:sldId id="271" r:id="rId22"/>
    <p:sldId id="272" r:id="rId23"/>
    <p:sldId id="273" r:id="rId24"/>
    <p:sldId id="274" r:id="rId25"/>
    <p:sldId id="275" r:id="rId26"/>
    <p:sldId id="281" r:id="rId27"/>
    <p:sldId id="282" r:id="rId28"/>
    <p:sldId id="284" r:id="rId29"/>
    <p:sldId id="285" r:id="rId30"/>
    <p:sldId id="286" r:id="rId31"/>
    <p:sldId id="28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4826"/>
    <a:srgbClr val="3C5973"/>
    <a:srgbClr val="FDEFC7"/>
    <a:srgbClr val="F7E185"/>
    <a:srgbClr val="E7AC07"/>
    <a:srgbClr val="956F05"/>
    <a:srgbClr val="644A03"/>
    <a:srgbClr val="6E7EB2"/>
    <a:srgbClr val="F3D4C9"/>
    <a:srgbClr val="729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4" d="100"/>
          <a:sy n="104" d="100"/>
        </p:scale>
        <p:origin x="108"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D2CD-AF06-1699-D9AC-D4452AAAE9D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AD81C95-BB66-F4AC-F23C-70363A7D0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0150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D7B7A4">
            <a:alpha val="30000"/>
          </a:srgbClr>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2506E97-5C2D-3C3E-53FD-87712ECEA741}"/>
              </a:ext>
            </a:extLst>
          </p:cNvPr>
          <p:cNvCxnSpPr>
            <a:cxnSpLocks/>
          </p:cNvCxnSpPr>
          <p:nvPr userDrawn="1"/>
        </p:nvCxnSpPr>
        <p:spPr>
          <a:xfrm flipH="1">
            <a:off x="981456" y="1295400"/>
            <a:ext cx="10265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7586F2-F049-9C04-61C1-E4258A725B4C}"/>
              </a:ext>
            </a:extLst>
          </p:cNvPr>
          <p:cNvSpPr>
            <a:spLocks noGrp="1"/>
          </p:cNvSpPr>
          <p:nvPr>
            <p:ph type="title"/>
          </p:nvPr>
        </p:nvSpPr>
        <p:spPr>
          <a:xfrm>
            <a:off x="838199" y="523775"/>
            <a:ext cx="10515599" cy="1051025"/>
          </a:xfrm>
        </p:spPr>
        <p:txBody>
          <a:bodyPr>
            <a:normAutofit/>
          </a:bodyPr>
          <a:lstStyle>
            <a:lvl1pPr>
              <a:defRPr sz="4000">
                <a:solidFill>
                  <a:srgbClr val="203864"/>
                </a:solidFill>
                <a:latin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B372DDE-3718-1F31-B766-B1E1346DC317}"/>
              </a:ext>
            </a:extLst>
          </p:cNvPr>
          <p:cNvSpPr>
            <a:spLocks noGrp="1"/>
          </p:cNvSpPr>
          <p:nvPr>
            <p:ph idx="1"/>
          </p:nvPr>
        </p:nvSpPr>
        <p:spPr>
          <a:xfrm>
            <a:off x="838200" y="1754505"/>
            <a:ext cx="10515600" cy="4351338"/>
          </a:xfrm>
        </p:spPr>
        <p:txBody>
          <a:bodyPr/>
          <a:lstStyle>
            <a:lvl1pPr marL="228600" indent="-228600">
              <a:buClr>
                <a:srgbClr val="A64826"/>
              </a:buClr>
              <a:buFont typeface="Wingdings" panose="05000000000000000000" pitchFamily="2" charset="2"/>
              <a:buChar char="§"/>
              <a:defRPr>
                <a:solidFill>
                  <a:srgbClr val="203864"/>
                </a:solidFill>
                <a:latin typeface="Lato" panose="020F0502020204030203" pitchFamily="34" charset="0"/>
              </a:defRPr>
            </a:lvl1pPr>
            <a:lvl2pPr marL="685800" indent="-228600">
              <a:buClr>
                <a:srgbClr val="A64826"/>
              </a:buClr>
              <a:buFont typeface="Wingdings" panose="05000000000000000000" pitchFamily="2" charset="2"/>
              <a:buChar char="§"/>
              <a:defRPr>
                <a:solidFill>
                  <a:srgbClr val="203864"/>
                </a:solidFill>
                <a:latin typeface="Lato" panose="020F0502020204030203" pitchFamily="34" charset="0"/>
              </a:defRPr>
            </a:lvl2pPr>
            <a:lvl3pPr marL="1143000" indent="-228600">
              <a:buClr>
                <a:srgbClr val="A64826"/>
              </a:buClr>
              <a:buFont typeface="Wingdings" panose="05000000000000000000" pitchFamily="2" charset="2"/>
              <a:buChar char="§"/>
              <a:defRPr>
                <a:solidFill>
                  <a:srgbClr val="203864"/>
                </a:solidFill>
                <a:latin typeface="Lato" panose="020F0502020204030203" pitchFamily="34" charset="0"/>
              </a:defRPr>
            </a:lvl3pPr>
            <a:lvl4pPr marL="1600200" indent="-228600">
              <a:buClr>
                <a:srgbClr val="A64826"/>
              </a:buClr>
              <a:buFont typeface="Wingdings" panose="05000000000000000000" pitchFamily="2" charset="2"/>
              <a:buChar char="§"/>
              <a:defRPr>
                <a:solidFill>
                  <a:srgbClr val="203864"/>
                </a:solidFill>
                <a:latin typeface="Lato" panose="020F0502020204030203" pitchFamily="34" charset="0"/>
              </a:defRPr>
            </a:lvl4pPr>
            <a:lvl5pPr marL="2057400" indent="-228600">
              <a:buClr>
                <a:srgbClr val="A64826"/>
              </a:buClr>
              <a:buFont typeface="Wingdings" panose="05000000000000000000" pitchFamily="2" charset="2"/>
              <a:buChar char="§"/>
              <a:defRPr>
                <a:solidFill>
                  <a:srgbClr val="203864"/>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224F5F5-E423-2B22-BFE5-48693F7BE4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45" r="16913"/>
          <a:stretch/>
        </p:blipFill>
        <p:spPr>
          <a:xfrm>
            <a:off x="7892247" y="517115"/>
            <a:ext cx="3480046" cy="1213476"/>
          </a:xfrm>
          <a:prstGeom prst="rect">
            <a:avLst/>
          </a:prstGeom>
        </p:spPr>
      </p:pic>
    </p:spTree>
    <p:extLst>
      <p:ext uri="{BB962C8B-B14F-4D97-AF65-F5344CB8AC3E}">
        <p14:creationId xmlns:p14="http://schemas.microsoft.com/office/powerpoint/2010/main" val="237113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9741E-C55C-016F-19BC-9F3DE75580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EFF8A9-511B-C728-783B-3AE4BA17BC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EC9E592A-BCF6-575D-C875-269E5E64C498}"/>
              </a:ext>
            </a:extLst>
          </p:cNvPr>
          <p:cNvCxnSpPr>
            <a:cxnSpLocks/>
          </p:cNvCxnSpPr>
          <p:nvPr userDrawn="1"/>
        </p:nvCxnSpPr>
        <p:spPr>
          <a:xfrm flipH="1">
            <a:off x="981456" y="1295400"/>
            <a:ext cx="10265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40B3DE8-DA8B-2F93-2895-EE0D5EE12EB4}"/>
              </a:ext>
            </a:extLst>
          </p:cNvPr>
          <p:cNvSpPr txBox="1">
            <a:spLocks/>
          </p:cNvSpPr>
          <p:nvPr userDrawn="1"/>
        </p:nvSpPr>
        <p:spPr>
          <a:xfrm>
            <a:off x="838199" y="523775"/>
            <a:ext cx="10515599" cy="1051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03864"/>
                </a:solidFill>
                <a:latin typeface="+mj-lt"/>
                <a:ea typeface="+mj-ea"/>
                <a:cs typeface="+mj-cs"/>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FF466E2E-D8C1-2DDE-3C95-71DB115D59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45" r="16913"/>
          <a:stretch/>
        </p:blipFill>
        <p:spPr>
          <a:xfrm>
            <a:off x="7892247" y="517115"/>
            <a:ext cx="3480046" cy="1213476"/>
          </a:xfrm>
          <a:prstGeom prst="rect">
            <a:avLst/>
          </a:prstGeom>
        </p:spPr>
      </p:pic>
    </p:spTree>
    <p:extLst>
      <p:ext uri="{BB962C8B-B14F-4D97-AF65-F5344CB8AC3E}">
        <p14:creationId xmlns:p14="http://schemas.microsoft.com/office/powerpoint/2010/main" val="213929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02B09-1C35-7D4F-6ACC-EA91FB66C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403A1-A28E-FB9F-30A9-B3EB342AA8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B8B6EE-6364-98B0-798B-8E2D23437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53B83-49C7-FD21-D619-CCA8C067F1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B6121DE3-823C-5BB5-38F8-6403CA5C76F3}"/>
              </a:ext>
            </a:extLst>
          </p:cNvPr>
          <p:cNvCxnSpPr>
            <a:cxnSpLocks/>
          </p:cNvCxnSpPr>
          <p:nvPr userDrawn="1"/>
        </p:nvCxnSpPr>
        <p:spPr>
          <a:xfrm flipH="1">
            <a:off x="981456" y="1295400"/>
            <a:ext cx="10265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805FF8EC-B293-4BCD-4087-BB4230BB8CA6}"/>
              </a:ext>
            </a:extLst>
          </p:cNvPr>
          <p:cNvSpPr>
            <a:spLocks noGrp="1"/>
          </p:cNvSpPr>
          <p:nvPr>
            <p:ph type="title"/>
          </p:nvPr>
        </p:nvSpPr>
        <p:spPr>
          <a:xfrm>
            <a:off x="838199" y="523775"/>
            <a:ext cx="10515599" cy="1051025"/>
          </a:xfrm>
        </p:spPr>
        <p:txBody>
          <a:bodyPr/>
          <a:lstStyle>
            <a:lvl1pPr>
              <a:defRPr>
                <a:solidFill>
                  <a:srgbClr val="203864"/>
                </a:solidFill>
              </a:defRPr>
            </a:lvl1pPr>
          </a:lstStyle>
          <a:p>
            <a:r>
              <a:rPr lang="en-US" dirty="0"/>
              <a:t>Click to edit Master title style</a:t>
            </a:r>
          </a:p>
        </p:txBody>
      </p:sp>
      <p:pic>
        <p:nvPicPr>
          <p:cNvPr id="14" name="Picture 13">
            <a:extLst>
              <a:ext uri="{FF2B5EF4-FFF2-40B4-BE49-F238E27FC236}">
                <a16:creationId xmlns:a16="http://schemas.microsoft.com/office/drawing/2014/main" id="{FC2967A5-18FC-5359-D8CB-E0CE03A167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45" r="16913"/>
          <a:stretch/>
        </p:blipFill>
        <p:spPr>
          <a:xfrm>
            <a:off x="7892247" y="517115"/>
            <a:ext cx="3480046" cy="1213476"/>
          </a:xfrm>
          <a:prstGeom prst="rect">
            <a:avLst/>
          </a:prstGeom>
        </p:spPr>
      </p:pic>
    </p:spTree>
    <p:extLst>
      <p:ext uri="{BB962C8B-B14F-4D97-AF65-F5344CB8AC3E}">
        <p14:creationId xmlns:p14="http://schemas.microsoft.com/office/powerpoint/2010/main" val="239275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67656D3-3C65-DB94-C145-8FB9DF2C5B51}"/>
              </a:ext>
            </a:extLst>
          </p:cNvPr>
          <p:cNvCxnSpPr>
            <a:cxnSpLocks/>
          </p:cNvCxnSpPr>
          <p:nvPr userDrawn="1"/>
        </p:nvCxnSpPr>
        <p:spPr>
          <a:xfrm flipH="1">
            <a:off x="981456" y="1304827"/>
            <a:ext cx="10265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7552596-50B1-A119-CD44-686DFC7EC342}"/>
              </a:ext>
            </a:extLst>
          </p:cNvPr>
          <p:cNvSpPr>
            <a:spLocks noGrp="1"/>
          </p:cNvSpPr>
          <p:nvPr>
            <p:ph type="title"/>
          </p:nvPr>
        </p:nvSpPr>
        <p:spPr>
          <a:xfrm>
            <a:off x="838199" y="523775"/>
            <a:ext cx="10515599" cy="1051025"/>
          </a:xfrm>
        </p:spPr>
        <p:txBody>
          <a:bodyPr>
            <a:normAutofit/>
          </a:bodyPr>
          <a:lstStyle>
            <a:lvl1pPr>
              <a:defRPr sz="3600" b="1">
                <a:solidFill>
                  <a:srgbClr val="203864"/>
                </a:solidFill>
              </a:defRPr>
            </a:lvl1pPr>
          </a:lstStyle>
          <a:p>
            <a:r>
              <a:rPr lang="en-US" dirty="0"/>
              <a:t>Click to edit Master title style</a:t>
            </a:r>
          </a:p>
        </p:txBody>
      </p:sp>
      <p:pic>
        <p:nvPicPr>
          <p:cNvPr id="10" name="Picture 9">
            <a:extLst>
              <a:ext uri="{FF2B5EF4-FFF2-40B4-BE49-F238E27FC236}">
                <a16:creationId xmlns:a16="http://schemas.microsoft.com/office/drawing/2014/main" id="{58E50C1C-2351-E521-C715-9BA6758A38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45" r="16913"/>
          <a:stretch/>
        </p:blipFill>
        <p:spPr>
          <a:xfrm>
            <a:off x="7892247" y="517115"/>
            <a:ext cx="3480046" cy="1213476"/>
          </a:xfrm>
          <a:prstGeom prst="rect">
            <a:avLst/>
          </a:prstGeom>
        </p:spPr>
      </p:pic>
    </p:spTree>
    <p:extLst>
      <p:ext uri="{BB962C8B-B14F-4D97-AF65-F5344CB8AC3E}">
        <p14:creationId xmlns:p14="http://schemas.microsoft.com/office/powerpoint/2010/main" val="179694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71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BE46-8E07-3DF8-BB12-F261E7D5049B}"/>
              </a:ext>
            </a:extLst>
          </p:cNvPr>
          <p:cNvSpPr>
            <a:spLocks noGrp="1"/>
          </p:cNvSpPr>
          <p:nvPr>
            <p:ph type="title"/>
          </p:nvPr>
        </p:nvSpPr>
        <p:spPr>
          <a:xfrm>
            <a:off x="839788" y="595004"/>
            <a:ext cx="3932237" cy="1213476"/>
          </a:xfrm>
        </p:spPr>
        <p:txBody>
          <a:bodyPr anchor="b"/>
          <a:lstStyle>
            <a:lvl1pPr>
              <a:defRPr sz="3200">
                <a:solidFill>
                  <a:srgbClr val="20386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AF1016-8AB3-805D-C5EC-CFF6D6A8245C}"/>
              </a:ext>
            </a:extLst>
          </p:cNvPr>
          <p:cNvSpPr>
            <a:spLocks noGrp="1"/>
          </p:cNvSpPr>
          <p:nvPr>
            <p:ph idx="1"/>
          </p:nvPr>
        </p:nvSpPr>
        <p:spPr>
          <a:xfrm>
            <a:off x="5183188" y="1616755"/>
            <a:ext cx="6172200" cy="4252233"/>
          </a:xfrm>
        </p:spPr>
        <p:txBody>
          <a:bodyPr/>
          <a:lstStyle>
            <a:lvl1pPr marL="228600" indent="-228600">
              <a:buClr>
                <a:srgbClr val="A64826"/>
              </a:buClr>
              <a:buFont typeface="Wingdings" panose="05000000000000000000" pitchFamily="2" charset="2"/>
              <a:buChar char="§"/>
              <a:defRPr sz="3200">
                <a:solidFill>
                  <a:srgbClr val="203864"/>
                </a:solidFill>
              </a:defRPr>
            </a:lvl1pPr>
            <a:lvl2pPr marL="685800" indent="-228600">
              <a:buClr>
                <a:srgbClr val="A64826"/>
              </a:buClr>
              <a:buFont typeface="Wingdings" panose="05000000000000000000" pitchFamily="2" charset="2"/>
              <a:buChar char="§"/>
              <a:defRPr sz="2800">
                <a:solidFill>
                  <a:srgbClr val="203864"/>
                </a:solidFill>
              </a:defRPr>
            </a:lvl2pPr>
            <a:lvl3pPr marL="1143000" indent="-228600">
              <a:buClr>
                <a:srgbClr val="A64826"/>
              </a:buClr>
              <a:buFont typeface="Wingdings" panose="05000000000000000000" pitchFamily="2" charset="2"/>
              <a:buChar char="§"/>
              <a:defRPr sz="2400">
                <a:solidFill>
                  <a:srgbClr val="203864"/>
                </a:solidFill>
              </a:defRPr>
            </a:lvl3pPr>
            <a:lvl4pPr marL="1600200" indent="-228600">
              <a:buClr>
                <a:srgbClr val="A64826"/>
              </a:buClr>
              <a:buFont typeface="Wingdings" panose="05000000000000000000" pitchFamily="2" charset="2"/>
              <a:buChar char="§"/>
              <a:defRPr sz="2000">
                <a:solidFill>
                  <a:srgbClr val="203864"/>
                </a:solidFill>
              </a:defRPr>
            </a:lvl4pPr>
            <a:lvl5pPr marL="2057400" indent="-228600">
              <a:buClr>
                <a:srgbClr val="A64826"/>
              </a:buClr>
              <a:buFont typeface="Wingdings" panose="05000000000000000000" pitchFamily="2" charset="2"/>
              <a:buChar char="§"/>
              <a:defRPr sz="2000">
                <a:solidFill>
                  <a:srgbClr val="20386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CFE1A25-E97B-DBD9-56D8-744E8C710BB9}"/>
              </a:ext>
            </a:extLst>
          </p:cNvPr>
          <p:cNvSpPr>
            <a:spLocks noGrp="1"/>
          </p:cNvSpPr>
          <p:nvPr>
            <p:ph type="body" sz="half" idx="2"/>
          </p:nvPr>
        </p:nvSpPr>
        <p:spPr>
          <a:xfrm>
            <a:off x="839788" y="2057400"/>
            <a:ext cx="3932237" cy="3811588"/>
          </a:xfrm>
        </p:spPr>
        <p:txBody>
          <a:bodyPr/>
          <a:lstStyle>
            <a:lvl1pPr marL="0" indent="0">
              <a:buNone/>
              <a:defRPr sz="1600">
                <a:solidFill>
                  <a:srgbClr val="20386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4EB41C31-9A11-2180-D734-DB4E7719AE4C}"/>
              </a:ext>
            </a:extLst>
          </p:cNvPr>
          <p:cNvCxnSpPr>
            <a:cxnSpLocks/>
          </p:cNvCxnSpPr>
          <p:nvPr userDrawn="1"/>
        </p:nvCxnSpPr>
        <p:spPr>
          <a:xfrm flipH="1">
            <a:off x="981456" y="1295400"/>
            <a:ext cx="10265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905E878-E907-73E4-5F25-6DDBE6420C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45" r="16913"/>
          <a:stretch/>
        </p:blipFill>
        <p:spPr>
          <a:xfrm>
            <a:off x="7892247" y="517115"/>
            <a:ext cx="3480046" cy="1213476"/>
          </a:xfrm>
          <a:prstGeom prst="rect">
            <a:avLst/>
          </a:prstGeom>
        </p:spPr>
      </p:pic>
    </p:spTree>
    <p:extLst>
      <p:ext uri="{BB962C8B-B14F-4D97-AF65-F5344CB8AC3E}">
        <p14:creationId xmlns:p14="http://schemas.microsoft.com/office/powerpoint/2010/main" val="363187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B7A4">
            <a:alpha val="3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AAD4E-4ED6-52EE-64FB-4CEA0D076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49736A-71BA-35EA-2D58-3D43CC720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5A4FE34-45C5-FA9B-6BD3-3CE84D74FA43}"/>
              </a:ext>
            </a:extLst>
          </p:cNvPr>
          <p:cNvSpPr/>
          <p:nvPr userDrawn="1"/>
        </p:nvSpPr>
        <p:spPr>
          <a:xfrm>
            <a:off x="0" y="6118950"/>
            <a:ext cx="12192000" cy="739050"/>
          </a:xfrm>
          <a:prstGeom prst="rect">
            <a:avLst/>
          </a:prstGeom>
          <a:solidFill>
            <a:srgbClr val="A6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C1F122-0762-9C9D-2AA0-806D8CD476DB}"/>
              </a:ext>
            </a:extLst>
          </p:cNvPr>
          <p:cNvSpPr/>
          <p:nvPr userDrawn="1"/>
        </p:nvSpPr>
        <p:spPr>
          <a:xfrm>
            <a:off x="0" y="6176963"/>
            <a:ext cx="12192000" cy="676798"/>
          </a:xfrm>
          <a:prstGeom prst="rect">
            <a:avLst/>
          </a:prstGeom>
          <a:solidFill>
            <a:srgbClr val="3C5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28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b="1" kern="1200">
          <a:solidFill>
            <a:srgbClr val="203864"/>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Clr>
          <a:srgbClr val="A64826"/>
        </a:buClr>
        <a:buFont typeface="Wingdings" panose="05000000000000000000" pitchFamily="2" charset="2"/>
        <a:buChar char="§"/>
        <a:defRPr sz="2800" kern="1200">
          <a:solidFill>
            <a:schemeClr val="accent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Clr>
          <a:srgbClr val="A64826"/>
        </a:buClr>
        <a:buFont typeface="Wingdings" panose="05000000000000000000" pitchFamily="2" charset="2"/>
        <a:buChar char="§"/>
        <a:defRPr sz="2400" kern="1200">
          <a:solidFill>
            <a:schemeClr val="accent1">
              <a:lumMod val="50000"/>
            </a:schemeClr>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rgbClr val="A64826"/>
        </a:buClr>
        <a:buFont typeface="Wingdings" panose="05000000000000000000" pitchFamily="2" charset="2"/>
        <a:buChar char="§"/>
        <a:defRPr sz="2000" kern="1200">
          <a:solidFill>
            <a:schemeClr val="accent1">
              <a:lumMod val="50000"/>
            </a:schemeClr>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rgbClr val="A64826"/>
        </a:buClr>
        <a:buFont typeface="Wingdings" panose="05000000000000000000" pitchFamily="2" charset="2"/>
        <a:buChar char="§"/>
        <a:defRPr sz="1800" kern="1200">
          <a:solidFill>
            <a:schemeClr val="accent1">
              <a:lumMod val="50000"/>
            </a:schemeClr>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Clr>
          <a:srgbClr val="A64826"/>
        </a:buClr>
        <a:buFont typeface="Wingdings" panose="05000000000000000000" pitchFamily="2" charset="2"/>
        <a:buChar char="§"/>
        <a:defRPr sz="1800" kern="1200">
          <a:solidFill>
            <a:srgbClr val="20386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B7A4">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BB97-C950-F337-F8B8-3CCF81D7B49A}"/>
              </a:ext>
            </a:extLst>
          </p:cNvPr>
          <p:cNvSpPr>
            <a:spLocks noGrp="1"/>
          </p:cNvSpPr>
          <p:nvPr>
            <p:ph type="ctrTitle"/>
          </p:nvPr>
        </p:nvSpPr>
        <p:spPr>
          <a:xfrm>
            <a:off x="705015" y="1352950"/>
            <a:ext cx="4765482" cy="2387600"/>
          </a:xfrm>
        </p:spPr>
        <p:txBody>
          <a:bodyPr>
            <a:normAutofit fontScale="90000"/>
          </a:bodyPr>
          <a:lstStyle/>
          <a:p>
            <a:pPr algn="l"/>
            <a:r>
              <a:rPr lang="en-US" dirty="0"/>
              <a:t>Division for Aging Services</a:t>
            </a:r>
          </a:p>
        </p:txBody>
      </p:sp>
      <p:sp>
        <p:nvSpPr>
          <p:cNvPr id="3" name="Subtitle 2">
            <a:extLst>
              <a:ext uri="{FF2B5EF4-FFF2-40B4-BE49-F238E27FC236}">
                <a16:creationId xmlns:a16="http://schemas.microsoft.com/office/drawing/2014/main" id="{D3D9EC10-3C85-44A3-FC50-9A4B2CDD1C17}"/>
              </a:ext>
            </a:extLst>
          </p:cNvPr>
          <p:cNvSpPr>
            <a:spLocks noGrp="1"/>
          </p:cNvSpPr>
          <p:nvPr>
            <p:ph type="subTitle" idx="1"/>
          </p:nvPr>
        </p:nvSpPr>
        <p:spPr>
          <a:xfrm>
            <a:off x="784527" y="3928040"/>
            <a:ext cx="4621191" cy="461079"/>
          </a:xfrm>
        </p:spPr>
        <p:txBody>
          <a:bodyPr>
            <a:noAutofit/>
          </a:bodyPr>
          <a:lstStyle/>
          <a:p>
            <a:r>
              <a:rPr lang="en-US" sz="2800" dirty="0"/>
              <a:t>AAA Director Orientation</a:t>
            </a:r>
          </a:p>
        </p:txBody>
      </p:sp>
      <p:sp>
        <p:nvSpPr>
          <p:cNvPr id="6" name="Rectangle 5">
            <a:extLst>
              <a:ext uri="{FF2B5EF4-FFF2-40B4-BE49-F238E27FC236}">
                <a16:creationId xmlns:a16="http://schemas.microsoft.com/office/drawing/2014/main" id="{FB94FB27-422C-E73D-52ED-E00B760E8D18}"/>
              </a:ext>
            </a:extLst>
          </p:cNvPr>
          <p:cNvSpPr/>
          <p:nvPr/>
        </p:nvSpPr>
        <p:spPr>
          <a:xfrm>
            <a:off x="8971724" y="0"/>
            <a:ext cx="3143416" cy="6106602"/>
          </a:xfrm>
          <a:prstGeom prst="rect">
            <a:avLst/>
          </a:prstGeom>
          <a:solidFill>
            <a:srgbClr val="3C5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DE2388-9B51-E427-04EB-9DE41FFAE656}"/>
              </a:ext>
            </a:extLst>
          </p:cNvPr>
          <p:cNvSpPr/>
          <p:nvPr/>
        </p:nvSpPr>
        <p:spPr>
          <a:xfrm>
            <a:off x="9048584" y="0"/>
            <a:ext cx="3143416" cy="6106602"/>
          </a:xfrm>
          <a:prstGeom prst="rect">
            <a:avLst/>
          </a:prstGeom>
          <a:solidFill>
            <a:srgbClr val="A648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6E84376-12BB-5799-E194-4DABE2504DF1}"/>
              </a:ext>
            </a:extLst>
          </p:cNvPr>
          <p:cNvSpPr/>
          <p:nvPr/>
        </p:nvSpPr>
        <p:spPr>
          <a:xfrm>
            <a:off x="6983898" y="1352950"/>
            <a:ext cx="3975652" cy="3975652"/>
          </a:xfrm>
          <a:prstGeom prst="ellipse">
            <a:avLst/>
          </a:prstGeom>
          <a:blipFill>
            <a:blip r:embed="rId2"/>
            <a:stretch>
              <a:fillRect/>
            </a:stretch>
          </a:blipFill>
          <a:ln w="63500">
            <a:solidFill>
              <a:srgbClr val="3C5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176A7FA8-2BD8-C8CC-5393-C37BE3810D8C}"/>
              </a:ext>
            </a:extLst>
          </p:cNvPr>
          <p:cNvSpPr txBox="1">
            <a:spLocks/>
          </p:cNvSpPr>
          <p:nvPr/>
        </p:nvSpPr>
        <p:spPr>
          <a:xfrm>
            <a:off x="1576989" y="4620488"/>
            <a:ext cx="2435750" cy="4610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A64826"/>
              </a:buClr>
              <a:buFont typeface="Wingdings" panose="05000000000000000000" pitchFamily="2" charset="2"/>
              <a:buNone/>
              <a:defRPr sz="2400" kern="1200">
                <a:solidFill>
                  <a:schemeClr val="accent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Clr>
                <a:srgbClr val="A64826"/>
              </a:buClr>
              <a:buFont typeface="Wingdings" panose="05000000000000000000" pitchFamily="2" charset="2"/>
              <a:buNone/>
              <a:defRPr sz="2000" kern="1200">
                <a:solidFill>
                  <a:schemeClr val="accent1">
                    <a:lumMod val="50000"/>
                  </a:schemeClr>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Clr>
                <a:srgbClr val="A64826"/>
              </a:buClr>
              <a:buFont typeface="Wingdings" panose="05000000000000000000" pitchFamily="2" charset="2"/>
              <a:buNone/>
              <a:defRPr sz="1800" kern="1200">
                <a:solidFill>
                  <a:schemeClr val="accent1">
                    <a:lumMod val="50000"/>
                  </a:schemeClr>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Clr>
                <a:srgbClr val="A64826"/>
              </a:buClr>
              <a:buFont typeface="Wingdings" panose="05000000000000000000" pitchFamily="2" charset="2"/>
              <a:buNone/>
              <a:defRPr sz="1600" kern="1200">
                <a:solidFill>
                  <a:schemeClr val="accent1">
                    <a:lumMod val="50000"/>
                  </a:schemeClr>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Clr>
                <a:srgbClr val="A64826"/>
              </a:buClr>
              <a:buFont typeface="Wingdings" panose="05000000000000000000" pitchFamily="2" charset="2"/>
              <a:buNone/>
              <a:defRPr sz="1600" kern="1200">
                <a:solidFill>
                  <a:srgbClr val="203864"/>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May 23, 2024</a:t>
            </a:r>
          </a:p>
        </p:txBody>
      </p:sp>
    </p:spTree>
    <p:extLst>
      <p:ext uri="{BB962C8B-B14F-4D97-AF65-F5344CB8AC3E}">
        <p14:creationId xmlns:p14="http://schemas.microsoft.com/office/powerpoint/2010/main" val="218606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173-8CF9-1D62-6E94-5B9E6E3C9EE2}"/>
              </a:ext>
            </a:extLst>
          </p:cNvPr>
          <p:cNvSpPr>
            <a:spLocks noGrp="1"/>
          </p:cNvSpPr>
          <p:nvPr>
            <p:ph type="title"/>
          </p:nvPr>
        </p:nvSpPr>
        <p:spPr/>
        <p:txBody>
          <a:bodyPr>
            <a:normAutofit/>
          </a:bodyPr>
          <a:lstStyle/>
          <a:p>
            <a:r>
              <a:rPr lang="en-US" sz="3600" dirty="0"/>
              <a:t>AMR – Request Instructions</a:t>
            </a:r>
          </a:p>
        </p:txBody>
      </p:sp>
      <p:sp>
        <p:nvSpPr>
          <p:cNvPr id="3" name="Content Placeholder 2">
            <a:extLst>
              <a:ext uri="{FF2B5EF4-FFF2-40B4-BE49-F238E27FC236}">
                <a16:creationId xmlns:a16="http://schemas.microsoft.com/office/drawing/2014/main" id="{97B6C22D-493F-7848-EBA3-1C78BF37A31A}"/>
              </a:ext>
            </a:extLst>
          </p:cNvPr>
          <p:cNvSpPr>
            <a:spLocks noGrp="1"/>
          </p:cNvSpPr>
          <p:nvPr>
            <p:ph idx="1"/>
          </p:nvPr>
        </p:nvSpPr>
        <p:spPr>
          <a:xfrm>
            <a:off x="838199" y="1484334"/>
            <a:ext cx="10515600" cy="472959"/>
          </a:xfrm>
        </p:spPr>
        <p:txBody>
          <a:bodyPr>
            <a:normAutofit lnSpcReduction="10000"/>
          </a:bodyPr>
          <a:lstStyle/>
          <a:p>
            <a:pPr marL="0" indent="0">
              <a:buNone/>
            </a:pPr>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AB0F0C15-123C-308B-EEEA-71DA86DA516A}"/>
              </a:ext>
            </a:extLst>
          </p:cNvPr>
          <p:cNvPicPr>
            <a:picLocks noChangeAspect="1"/>
          </p:cNvPicPr>
          <p:nvPr/>
        </p:nvPicPr>
        <p:blipFill>
          <a:blip r:embed="rId2"/>
          <a:stretch>
            <a:fillRect/>
          </a:stretch>
        </p:blipFill>
        <p:spPr>
          <a:xfrm>
            <a:off x="3216023" y="1484334"/>
            <a:ext cx="6245305" cy="4639551"/>
          </a:xfrm>
          <a:prstGeom prst="rect">
            <a:avLst/>
          </a:prstGeom>
        </p:spPr>
      </p:pic>
    </p:spTree>
    <p:extLst>
      <p:ext uri="{BB962C8B-B14F-4D97-AF65-F5344CB8AC3E}">
        <p14:creationId xmlns:p14="http://schemas.microsoft.com/office/powerpoint/2010/main" val="241285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173-8CF9-1D62-6E94-5B9E6E3C9EE2}"/>
              </a:ext>
            </a:extLst>
          </p:cNvPr>
          <p:cNvSpPr>
            <a:spLocks noGrp="1"/>
          </p:cNvSpPr>
          <p:nvPr>
            <p:ph type="title"/>
          </p:nvPr>
        </p:nvSpPr>
        <p:spPr/>
        <p:txBody>
          <a:bodyPr>
            <a:normAutofit/>
          </a:bodyPr>
          <a:lstStyle/>
          <a:p>
            <a:r>
              <a:rPr lang="en-US" sz="3600" dirty="0"/>
              <a:t>AMR - Requirements</a:t>
            </a:r>
          </a:p>
        </p:txBody>
      </p:sp>
      <p:sp>
        <p:nvSpPr>
          <p:cNvPr id="3" name="Content Placeholder 2">
            <a:extLst>
              <a:ext uri="{FF2B5EF4-FFF2-40B4-BE49-F238E27FC236}">
                <a16:creationId xmlns:a16="http://schemas.microsoft.com/office/drawing/2014/main" id="{97B6C22D-493F-7848-EBA3-1C78BF37A31A}"/>
              </a:ext>
            </a:extLst>
          </p:cNvPr>
          <p:cNvSpPr>
            <a:spLocks noGrp="1"/>
          </p:cNvSpPr>
          <p:nvPr>
            <p:ph idx="1"/>
          </p:nvPr>
        </p:nvSpPr>
        <p:spPr>
          <a:xfrm>
            <a:off x="838199" y="1484334"/>
            <a:ext cx="10515600" cy="472959"/>
          </a:xfrm>
        </p:spPr>
        <p:txBody>
          <a:bodyPr>
            <a:normAutofit lnSpcReduction="10000"/>
          </a:bodyPr>
          <a:lstStyle/>
          <a:p>
            <a:pPr marL="0" indent="0">
              <a:buNone/>
            </a:pPr>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FA6DF162-1A3D-23EB-76B0-413B45C630B1}"/>
              </a:ext>
            </a:extLst>
          </p:cNvPr>
          <p:cNvPicPr>
            <a:picLocks noChangeAspect="1"/>
          </p:cNvPicPr>
          <p:nvPr/>
        </p:nvPicPr>
        <p:blipFill>
          <a:blip r:embed="rId2"/>
          <a:stretch>
            <a:fillRect/>
          </a:stretch>
        </p:blipFill>
        <p:spPr>
          <a:xfrm>
            <a:off x="2808228" y="1489492"/>
            <a:ext cx="6575540" cy="4594571"/>
          </a:xfrm>
          <a:prstGeom prst="rect">
            <a:avLst/>
          </a:prstGeom>
        </p:spPr>
      </p:pic>
    </p:spTree>
    <p:extLst>
      <p:ext uri="{BB962C8B-B14F-4D97-AF65-F5344CB8AC3E}">
        <p14:creationId xmlns:p14="http://schemas.microsoft.com/office/powerpoint/2010/main" val="142402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173-8CF9-1D62-6E94-5B9E6E3C9EE2}"/>
              </a:ext>
            </a:extLst>
          </p:cNvPr>
          <p:cNvSpPr>
            <a:spLocks noGrp="1"/>
          </p:cNvSpPr>
          <p:nvPr>
            <p:ph type="title"/>
          </p:nvPr>
        </p:nvSpPr>
        <p:spPr/>
        <p:txBody>
          <a:bodyPr>
            <a:normAutofit/>
          </a:bodyPr>
          <a:lstStyle/>
          <a:p>
            <a:r>
              <a:rPr lang="en-US" sz="3600" dirty="0"/>
              <a:t>AMR - Expenditures</a:t>
            </a:r>
          </a:p>
        </p:txBody>
      </p:sp>
      <p:sp>
        <p:nvSpPr>
          <p:cNvPr id="3" name="Content Placeholder 2">
            <a:extLst>
              <a:ext uri="{FF2B5EF4-FFF2-40B4-BE49-F238E27FC236}">
                <a16:creationId xmlns:a16="http://schemas.microsoft.com/office/drawing/2014/main" id="{97B6C22D-493F-7848-EBA3-1C78BF37A31A}"/>
              </a:ext>
            </a:extLst>
          </p:cNvPr>
          <p:cNvSpPr>
            <a:spLocks noGrp="1"/>
          </p:cNvSpPr>
          <p:nvPr>
            <p:ph idx="1"/>
          </p:nvPr>
        </p:nvSpPr>
        <p:spPr>
          <a:xfrm>
            <a:off x="838199" y="1484334"/>
            <a:ext cx="10515600" cy="472959"/>
          </a:xfrm>
        </p:spPr>
        <p:txBody>
          <a:bodyPr>
            <a:normAutofit lnSpcReduction="10000"/>
          </a:bodyPr>
          <a:lstStyle/>
          <a:p>
            <a:pPr marL="0" indent="0">
              <a:buNone/>
            </a:pPr>
            <a:endParaRPr lang="en-US"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9BBC2477-ACD1-B171-75C4-19D36F859976}"/>
              </a:ext>
            </a:extLst>
          </p:cNvPr>
          <p:cNvPicPr>
            <a:picLocks noChangeAspect="1"/>
          </p:cNvPicPr>
          <p:nvPr/>
        </p:nvPicPr>
        <p:blipFill>
          <a:blip r:embed="rId2"/>
          <a:stretch>
            <a:fillRect/>
          </a:stretch>
        </p:blipFill>
        <p:spPr>
          <a:xfrm>
            <a:off x="2819256" y="1484334"/>
            <a:ext cx="6906292" cy="4612643"/>
          </a:xfrm>
          <a:prstGeom prst="rect">
            <a:avLst/>
          </a:prstGeom>
        </p:spPr>
      </p:pic>
    </p:spTree>
    <p:extLst>
      <p:ext uri="{BB962C8B-B14F-4D97-AF65-F5344CB8AC3E}">
        <p14:creationId xmlns:p14="http://schemas.microsoft.com/office/powerpoint/2010/main" val="181783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77B8-6E51-E8EC-33BA-C5799EC95E28}"/>
              </a:ext>
            </a:extLst>
          </p:cNvPr>
          <p:cNvSpPr>
            <a:spLocks noGrp="1"/>
          </p:cNvSpPr>
          <p:nvPr>
            <p:ph type="title"/>
          </p:nvPr>
        </p:nvSpPr>
        <p:spPr/>
        <p:txBody>
          <a:bodyPr>
            <a:normAutofit/>
          </a:bodyPr>
          <a:lstStyle/>
          <a:p>
            <a:r>
              <a:rPr lang="en-US" sz="3600" dirty="0"/>
              <a:t>SharePoint Links</a:t>
            </a:r>
          </a:p>
        </p:txBody>
      </p:sp>
      <p:pic>
        <p:nvPicPr>
          <p:cNvPr id="5" name="Content Placeholder 4">
            <a:extLst>
              <a:ext uri="{FF2B5EF4-FFF2-40B4-BE49-F238E27FC236}">
                <a16:creationId xmlns:a16="http://schemas.microsoft.com/office/drawing/2014/main" id="{045B4758-738F-370C-7A2D-F4C61C342CDF}"/>
              </a:ext>
            </a:extLst>
          </p:cNvPr>
          <p:cNvPicPr>
            <a:picLocks noGrp="1" noChangeAspect="1"/>
          </p:cNvPicPr>
          <p:nvPr>
            <p:ph idx="1"/>
          </p:nvPr>
        </p:nvPicPr>
        <p:blipFill>
          <a:blip r:embed="rId2"/>
          <a:stretch>
            <a:fillRect/>
          </a:stretch>
        </p:blipFill>
        <p:spPr>
          <a:xfrm>
            <a:off x="838200" y="1687651"/>
            <a:ext cx="10515600" cy="4251896"/>
          </a:xfrm>
        </p:spPr>
      </p:pic>
      <p:sp>
        <p:nvSpPr>
          <p:cNvPr id="6" name="Arrow: Up 5">
            <a:extLst>
              <a:ext uri="{FF2B5EF4-FFF2-40B4-BE49-F238E27FC236}">
                <a16:creationId xmlns:a16="http://schemas.microsoft.com/office/drawing/2014/main" id="{6052B649-84D3-10A5-D027-12F0CEB251F0}"/>
              </a:ext>
            </a:extLst>
          </p:cNvPr>
          <p:cNvSpPr/>
          <p:nvPr/>
        </p:nvSpPr>
        <p:spPr>
          <a:xfrm rot="5400000">
            <a:off x="5173418" y="4753039"/>
            <a:ext cx="552322" cy="138694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73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D160-E8DD-1193-47AF-154B8E0D264F}"/>
              </a:ext>
            </a:extLst>
          </p:cNvPr>
          <p:cNvSpPr>
            <a:spLocks noGrp="1"/>
          </p:cNvSpPr>
          <p:nvPr>
            <p:ph type="title"/>
          </p:nvPr>
        </p:nvSpPr>
        <p:spPr/>
        <p:txBody>
          <a:bodyPr>
            <a:normAutofit/>
          </a:bodyPr>
          <a:lstStyle/>
          <a:p>
            <a:r>
              <a:rPr lang="en-US" sz="3600" dirty="0"/>
              <a:t>Monthly Remittances</a:t>
            </a:r>
          </a:p>
        </p:txBody>
      </p:sp>
      <p:pic>
        <p:nvPicPr>
          <p:cNvPr id="9" name="Picture 8">
            <a:extLst>
              <a:ext uri="{FF2B5EF4-FFF2-40B4-BE49-F238E27FC236}">
                <a16:creationId xmlns:a16="http://schemas.microsoft.com/office/drawing/2014/main" id="{55A962B1-4162-BD39-7515-AD2061BD4D3A}"/>
              </a:ext>
            </a:extLst>
          </p:cNvPr>
          <p:cNvPicPr>
            <a:picLocks noChangeAspect="1"/>
          </p:cNvPicPr>
          <p:nvPr/>
        </p:nvPicPr>
        <p:blipFill>
          <a:blip r:embed="rId2"/>
          <a:stretch>
            <a:fillRect/>
          </a:stretch>
        </p:blipFill>
        <p:spPr>
          <a:xfrm>
            <a:off x="2845939" y="1681513"/>
            <a:ext cx="6242371" cy="4240607"/>
          </a:xfrm>
          <a:prstGeom prst="rect">
            <a:avLst/>
          </a:prstGeom>
        </p:spPr>
      </p:pic>
      <p:sp>
        <p:nvSpPr>
          <p:cNvPr id="10" name="Arrow: Down 9">
            <a:extLst>
              <a:ext uri="{FF2B5EF4-FFF2-40B4-BE49-F238E27FC236}">
                <a16:creationId xmlns:a16="http://schemas.microsoft.com/office/drawing/2014/main" id="{9F5858B9-0EA7-DF1F-9004-C84757600F9C}"/>
              </a:ext>
            </a:extLst>
          </p:cNvPr>
          <p:cNvSpPr/>
          <p:nvPr/>
        </p:nvSpPr>
        <p:spPr>
          <a:xfrm>
            <a:off x="5881206" y="1779704"/>
            <a:ext cx="429584" cy="12151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767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E84F-FD36-BEAB-E55A-8D7E95C8C3E6}"/>
              </a:ext>
            </a:extLst>
          </p:cNvPr>
          <p:cNvSpPr>
            <a:spLocks noGrp="1"/>
          </p:cNvSpPr>
          <p:nvPr>
            <p:ph type="title"/>
          </p:nvPr>
        </p:nvSpPr>
        <p:spPr/>
        <p:txBody>
          <a:bodyPr>
            <a:normAutofit/>
          </a:bodyPr>
          <a:lstStyle/>
          <a:p>
            <a:r>
              <a:rPr lang="en-US" sz="3600" dirty="0"/>
              <a:t>Remittance Example</a:t>
            </a:r>
          </a:p>
        </p:txBody>
      </p:sp>
      <p:pic>
        <p:nvPicPr>
          <p:cNvPr id="9" name="Content Placeholder 8">
            <a:extLst>
              <a:ext uri="{FF2B5EF4-FFF2-40B4-BE49-F238E27FC236}">
                <a16:creationId xmlns:a16="http://schemas.microsoft.com/office/drawing/2014/main" id="{73C67DEC-3185-3679-20A1-EE0C824D38E1}"/>
              </a:ext>
            </a:extLst>
          </p:cNvPr>
          <p:cNvPicPr>
            <a:picLocks noGrp="1" noChangeAspect="1"/>
          </p:cNvPicPr>
          <p:nvPr>
            <p:ph idx="1"/>
          </p:nvPr>
        </p:nvPicPr>
        <p:blipFill>
          <a:blip r:embed="rId2"/>
          <a:stretch>
            <a:fillRect/>
          </a:stretch>
        </p:blipFill>
        <p:spPr>
          <a:xfrm>
            <a:off x="948366" y="1663103"/>
            <a:ext cx="9884978" cy="4352835"/>
          </a:xfrm>
        </p:spPr>
      </p:pic>
    </p:spTree>
    <p:extLst>
      <p:ext uri="{BB962C8B-B14F-4D97-AF65-F5344CB8AC3E}">
        <p14:creationId xmlns:p14="http://schemas.microsoft.com/office/powerpoint/2010/main" val="352298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173-8CF9-1D62-6E94-5B9E6E3C9EE2}"/>
              </a:ext>
            </a:extLst>
          </p:cNvPr>
          <p:cNvSpPr>
            <a:spLocks noGrp="1"/>
          </p:cNvSpPr>
          <p:nvPr>
            <p:ph type="title"/>
          </p:nvPr>
        </p:nvSpPr>
        <p:spPr/>
        <p:txBody>
          <a:bodyPr>
            <a:normAutofit/>
          </a:bodyPr>
          <a:lstStyle/>
          <a:p>
            <a:r>
              <a:rPr lang="en-US" sz="3600" dirty="0"/>
              <a:t>Priority Order of Spending</a:t>
            </a:r>
          </a:p>
        </p:txBody>
      </p:sp>
      <p:sp>
        <p:nvSpPr>
          <p:cNvPr id="3" name="Content Placeholder 2">
            <a:extLst>
              <a:ext uri="{FF2B5EF4-FFF2-40B4-BE49-F238E27FC236}">
                <a16:creationId xmlns:a16="http://schemas.microsoft.com/office/drawing/2014/main" id="{97B6C22D-493F-7848-EBA3-1C78BF37A31A}"/>
              </a:ext>
            </a:extLst>
          </p:cNvPr>
          <p:cNvSpPr>
            <a:spLocks noGrp="1"/>
          </p:cNvSpPr>
          <p:nvPr>
            <p:ph idx="1"/>
          </p:nvPr>
        </p:nvSpPr>
        <p:spPr>
          <a:xfrm>
            <a:off x="838200" y="1866829"/>
            <a:ext cx="10515600" cy="3124341"/>
          </a:xfrm>
        </p:spPr>
        <p:txBody>
          <a:bodyPr/>
          <a:lstStyle/>
          <a:p>
            <a:r>
              <a:rPr lang="en-US" dirty="0"/>
              <a:t>State Funds</a:t>
            </a:r>
          </a:p>
          <a:p>
            <a:r>
              <a:rPr lang="en-US" dirty="0"/>
              <a:t>ARPA</a:t>
            </a:r>
          </a:p>
          <a:p>
            <a:r>
              <a:rPr lang="en-US" dirty="0"/>
              <a:t>Public Health Workforce</a:t>
            </a:r>
          </a:p>
          <a:p>
            <a:r>
              <a:rPr lang="en-US" dirty="0"/>
              <a:t>Regular OAA funds starting with FY2023, then the FY2024 current award</a:t>
            </a:r>
          </a:p>
          <a:p>
            <a:endParaRPr lang="en-US" dirty="0"/>
          </a:p>
        </p:txBody>
      </p:sp>
    </p:spTree>
    <p:extLst>
      <p:ext uri="{BB962C8B-B14F-4D97-AF65-F5344CB8AC3E}">
        <p14:creationId xmlns:p14="http://schemas.microsoft.com/office/powerpoint/2010/main" val="343076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5FDB-D14E-DB76-12B4-6FB75FD00837}"/>
              </a:ext>
            </a:extLst>
          </p:cNvPr>
          <p:cNvSpPr>
            <a:spLocks noGrp="1"/>
          </p:cNvSpPr>
          <p:nvPr>
            <p:ph type="title"/>
          </p:nvPr>
        </p:nvSpPr>
        <p:spPr/>
        <p:txBody>
          <a:bodyPr>
            <a:normAutofit/>
          </a:bodyPr>
          <a:lstStyle/>
          <a:p>
            <a:r>
              <a:rPr lang="en-US" sz="3600" dirty="0"/>
              <a:t>Carryover</a:t>
            </a:r>
          </a:p>
        </p:txBody>
      </p:sp>
      <p:sp>
        <p:nvSpPr>
          <p:cNvPr id="3" name="Content Placeholder 2">
            <a:extLst>
              <a:ext uri="{FF2B5EF4-FFF2-40B4-BE49-F238E27FC236}">
                <a16:creationId xmlns:a16="http://schemas.microsoft.com/office/drawing/2014/main" id="{1122315A-4ADD-6D2D-A43E-70832330EDE8}"/>
              </a:ext>
            </a:extLst>
          </p:cNvPr>
          <p:cNvSpPr>
            <a:spLocks noGrp="1"/>
          </p:cNvSpPr>
          <p:nvPr>
            <p:ph idx="1"/>
          </p:nvPr>
        </p:nvSpPr>
        <p:spPr/>
        <p:txBody>
          <a:bodyPr>
            <a:normAutofit lnSpcReduction="10000"/>
          </a:bodyPr>
          <a:lstStyle/>
          <a:p>
            <a:r>
              <a:rPr lang="en-US" dirty="0"/>
              <a:t>10% Federal award carryover limit is waived for FY2024 OAA funds</a:t>
            </a:r>
          </a:p>
          <a:p>
            <a:r>
              <a:rPr lang="en-US" dirty="0">
                <a:effectLst/>
                <a:ea typeface="Lato" panose="020F0502020204030203" pitchFamily="34" charset="0"/>
                <a:cs typeface="Lato" panose="020F0502020204030203" pitchFamily="34" charset="0"/>
              </a:rPr>
              <a:t>The Code of Virginia 22VAC30-60-440 states: </a:t>
            </a:r>
            <a:r>
              <a:rPr lang="en-US" i="1" dirty="0">
                <a:effectLst/>
                <a:ea typeface="Lato" panose="020F0502020204030203" pitchFamily="34" charset="0"/>
                <a:cs typeface="Lato" panose="020F0502020204030203" pitchFamily="34" charset="0"/>
              </a:rPr>
              <a:t>“Carry-over funds may represent obligated but unspent funds. For such funds to be available for expenditure in a subsequent fiscal year, the Virginia Department for Aging and Rehabilitative Services must reauthorize in the subsequent area plan such funds for an area agency to obligate and expend. An Area Agency on Aging shall request authority for such reauthorization of funds.</a:t>
            </a:r>
          </a:p>
          <a:p>
            <a:r>
              <a:rPr lang="en-US" dirty="0">
                <a:ea typeface="Lato" panose="020F0502020204030203" pitchFamily="34" charset="0"/>
                <a:cs typeface="Lato" panose="020F0502020204030203" pitchFamily="34" charset="0"/>
              </a:rPr>
              <a:t>Please submit a waiver form requesting carryover in excess of 10%</a:t>
            </a:r>
          </a:p>
        </p:txBody>
      </p:sp>
    </p:spTree>
    <p:extLst>
      <p:ext uri="{BB962C8B-B14F-4D97-AF65-F5344CB8AC3E}">
        <p14:creationId xmlns:p14="http://schemas.microsoft.com/office/powerpoint/2010/main" val="32181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E8FB-902D-5718-6465-6F321DC8187A}"/>
              </a:ext>
            </a:extLst>
          </p:cNvPr>
          <p:cNvSpPr>
            <a:spLocks noGrp="1"/>
          </p:cNvSpPr>
          <p:nvPr>
            <p:ph type="title"/>
          </p:nvPr>
        </p:nvSpPr>
        <p:spPr/>
        <p:txBody>
          <a:bodyPr>
            <a:normAutofit/>
          </a:bodyPr>
          <a:lstStyle/>
          <a:p>
            <a:r>
              <a:rPr lang="en-US" sz="3600" dirty="0"/>
              <a:t>Major Disaster Declaration</a:t>
            </a:r>
          </a:p>
        </p:txBody>
      </p:sp>
      <p:sp>
        <p:nvSpPr>
          <p:cNvPr id="3" name="Content Placeholder 2">
            <a:extLst>
              <a:ext uri="{FF2B5EF4-FFF2-40B4-BE49-F238E27FC236}">
                <a16:creationId xmlns:a16="http://schemas.microsoft.com/office/drawing/2014/main" id="{F4603A1B-DE7C-132D-609F-336AF11F89CE}"/>
              </a:ext>
            </a:extLst>
          </p:cNvPr>
          <p:cNvSpPr>
            <a:spLocks noGrp="1"/>
          </p:cNvSpPr>
          <p:nvPr>
            <p:ph idx="1"/>
          </p:nvPr>
        </p:nvSpPr>
        <p:spPr/>
        <p:txBody>
          <a:bodyPr>
            <a:normAutofit fontScale="92500" lnSpcReduction="20000"/>
          </a:bodyPr>
          <a:lstStyle/>
          <a:p>
            <a:pPr algn="l"/>
            <a:endParaRPr lang="en-US" sz="1800" b="0" i="0" u="none" strike="noStrike" baseline="0" dirty="0">
              <a:solidFill>
                <a:srgbClr val="000000"/>
              </a:solidFill>
              <a:latin typeface="Calibri" panose="020F0502020204030204" pitchFamily="34" charset="0"/>
            </a:endParaRPr>
          </a:p>
          <a:p>
            <a:r>
              <a:rPr lang="en-US" b="0" i="0" u="none" strike="noStrike" baseline="0" dirty="0">
                <a:ea typeface="Lato" panose="020F0502020204030203" pitchFamily="34" charset="0"/>
                <a:cs typeface="Lato" panose="020F0502020204030203" pitchFamily="34" charset="0"/>
              </a:rPr>
              <a:t>On March 13, 2020, the President declared that the ongoing Coronavirus Disease 2019 (COVID-19) pandemic is of sufficient severity and magnitude to warrant an emergency determination.</a:t>
            </a:r>
            <a:endParaRPr lang="en-US" b="0" i="0" u="none" strike="noStrike" baseline="0" dirty="0">
              <a:solidFill>
                <a:srgbClr val="000000"/>
              </a:solidFill>
              <a:ea typeface="Lato" panose="020F0502020204030203" pitchFamily="34" charset="0"/>
              <a:cs typeface="Lato" panose="020F0502020204030203" pitchFamily="34" charset="0"/>
            </a:endParaRPr>
          </a:p>
          <a:p>
            <a:r>
              <a:rPr lang="en-US" b="0" i="0" u="none" strike="noStrike" baseline="0" dirty="0">
                <a:ea typeface="Lato" panose="020F0502020204030203" pitchFamily="34" charset="0"/>
                <a:cs typeface="Lato" panose="020F0502020204030203" pitchFamily="34" charset="0"/>
              </a:rPr>
              <a:t>Permits AAA to use any portion of the funds made available under any and all sections of the OAA for disaster relief for older individuals. In this regard, flexibility is provided to AAAs – without the need for a separate application, transfer request, or request for a waiver - to use existing allocations already made to them under Title III-B, C-1, C-2, D, and E.</a:t>
            </a:r>
          </a:p>
          <a:p>
            <a:r>
              <a:rPr lang="en-US" b="0" i="0" u="none" strike="noStrike" baseline="0" dirty="0">
                <a:ea typeface="Lato" panose="020F0502020204030203" pitchFamily="34" charset="0"/>
                <a:cs typeface="Lato" panose="020F0502020204030203" pitchFamily="34" charset="0"/>
              </a:rPr>
              <a:t>This means that a AAA may use Title III-B, C-1, C-2, D, and E funds for any disaster relief activities for older individuals or family caregivers served under the OAA.</a:t>
            </a:r>
          </a:p>
          <a:p>
            <a:endParaRPr lang="en-US"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1930367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9253-9B8B-2081-38F5-27D72C1A76AB}"/>
              </a:ext>
            </a:extLst>
          </p:cNvPr>
          <p:cNvSpPr>
            <a:spLocks noGrp="1"/>
          </p:cNvSpPr>
          <p:nvPr>
            <p:ph type="title"/>
          </p:nvPr>
        </p:nvSpPr>
        <p:spPr/>
        <p:txBody>
          <a:bodyPr>
            <a:normAutofit/>
          </a:bodyPr>
          <a:lstStyle/>
          <a:p>
            <a:r>
              <a:rPr lang="en-US" sz="3600" dirty="0"/>
              <a:t>Flexibilities</a:t>
            </a:r>
          </a:p>
        </p:txBody>
      </p:sp>
      <p:sp>
        <p:nvSpPr>
          <p:cNvPr id="3" name="Content Placeholder 2">
            <a:extLst>
              <a:ext uri="{FF2B5EF4-FFF2-40B4-BE49-F238E27FC236}">
                <a16:creationId xmlns:a16="http://schemas.microsoft.com/office/drawing/2014/main" id="{28687AE6-6D2C-AFA0-8B8E-97BF9E34506F}"/>
              </a:ext>
            </a:extLst>
          </p:cNvPr>
          <p:cNvSpPr>
            <a:spLocks noGrp="1"/>
          </p:cNvSpPr>
          <p:nvPr>
            <p:ph idx="1"/>
          </p:nvPr>
        </p:nvSpPr>
        <p:spPr/>
        <p:txBody>
          <a:bodyPr/>
          <a:lstStyle/>
          <a:p>
            <a:r>
              <a:rPr lang="en-US" kern="1200" dirty="0">
                <a:solidFill>
                  <a:srgbClr val="002060"/>
                </a:solidFill>
                <a:effectLst/>
                <a:ea typeface="Lato" panose="020F0502020204030203" pitchFamily="34" charset="0"/>
                <a:cs typeface="Lato" panose="020F0502020204030203" pitchFamily="34" charset="0"/>
              </a:rPr>
              <a:t>Even though the COVID-19 state of emergency expired, the Major Disaster Declaration (MDD) did not expire. </a:t>
            </a:r>
            <a:r>
              <a:rPr lang="en-US" kern="1200" dirty="0">
                <a:solidFill>
                  <a:srgbClr val="000000"/>
                </a:solidFill>
                <a:effectLst/>
                <a:ea typeface="Lato" panose="020F0502020204030203" pitchFamily="34" charset="0"/>
                <a:cs typeface="Lato" panose="020F0502020204030203" pitchFamily="34" charset="0"/>
              </a:rPr>
              <a:t> </a:t>
            </a:r>
            <a:endParaRPr lang="en-US" dirty="0">
              <a:effectLst/>
              <a:ea typeface="Lato" panose="020F0502020204030203" pitchFamily="34" charset="0"/>
              <a:cs typeface="Lato" panose="020F0502020204030203" pitchFamily="34" charset="0"/>
            </a:endParaRPr>
          </a:p>
          <a:p>
            <a:r>
              <a:rPr lang="en-US" kern="1200" dirty="0">
                <a:solidFill>
                  <a:srgbClr val="002060"/>
                </a:solidFill>
                <a:effectLst/>
                <a:ea typeface="Lato" panose="020F0502020204030203" pitchFamily="34" charset="0"/>
                <a:cs typeface="Lato" panose="020F0502020204030203" pitchFamily="34" charset="0"/>
              </a:rPr>
              <a:t>Flexibility is provided to AAAs to use existing allocations already made under Title III-B, C1, C2, D and E of the OAA.</a:t>
            </a:r>
          </a:p>
          <a:p>
            <a:r>
              <a:rPr lang="en-US" dirty="0">
                <a:solidFill>
                  <a:srgbClr val="002060"/>
                </a:solidFill>
                <a:ea typeface="Lato" panose="020F0502020204030203" pitchFamily="34" charset="0"/>
                <a:cs typeface="Lato" panose="020F0502020204030203" pitchFamily="34" charset="0"/>
              </a:rPr>
              <a:t>There is no need to request a budget transfer for ARPA or FY2023 OAA funds in order to utilize these flexibilities.</a:t>
            </a:r>
          </a:p>
          <a:p>
            <a:r>
              <a:rPr lang="en-US" dirty="0">
                <a:solidFill>
                  <a:srgbClr val="002060"/>
                </a:solidFill>
                <a:effectLst/>
                <a:ea typeface="Lato" panose="020F0502020204030203" pitchFamily="34" charset="0"/>
                <a:cs typeface="Lato" panose="020F0502020204030203" pitchFamily="34" charset="0"/>
              </a:rPr>
              <a:t>For example, </a:t>
            </a:r>
            <a:r>
              <a:rPr lang="en-US" dirty="0">
                <a:solidFill>
                  <a:srgbClr val="002060"/>
                </a:solidFill>
                <a:ea typeface="Lato" panose="020F0502020204030203" pitchFamily="34" charset="0"/>
                <a:cs typeface="Lato" panose="020F0502020204030203" pitchFamily="34" charset="0"/>
              </a:rPr>
              <a:t>III-C2 funding typically used for home delivered meals can be used for costs associated with providing in-home services (III-B).</a:t>
            </a:r>
            <a:endParaRPr lang="en-US" dirty="0">
              <a:effectLst/>
              <a:ea typeface="Lato" panose="020F0502020204030203" pitchFamily="34" charset="0"/>
              <a:cs typeface="Lato" panose="020F0502020204030203" pitchFamily="34" charset="0"/>
            </a:endParaRPr>
          </a:p>
          <a:p>
            <a:endParaRPr lang="en-US" dirty="0"/>
          </a:p>
        </p:txBody>
      </p:sp>
    </p:spTree>
    <p:extLst>
      <p:ext uri="{BB962C8B-B14F-4D97-AF65-F5344CB8AC3E}">
        <p14:creationId xmlns:p14="http://schemas.microsoft.com/office/powerpoint/2010/main" val="31246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AB5BC-19BD-2229-BD22-57D031010CB7}"/>
              </a:ext>
            </a:extLst>
          </p:cNvPr>
          <p:cNvSpPr>
            <a:spLocks noGrp="1"/>
          </p:cNvSpPr>
          <p:nvPr>
            <p:ph type="title"/>
          </p:nvPr>
        </p:nvSpPr>
        <p:spPr/>
        <p:txBody>
          <a:bodyPr>
            <a:normAutofit/>
          </a:bodyPr>
          <a:lstStyle/>
          <a:p>
            <a:r>
              <a:rPr lang="en-US" sz="3600" dirty="0"/>
              <a:t>Agenda</a:t>
            </a:r>
          </a:p>
        </p:txBody>
      </p:sp>
      <p:sp>
        <p:nvSpPr>
          <p:cNvPr id="4" name="Content Placeholder 3">
            <a:extLst>
              <a:ext uri="{FF2B5EF4-FFF2-40B4-BE49-F238E27FC236}">
                <a16:creationId xmlns:a16="http://schemas.microsoft.com/office/drawing/2014/main" id="{2C0CF738-4F38-1FFD-7B7B-79AA2BA8D3E3}"/>
              </a:ext>
            </a:extLst>
          </p:cNvPr>
          <p:cNvSpPr>
            <a:spLocks noGrp="1"/>
          </p:cNvSpPr>
          <p:nvPr>
            <p:ph idx="1"/>
          </p:nvPr>
        </p:nvSpPr>
        <p:spPr>
          <a:xfrm>
            <a:off x="838200" y="1574800"/>
            <a:ext cx="10515600" cy="4759425"/>
          </a:xfrm>
        </p:spPr>
        <p:txBody>
          <a:bodyPr>
            <a:normAutofit/>
          </a:bodyPr>
          <a:lstStyle/>
          <a:p>
            <a:r>
              <a:rPr lang="en-US" dirty="0"/>
              <a:t>Welcome/Opening/Agenda Review</a:t>
            </a:r>
          </a:p>
          <a:p>
            <a:r>
              <a:rPr lang="en-US" dirty="0"/>
              <a:t>Using the AMR and AMR-OC</a:t>
            </a:r>
          </a:p>
          <a:p>
            <a:r>
              <a:rPr lang="en-US" dirty="0"/>
              <a:t>Priority/Order of Spending</a:t>
            </a:r>
          </a:p>
          <a:p>
            <a:r>
              <a:rPr lang="en-US" dirty="0"/>
              <a:t>Major Disaster Declaration</a:t>
            </a:r>
          </a:p>
          <a:p>
            <a:pPr lvl="1"/>
            <a:r>
              <a:rPr lang="en-US" dirty="0"/>
              <a:t>Review of Definition</a:t>
            </a:r>
          </a:p>
          <a:p>
            <a:pPr lvl="1"/>
            <a:r>
              <a:rPr lang="en-US" dirty="0"/>
              <a:t>Flexible Spending</a:t>
            </a:r>
          </a:p>
          <a:p>
            <a:r>
              <a:rPr lang="en-US" dirty="0" err="1"/>
              <a:t>PeerPlace</a:t>
            </a:r>
            <a:r>
              <a:rPr lang="en-US" dirty="0"/>
              <a:t>/Programmatic Data</a:t>
            </a:r>
          </a:p>
          <a:p>
            <a:r>
              <a:rPr lang="en-US" dirty="0"/>
              <a:t>Question and Answer</a:t>
            </a:r>
          </a:p>
        </p:txBody>
      </p:sp>
    </p:spTree>
    <p:extLst>
      <p:ext uri="{BB962C8B-B14F-4D97-AF65-F5344CB8AC3E}">
        <p14:creationId xmlns:p14="http://schemas.microsoft.com/office/powerpoint/2010/main" val="2435108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AEC5-AA8B-EB35-1F75-E15C048F73F5}"/>
              </a:ext>
            </a:extLst>
          </p:cNvPr>
          <p:cNvSpPr>
            <a:spLocks noGrp="1"/>
          </p:cNvSpPr>
          <p:nvPr>
            <p:ph type="title"/>
          </p:nvPr>
        </p:nvSpPr>
        <p:spPr/>
        <p:txBody>
          <a:bodyPr>
            <a:normAutofit/>
          </a:bodyPr>
          <a:lstStyle/>
          <a:p>
            <a:r>
              <a:rPr lang="en-US" sz="3600" dirty="0"/>
              <a:t>Flexibilities continued</a:t>
            </a:r>
          </a:p>
        </p:txBody>
      </p:sp>
      <p:sp>
        <p:nvSpPr>
          <p:cNvPr id="3" name="Content Placeholder 2">
            <a:extLst>
              <a:ext uri="{FF2B5EF4-FFF2-40B4-BE49-F238E27FC236}">
                <a16:creationId xmlns:a16="http://schemas.microsoft.com/office/drawing/2014/main" id="{57B9A5BC-A9DD-C60D-B095-1AB98365EDA8}"/>
              </a:ext>
            </a:extLst>
          </p:cNvPr>
          <p:cNvSpPr>
            <a:spLocks noGrp="1"/>
          </p:cNvSpPr>
          <p:nvPr>
            <p:ph idx="1"/>
          </p:nvPr>
        </p:nvSpPr>
        <p:spPr/>
        <p:txBody>
          <a:bodyPr>
            <a:normAutofit lnSpcReduction="10000"/>
          </a:bodyPr>
          <a:lstStyle/>
          <a:p>
            <a:r>
              <a:rPr lang="en-US" dirty="0"/>
              <a:t>Another example – III-C1 funding associated with congregate meals can be used for costs related to caregiver counseling (III-E).</a:t>
            </a:r>
          </a:p>
          <a:p>
            <a:r>
              <a:rPr lang="en-US" dirty="0"/>
              <a:t>FY 2023 OAA funding sources (III-B, C1, C2, D and E) can be used for any service listed on the AMR ‘COVID 19’ tab.</a:t>
            </a:r>
          </a:p>
          <a:p>
            <a:r>
              <a:rPr lang="en-US" dirty="0"/>
              <a:t>ARPA funding sources (III-B, C1, C2, D and E) can be used for any service listed on the AMR-OC ‘American Rescue Plan (ARP)’ tab.</a:t>
            </a:r>
          </a:p>
          <a:p>
            <a:r>
              <a:rPr lang="en-US" dirty="0"/>
              <a:t>Does not apply to FY2024 OAA or later funding.</a:t>
            </a:r>
          </a:p>
          <a:p>
            <a:r>
              <a:rPr lang="en-US" dirty="0"/>
              <a:t>The following slides will address this process.</a:t>
            </a:r>
          </a:p>
          <a:p>
            <a:pPr marL="0" indent="0">
              <a:buNone/>
            </a:pPr>
            <a:endParaRPr lang="en-US" dirty="0"/>
          </a:p>
        </p:txBody>
      </p:sp>
    </p:spTree>
    <p:extLst>
      <p:ext uri="{BB962C8B-B14F-4D97-AF65-F5344CB8AC3E}">
        <p14:creationId xmlns:p14="http://schemas.microsoft.com/office/powerpoint/2010/main" val="81855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D842-BF28-C609-C993-A489A11A1EC7}"/>
              </a:ext>
            </a:extLst>
          </p:cNvPr>
          <p:cNvSpPr>
            <a:spLocks noGrp="1"/>
          </p:cNvSpPr>
          <p:nvPr>
            <p:ph type="title"/>
          </p:nvPr>
        </p:nvSpPr>
        <p:spPr/>
        <p:txBody>
          <a:bodyPr>
            <a:normAutofit/>
          </a:bodyPr>
          <a:lstStyle/>
          <a:p>
            <a:r>
              <a:rPr lang="en-US" sz="3600" dirty="0"/>
              <a:t>AMR - FY2023 COVID 19 MDD</a:t>
            </a:r>
          </a:p>
        </p:txBody>
      </p:sp>
      <p:pic>
        <p:nvPicPr>
          <p:cNvPr id="5" name="Content Placeholder 4">
            <a:extLst>
              <a:ext uri="{FF2B5EF4-FFF2-40B4-BE49-F238E27FC236}">
                <a16:creationId xmlns:a16="http://schemas.microsoft.com/office/drawing/2014/main" id="{CBC0035E-6D4D-C13C-2B86-AEA5FE87050B}"/>
              </a:ext>
            </a:extLst>
          </p:cNvPr>
          <p:cNvPicPr>
            <a:picLocks noGrp="1" noChangeAspect="1"/>
          </p:cNvPicPr>
          <p:nvPr>
            <p:ph idx="1"/>
          </p:nvPr>
        </p:nvPicPr>
        <p:blipFill>
          <a:blip r:embed="rId2"/>
          <a:stretch>
            <a:fillRect/>
          </a:stretch>
        </p:blipFill>
        <p:spPr>
          <a:xfrm>
            <a:off x="1650830" y="1528090"/>
            <a:ext cx="8775785" cy="4577435"/>
          </a:xfrm>
        </p:spPr>
      </p:pic>
      <p:sp>
        <p:nvSpPr>
          <p:cNvPr id="6" name="Arrow: Down 5">
            <a:extLst>
              <a:ext uri="{FF2B5EF4-FFF2-40B4-BE49-F238E27FC236}">
                <a16:creationId xmlns:a16="http://schemas.microsoft.com/office/drawing/2014/main" id="{8F2B7305-998C-F3E9-2B91-D2FA7FD759D4}"/>
              </a:ext>
            </a:extLst>
          </p:cNvPr>
          <p:cNvSpPr/>
          <p:nvPr/>
        </p:nvSpPr>
        <p:spPr>
          <a:xfrm>
            <a:off x="4995447" y="4749970"/>
            <a:ext cx="343667" cy="111691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89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A32-337D-41F1-D762-4D8935245357}"/>
              </a:ext>
            </a:extLst>
          </p:cNvPr>
          <p:cNvSpPr>
            <a:spLocks noGrp="1"/>
          </p:cNvSpPr>
          <p:nvPr>
            <p:ph type="title"/>
          </p:nvPr>
        </p:nvSpPr>
        <p:spPr>
          <a:xfrm>
            <a:off x="551329" y="523775"/>
            <a:ext cx="10515599" cy="1051025"/>
          </a:xfrm>
        </p:spPr>
        <p:txBody>
          <a:bodyPr>
            <a:normAutofit/>
          </a:bodyPr>
          <a:lstStyle/>
          <a:p>
            <a:r>
              <a:rPr lang="en-US" sz="3600" dirty="0"/>
              <a:t>AMR - Data Entry Example 1 (FY23)</a:t>
            </a:r>
          </a:p>
        </p:txBody>
      </p:sp>
      <p:pic>
        <p:nvPicPr>
          <p:cNvPr id="5" name="Content Placeholder 4">
            <a:extLst>
              <a:ext uri="{FF2B5EF4-FFF2-40B4-BE49-F238E27FC236}">
                <a16:creationId xmlns:a16="http://schemas.microsoft.com/office/drawing/2014/main" id="{59C9DC80-263B-1FDF-A90B-1874CD01E7CD}"/>
              </a:ext>
            </a:extLst>
          </p:cNvPr>
          <p:cNvPicPr>
            <a:picLocks noGrp="1" noChangeAspect="1"/>
          </p:cNvPicPr>
          <p:nvPr>
            <p:ph idx="1"/>
          </p:nvPr>
        </p:nvPicPr>
        <p:blipFill>
          <a:blip r:embed="rId2"/>
          <a:stretch>
            <a:fillRect/>
          </a:stretch>
        </p:blipFill>
        <p:spPr>
          <a:xfrm>
            <a:off x="2498326" y="1574800"/>
            <a:ext cx="6921308" cy="4530725"/>
          </a:xfrm>
        </p:spPr>
      </p:pic>
      <p:sp>
        <p:nvSpPr>
          <p:cNvPr id="6" name="Arrow: Left 5">
            <a:extLst>
              <a:ext uri="{FF2B5EF4-FFF2-40B4-BE49-F238E27FC236}">
                <a16:creationId xmlns:a16="http://schemas.microsoft.com/office/drawing/2014/main" id="{C2309E0F-7D31-BCFA-A9A1-A2077E76B228}"/>
              </a:ext>
            </a:extLst>
          </p:cNvPr>
          <p:cNvSpPr/>
          <p:nvPr/>
        </p:nvSpPr>
        <p:spPr>
          <a:xfrm>
            <a:off x="6627865" y="3718969"/>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43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02FB-D99D-0CCE-7652-2AC793069B2F}"/>
              </a:ext>
            </a:extLst>
          </p:cNvPr>
          <p:cNvSpPr>
            <a:spLocks noGrp="1"/>
          </p:cNvSpPr>
          <p:nvPr>
            <p:ph type="title"/>
          </p:nvPr>
        </p:nvSpPr>
        <p:spPr>
          <a:xfrm>
            <a:off x="587187" y="477630"/>
            <a:ext cx="10515599" cy="1051025"/>
          </a:xfrm>
        </p:spPr>
        <p:txBody>
          <a:bodyPr>
            <a:normAutofit/>
          </a:bodyPr>
          <a:lstStyle/>
          <a:p>
            <a:r>
              <a:rPr lang="en-US" sz="3600" dirty="0"/>
              <a:t>AMR - Data Entry Example 2 (FY23)</a:t>
            </a:r>
          </a:p>
        </p:txBody>
      </p:sp>
      <p:pic>
        <p:nvPicPr>
          <p:cNvPr id="5" name="Content Placeholder 4">
            <a:extLst>
              <a:ext uri="{FF2B5EF4-FFF2-40B4-BE49-F238E27FC236}">
                <a16:creationId xmlns:a16="http://schemas.microsoft.com/office/drawing/2014/main" id="{8CA46D29-CD5D-3221-A4D1-FEE1988BCF87}"/>
              </a:ext>
            </a:extLst>
          </p:cNvPr>
          <p:cNvPicPr>
            <a:picLocks noGrp="1" noChangeAspect="1"/>
          </p:cNvPicPr>
          <p:nvPr>
            <p:ph idx="1"/>
          </p:nvPr>
        </p:nvPicPr>
        <p:blipFill>
          <a:blip r:embed="rId2"/>
          <a:stretch>
            <a:fillRect/>
          </a:stretch>
        </p:blipFill>
        <p:spPr>
          <a:xfrm>
            <a:off x="838200" y="1632419"/>
            <a:ext cx="10515600" cy="4354381"/>
          </a:xfrm>
        </p:spPr>
      </p:pic>
      <p:sp>
        <p:nvSpPr>
          <p:cNvPr id="6" name="Arrow: Left 5">
            <a:extLst>
              <a:ext uri="{FF2B5EF4-FFF2-40B4-BE49-F238E27FC236}">
                <a16:creationId xmlns:a16="http://schemas.microsoft.com/office/drawing/2014/main" id="{7A54C564-C3AE-447F-0325-B4626236505C}"/>
              </a:ext>
            </a:extLst>
          </p:cNvPr>
          <p:cNvSpPr/>
          <p:nvPr/>
        </p:nvSpPr>
        <p:spPr>
          <a:xfrm>
            <a:off x="5701191" y="3356891"/>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19EC0724-F607-EC8C-CB66-A7C15B83A20F}"/>
              </a:ext>
            </a:extLst>
          </p:cNvPr>
          <p:cNvSpPr/>
          <p:nvPr/>
        </p:nvSpPr>
        <p:spPr>
          <a:xfrm>
            <a:off x="8946595" y="4061613"/>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CDEB-2365-106A-0A9A-4FC227A88D4A}"/>
              </a:ext>
            </a:extLst>
          </p:cNvPr>
          <p:cNvSpPr>
            <a:spLocks noGrp="1"/>
          </p:cNvSpPr>
          <p:nvPr>
            <p:ph type="title"/>
          </p:nvPr>
        </p:nvSpPr>
        <p:spPr/>
        <p:txBody>
          <a:bodyPr>
            <a:normAutofit/>
          </a:bodyPr>
          <a:lstStyle/>
          <a:p>
            <a:r>
              <a:rPr lang="en-US" sz="3600" dirty="0"/>
              <a:t>AMR-OC - ARP MDD Example 1</a:t>
            </a:r>
          </a:p>
        </p:txBody>
      </p:sp>
      <p:pic>
        <p:nvPicPr>
          <p:cNvPr id="7" name="Picture 6">
            <a:extLst>
              <a:ext uri="{FF2B5EF4-FFF2-40B4-BE49-F238E27FC236}">
                <a16:creationId xmlns:a16="http://schemas.microsoft.com/office/drawing/2014/main" id="{FBB1A273-4641-32FD-6D57-4FD8BFD5B79A}"/>
              </a:ext>
            </a:extLst>
          </p:cNvPr>
          <p:cNvPicPr>
            <a:picLocks noChangeAspect="1"/>
          </p:cNvPicPr>
          <p:nvPr/>
        </p:nvPicPr>
        <p:blipFill>
          <a:blip r:embed="rId2"/>
          <a:stretch>
            <a:fillRect/>
          </a:stretch>
        </p:blipFill>
        <p:spPr>
          <a:xfrm>
            <a:off x="1353191" y="1574800"/>
            <a:ext cx="9214573" cy="3867171"/>
          </a:xfrm>
          <a:prstGeom prst="rect">
            <a:avLst/>
          </a:prstGeom>
        </p:spPr>
      </p:pic>
      <p:pic>
        <p:nvPicPr>
          <p:cNvPr id="9" name="Picture 8">
            <a:extLst>
              <a:ext uri="{FF2B5EF4-FFF2-40B4-BE49-F238E27FC236}">
                <a16:creationId xmlns:a16="http://schemas.microsoft.com/office/drawing/2014/main" id="{BE9B1D1E-CC10-2973-E919-C112166009B4}"/>
              </a:ext>
            </a:extLst>
          </p:cNvPr>
          <p:cNvPicPr>
            <a:picLocks noChangeAspect="1"/>
          </p:cNvPicPr>
          <p:nvPr/>
        </p:nvPicPr>
        <p:blipFill>
          <a:blip r:embed="rId3"/>
          <a:stretch>
            <a:fillRect/>
          </a:stretch>
        </p:blipFill>
        <p:spPr>
          <a:xfrm>
            <a:off x="1293633" y="5427768"/>
            <a:ext cx="9274131" cy="406421"/>
          </a:xfrm>
          <a:prstGeom prst="rect">
            <a:avLst/>
          </a:prstGeom>
        </p:spPr>
      </p:pic>
      <p:sp>
        <p:nvSpPr>
          <p:cNvPr id="10" name="Arrow: Left 9">
            <a:extLst>
              <a:ext uri="{FF2B5EF4-FFF2-40B4-BE49-F238E27FC236}">
                <a16:creationId xmlns:a16="http://schemas.microsoft.com/office/drawing/2014/main" id="{ADE657CF-00A1-CDEC-F2C0-524649C4B8B2}"/>
              </a:ext>
            </a:extLst>
          </p:cNvPr>
          <p:cNvSpPr/>
          <p:nvPr/>
        </p:nvSpPr>
        <p:spPr>
          <a:xfrm rot="16200000">
            <a:off x="6957211" y="4724400"/>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10FD477B-EC23-B079-C9C1-BE66BCEF56EF}"/>
              </a:ext>
            </a:extLst>
          </p:cNvPr>
          <p:cNvSpPr/>
          <p:nvPr/>
        </p:nvSpPr>
        <p:spPr>
          <a:xfrm>
            <a:off x="7962756" y="3709478"/>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294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E04EC-E0AC-BB03-9DC3-C2C638E0CA0E}"/>
              </a:ext>
            </a:extLst>
          </p:cNvPr>
          <p:cNvSpPr>
            <a:spLocks noGrp="1"/>
          </p:cNvSpPr>
          <p:nvPr>
            <p:ph type="title"/>
          </p:nvPr>
        </p:nvSpPr>
        <p:spPr/>
        <p:txBody>
          <a:bodyPr>
            <a:normAutofit/>
          </a:bodyPr>
          <a:lstStyle/>
          <a:p>
            <a:r>
              <a:rPr lang="en-US" sz="3600" dirty="0"/>
              <a:t>AMR-OC - ARP MDD Example 2</a:t>
            </a:r>
          </a:p>
        </p:txBody>
      </p:sp>
      <p:pic>
        <p:nvPicPr>
          <p:cNvPr id="11" name="Picture 10">
            <a:extLst>
              <a:ext uri="{FF2B5EF4-FFF2-40B4-BE49-F238E27FC236}">
                <a16:creationId xmlns:a16="http://schemas.microsoft.com/office/drawing/2014/main" id="{3B3FE73C-0C69-58C0-9D2B-4B8FFC99D71B}"/>
              </a:ext>
            </a:extLst>
          </p:cNvPr>
          <p:cNvPicPr>
            <a:picLocks noChangeAspect="1"/>
          </p:cNvPicPr>
          <p:nvPr/>
        </p:nvPicPr>
        <p:blipFill>
          <a:blip r:embed="rId2"/>
          <a:stretch>
            <a:fillRect/>
          </a:stretch>
        </p:blipFill>
        <p:spPr>
          <a:xfrm>
            <a:off x="1367414" y="1778751"/>
            <a:ext cx="9284177" cy="4153113"/>
          </a:xfrm>
          <a:prstGeom prst="rect">
            <a:avLst/>
          </a:prstGeom>
        </p:spPr>
      </p:pic>
      <p:sp>
        <p:nvSpPr>
          <p:cNvPr id="12" name="Arrow: Left 11">
            <a:extLst>
              <a:ext uri="{FF2B5EF4-FFF2-40B4-BE49-F238E27FC236}">
                <a16:creationId xmlns:a16="http://schemas.microsoft.com/office/drawing/2014/main" id="{524DD208-5A57-CAF4-974B-DE42C4B112A3}"/>
              </a:ext>
            </a:extLst>
          </p:cNvPr>
          <p:cNvSpPr/>
          <p:nvPr/>
        </p:nvSpPr>
        <p:spPr>
          <a:xfrm>
            <a:off x="8952827" y="3410657"/>
            <a:ext cx="1368534"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6730CD5B-8354-C926-5453-9F2F74160F23}"/>
              </a:ext>
            </a:extLst>
          </p:cNvPr>
          <p:cNvSpPr/>
          <p:nvPr/>
        </p:nvSpPr>
        <p:spPr>
          <a:xfrm>
            <a:off x="6842453" y="3789405"/>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265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D3E9-3CEA-24BB-EBBE-3C83B553AC7E}"/>
              </a:ext>
            </a:extLst>
          </p:cNvPr>
          <p:cNvSpPr>
            <a:spLocks noGrp="1"/>
          </p:cNvSpPr>
          <p:nvPr>
            <p:ph type="title"/>
          </p:nvPr>
        </p:nvSpPr>
        <p:spPr/>
        <p:txBody>
          <a:bodyPr>
            <a:normAutofit/>
          </a:bodyPr>
          <a:lstStyle/>
          <a:p>
            <a:r>
              <a:rPr lang="en-US" sz="3600" dirty="0" err="1"/>
              <a:t>PeerPlace</a:t>
            </a:r>
            <a:r>
              <a:rPr lang="en-US" sz="3600" dirty="0"/>
              <a:t> Service Units</a:t>
            </a:r>
          </a:p>
        </p:txBody>
      </p:sp>
      <p:sp>
        <p:nvSpPr>
          <p:cNvPr id="3" name="Content Placeholder 2">
            <a:extLst>
              <a:ext uri="{FF2B5EF4-FFF2-40B4-BE49-F238E27FC236}">
                <a16:creationId xmlns:a16="http://schemas.microsoft.com/office/drawing/2014/main" id="{B4D5B076-FBF2-9F2C-30C7-85F2F8A8E80B}"/>
              </a:ext>
            </a:extLst>
          </p:cNvPr>
          <p:cNvSpPr>
            <a:spLocks noGrp="1"/>
          </p:cNvSpPr>
          <p:nvPr>
            <p:ph idx="1"/>
          </p:nvPr>
        </p:nvSpPr>
        <p:spPr/>
        <p:txBody>
          <a:bodyPr>
            <a:normAutofit/>
          </a:bodyPr>
          <a:lstStyle/>
          <a:p>
            <a:r>
              <a:rPr lang="en-US" dirty="0"/>
              <a:t>Any expenditures claimed under COVID-19 (FY2023 OAA) or the MDD (ARPA) spreadsheets must be accompanied by service units.</a:t>
            </a:r>
          </a:p>
          <a:p>
            <a:r>
              <a:rPr lang="en-US" dirty="0"/>
              <a:t>Any expenditures claimed under COVID-19 must have service units entered into </a:t>
            </a:r>
            <a:r>
              <a:rPr lang="en-US" dirty="0" err="1"/>
              <a:t>PeerPlace</a:t>
            </a:r>
            <a:r>
              <a:rPr lang="en-US" dirty="0"/>
              <a:t> with a funding source of ‘COVID-19’.</a:t>
            </a:r>
          </a:p>
          <a:p>
            <a:r>
              <a:rPr lang="en-US" dirty="0"/>
              <a:t>Any expenditures claimed under ARP must have service units entered into </a:t>
            </a:r>
            <a:r>
              <a:rPr lang="en-US" dirty="0" err="1"/>
              <a:t>PeerPlace</a:t>
            </a:r>
            <a:r>
              <a:rPr lang="en-US" dirty="0"/>
              <a:t> with the state service type being ‘ARP’.</a:t>
            </a:r>
          </a:p>
        </p:txBody>
      </p:sp>
    </p:spTree>
    <p:extLst>
      <p:ext uri="{BB962C8B-B14F-4D97-AF65-F5344CB8AC3E}">
        <p14:creationId xmlns:p14="http://schemas.microsoft.com/office/powerpoint/2010/main" val="564861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029A-1FBB-4064-BBE0-2B1B5783A571}"/>
              </a:ext>
            </a:extLst>
          </p:cNvPr>
          <p:cNvSpPr>
            <a:spLocks noGrp="1"/>
          </p:cNvSpPr>
          <p:nvPr>
            <p:ph type="title"/>
          </p:nvPr>
        </p:nvSpPr>
        <p:spPr/>
        <p:txBody>
          <a:bodyPr>
            <a:normAutofit/>
          </a:bodyPr>
          <a:lstStyle/>
          <a:p>
            <a:r>
              <a:rPr lang="en-US" sz="3600" dirty="0"/>
              <a:t>AMR - COVID-19 Units</a:t>
            </a:r>
          </a:p>
        </p:txBody>
      </p:sp>
      <p:pic>
        <p:nvPicPr>
          <p:cNvPr id="5" name="Picture 4">
            <a:extLst>
              <a:ext uri="{FF2B5EF4-FFF2-40B4-BE49-F238E27FC236}">
                <a16:creationId xmlns:a16="http://schemas.microsoft.com/office/drawing/2014/main" id="{E00A0F71-9C1B-7552-51B3-034EC5E8773E}"/>
              </a:ext>
            </a:extLst>
          </p:cNvPr>
          <p:cNvPicPr>
            <a:picLocks noChangeAspect="1"/>
          </p:cNvPicPr>
          <p:nvPr/>
        </p:nvPicPr>
        <p:blipFill>
          <a:blip r:embed="rId2"/>
          <a:stretch>
            <a:fillRect/>
          </a:stretch>
        </p:blipFill>
        <p:spPr>
          <a:xfrm>
            <a:off x="1810656" y="1574800"/>
            <a:ext cx="8352519" cy="4385072"/>
          </a:xfrm>
          <a:prstGeom prst="rect">
            <a:avLst/>
          </a:prstGeom>
        </p:spPr>
      </p:pic>
      <p:sp>
        <p:nvSpPr>
          <p:cNvPr id="6" name="Arrow: Left 5">
            <a:extLst>
              <a:ext uri="{FF2B5EF4-FFF2-40B4-BE49-F238E27FC236}">
                <a16:creationId xmlns:a16="http://schemas.microsoft.com/office/drawing/2014/main" id="{406F363A-AE1C-1889-8C94-B890823B73BE}"/>
              </a:ext>
            </a:extLst>
          </p:cNvPr>
          <p:cNvSpPr/>
          <p:nvPr/>
        </p:nvSpPr>
        <p:spPr>
          <a:xfrm rot="16200000">
            <a:off x="6210591" y="4198980"/>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C58455C8-4945-47B7-8050-7C93E809949C}"/>
              </a:ext>
            </a:extLst>
          </p:cNvPr>
          <p:cNvSpPr/>
          <p:nvPr/>
        </p:nvSpPr>
        <p:spPr>
          <a:xfrm rot="16200000">
            <a:off x="6880555" y="5056230"/>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731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E210-FFC0-232B-8155-711391E46F3F}"/>
              </a:ext>
            </a:extLst>
          </p:cNvPr>
          <p:cNvSpPr>
            <a:spLocks noGrp="1"/>
          </p:cNvSpPr>
          <p:nvPr>
            <p:ph type="title"/>
          </p:nvPr>
        </p:nvSpPr>
        <p:spPr/>
        <p:txBody>
          <a:bodyPr>
            <a:normAutofit/>
          </a:bodyPr>
          <a:lstStyle/>
          <a:p>
            <a:r>
              <a:rPr lang="en-US" sz="3600" dirty="0"/>
              <a:t>AMR-OC - ARP Units</a:t>
            </a:r>
          </a:p>
        </p:txBody>
      </p:sp>
      <p:pic>
        <p:nvPicPr>
          <p:cNvPr id="5" name="Picture 4">
            <a:extLst>
              <a:ext uri="{FF2B5EF4-FFF2-40B4-BE49-F238E27FC236}">
                <a16:creationId xmlns:a16="http://schemas.microsoft.com/office/drawing/2014/main" id="{325763CF-5AFB-9447-F491-4AE84A9AF0B8}"/>
              </a:ext>
            </a:extLst>
          </p:cNvPr>
          <p:cNvPicPr>
            <a:picLocks noChangeAspect="1"/>
          </p:cNvPicPr>
          <p:nvPr/>
        </p:nvPicPr>
        <p:blipFill>
          <a:blip r:embed="rId2"/>
          <a:stretch>
            <a:fillRect/>
          </a:stretch>
        </p:blipFill>
        <p:spPr>
          <a:xfrm>
            <a:off x="2523067" y="1574800"/>
            <a:ext cx="6346952" cy="4567029"/>
          </a:xfrm>
          <a:prstGeom prst="rect">
            <a:avLst/>
          </a:prstGeom>
        </p:spPr>
      </p:pic>
      <p:sp>
        <p:nvSpPr>
          <p:cNvPr id="6" name="Arrow: Left 5">
            <a:extLst>
              <a:ext uri="{FF2B5EF4-FFF2-40B4-BE49-F238E27FC236}">
                <a16:creationId xmlns:a16="http://schemas.microsoft.com/office/drawing/2014/main" id="{9A6BF20F-A1E7-8C50-2FD1-41369EB82D94}"/>
              </a:ext>
            </a:extLst>
          </p:cNvPr>
          <p:cNvSpPr/>
          <p:nvPr/>
        </p:nvSpPr>
        <p:spPr>
          <a:xfrm rot="16200000">
            <a:off x="4542658" y="4893247"/>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0D81B57-9D47-A057-22F4-50EEAEA5157C}"/>
              </a:ext>
            </a:extLst>
          </p:cNvPr>
          <p:cNvSpPr/>
          <p:nvPr/>
        </p:nvSpPr>
        <p:spPr>
          <a:xfrm rot="16200000">
            <a:off x="5228457" y="5240381"/>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89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CB66-442A-40E5-E397-C98B4EB46002}"/>
              </a:ext>
            </a:extLst>
          </p:cNvPr>
          <p:cNvSpPr>
            <a:spLocks noGrp="1"/>
          </p:cNvSpPr>
          <p:nvPr>
            <p:ph type="title"/>
          </p:nvPr>
        </p:nvSpPr>
        <p:spPr/>
        <p:txBody>
          <a:bodyPr>
            <a:normAutofit/>
          </a:bodyPr>
          <a:lstStyle/>
          <a:p>
            <a:r>
              <a:rPr lang="en-US" sz="3600" dirty="0" err="1"/>
              <a:t>PeerPlace</a:t>
            </a:r>
            <a:r>
              <a:rPr lang="en-US" sz="3600" dirty="0"/>
              <a:t> Instructions</a:t>
            </a:r>
          </a:p>
        </p:txBody>
      </p:sp>
      <p:pic>
        <p:nvPicPr>
          <p:cNvPr id="5" name="Picture 4">
            <a:extLst>
              <a:ext uri="{FF2B5EF4-FFF2-40B4-BE49-F238E27FC236}">
                <a16:creationId xmlns:a16="http://schemas.microsoft.com/office/drawing/2014/main" id="{EFD04308-3C99-9788-C56B-90FA4C54D11F}"/>
              </a:ext>
            </a:extLst>
          </p:cNvPr>
          <p:cNvPicPr>
            <a:picLocks noChangeAspect="1"/>
          </p:cNvPicPr>
          <p:nvPr/>
        </p:nvPicPr>
        <p:blipFill>
          <a:blip r:embed="rId2"/>
          <a:stretch>
            <a:fillRect/>
          </a:stretch>
        </p:blipFill>
        <p:spPr>
          <a:xfrm>
            <a:off x="1303866" y="1574800"/>
            <a:ext cx="9846733" cy="4510348"/>
          </a:xfrm>
          <a:prstGeom prst="rect">
            <a:avLst/>
          </a:prstGeom>
        </p:spPr>
      </p:pic>
      <p:sp>
        <p:nvSpPr>
          <p:cNvPr id="6" name="Arrow: Left 5">
            <a:extLst>
              <a:ext uri="{FF2B5EF4-FFF2-40B4-BE49-F238E27FC236}">
                <a16:creationId xmlns:a16="http://schemas.microsoft.com/office/drawing/2014/main" id="{BC3D137F-B8C1-DE5E-CBA3-7DAB80930467}"/>
              </a:ext>
            </a:extLst>
          </p:cNvPr>
          <p:cNvSpPr/>
          <p:nvPr/>
        </p:nvSpPr>
        <p:spPr>
          <a:xfrm>
            <a:off x="2087325" y="4901713"/>
            <a:ext cx="1368532" cy="27616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26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7F0A-231B-B5A3-06C4-C5C0C7E09D2F}"/>
              </a:ext>
            </a:extLst>
          </p:cNvPr>
          <p:cNvSpPr>
            <a:spLocks noGrp="1"/>
          </p:cNvSpPr>
          <p:nvPr>
            <p:ph type="title"/>
          </p:nvPr>
        </p:nvSpPr>
        <p:spPr/>
        <p:txBody>
          <a:bodyPr>
            <a:normAutofit/>
          </a:bodyPr>
          <a:lstStyle/>
          <a:p>
            <a:r>
              <a:rPr lang="en-US" sz="3600" dirty="0"/>
              <a:t>Providers’ Portal</a:t>
            </a:r>
          </a:p>
        </p:txBody>
      </p:sp>
      <p:pic>
        <p:nvPicPr>
          <p:cNvPr id="5" name="Content Placeholder 4">
            <a:extLst>
              <a:ext uri="{FF2B5EF4-FFF2-40B4-BE49-F238E27FC236}">
                <a16:creationId xmlns:a16="http://schemas.microsoft.com/office/drawing/2014/main" id="{D366A562-16C3-131C-04CB-1F9BB719F9F3}"/>
              </a:ext>
            </a:extLst>
          </p:cNvPr>
          <p:cNvPicPr>
            <a:picLocks noGrp="1" noChangeAspect="1"/>
          </p:cNvPicPr>
          <p:nvPr>
            <p:ph idx="1"/>
          </p:nvPr>
        </p:nvPicPr>
        <p:blipFill>
          <a:blip r:embed="rId2"/>
          <a:stretch>
            <a:fillRect/>
          </a:stretch>
        </p:blipFill>
        <p:spPr>
          <a:xfrm>
            <a:off x="838200" y="2707756"/>
            <a:ext cx="10515600" cy="2444200"/>
          </a:xfrm>
        </p:spPr>
      </p:pic>
      <p:sp>
        <p:nvSpPr>
          <p:cNvPr id="6" name="TextBox 5">
            <a:extLst>
              <a:ext uri="{FF2B5EF4-FFF2-40B4-BE49-F238E27FC236}">
                <a16:creationId xmlns:a16="http://schemas.microsoft.com/office/drawing/2014/main" id="{AD32D920-1D76-F39A-7597-0AE6709217F0}"/>
              </a:ext>
            </a:extLst>
          </p:cNvPr>
          <p:cNvSpPr txBox="1"/>
          <p:nvPr/>
        </p:nvSpPr>
        <p:spPr>
          <a:xfrm>
            <a:off x="838199" y="1832160"/>
            <a:ext cx="3841708" cy="584775"/>
          </a:xfrm>
          <a:prstGeom prst="rect">
            <a:avLst/>
          </a:prstGeom>
          <a:noFill/>
        </p:spPr>
        <p:txBody>
          <a:bodyPr wrap="square" rtlCol="0">
            <a:spAutoFit/>
          </a:bodyPr>
          <a:lstStyle/>
          <a:p>
            <a:r>
              <a:rPr lang="en-US" sz="3200" dirty="0"/>
              <a:t>vda.virginia.gov</a:t>
            </a:r>
          </a:p>
        </p:txBody>
      </p:sp>
      <p:sp>
        <p:nvSpPr>
          <p:cNvPr id="9" name="Arrow: Down 8">
            <a:extLst>
              <a:ext uri="{FF2B5EF4-FFF2-40B4-BE49-F238E27FC236}">
                <a16:creationId xmlns:a16="http://schemas.microsoft.com/office/drawing/2014/main" id="{C84D873F-93D2-6100-9B45-DB0247AC3B67}"/>
              </a:ext>
            </a:extLst>
          </p:cNvPr>
          <p:cNvSpPr/>
          <p:nvPr/>
        </p:nvSpPr>
        <p:spPr>
          <a:xfrm>
            <a:off x="9530626" y="2080413"/>
            <a:ext cx="490953" cy="1282615"/>
          </a:xfrm>
          <a:prstGeom prst="down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633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A2B8-E8D0-F022-F11D-BDFC28457724}"/>
              </a:ext>
            </a:extLst>
          </p:cNvPr>
          <p:cNvSpPr>
            <a:spLocks noGrp="1"/>
          </p:cNvSpPr>
          <p:nvPr>
            <p:ph type="title"/>
          </p:nvPr>
        </p:nvSpPr>
        <p:spPr/>
        <p:txBody>
          <a:bodyPr>
            <a:normAutofit/>
          </a:bodyPr>
          <a:lstStyle/>
          <a:p>
            <a:r>
              <a:rPr lang="en-US" sz="3600" dirty="0"/>
              <a:t>Forms on Providers Portal</a:t>
            </a:r>
          </a:p>
        </p:txBody>
      </p:sp>
      <p:pic>
        <p:nvPicPr>
          <p:cNvPr id="5" name="Picture 4">
            <a:extLst>
              <a:ext uri="{FF2B5EF4-FFF2-40B4-BE49-F238E27FC236}">
                <a16:creationId xmlns:a16="http://schemas.microsoft.com/office/drawing/2014/main" id="{398368B3-95EC-CF56-DAE4-5B52FC5AF340}"/>
              </a:ext>
            </a:extLst>
          </p:cNvPr>
          <p:cNvPicPr>
            <a:picLocks noChangeAspect="1"/>
          </p:cNvPicPr>
          <p:nvPr/>
        </p:nvPicPr>
        <p:blipFill>
          <a:blip r:embed="rId2"/>
          <a:stretch>
            <a:fillRect/>
          </a:stretch>
        </p:blipFill>
        <p:spPr>
          <a:xfrm>
            <a:off x="735374" y="1839276"/>
            <a:ext cx="10721247" cy="4045058"/>
          </a:xfrm>
          <a:prstGeom prst="rect">
            <a:avLst/>
          </a:prstGeom>
        </p:spPr>
      </p:pic>
    </p:spTree>
    <p:extLst>
      <p:ext uri="{BB962C8B-B14F-4D97-AF65-F5344CB8AC3E}">
        <p14:creationId xmlns:p14="http://schemas.microsoft.com/office/powerpoint/2010/main" val="1017129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992E92-A47B-9F8B-F806-058474F82D31}"/>
              </a:ext>
            </a:extLst>
          </p:cNvPr>
          <p:cNvSpPr/>
          <p:nvPr/>
        </p:nvSpPr>
        <p:spPr>
          <a:xfrm>
            <a:off x="3124200" y="2967335"/>
            <a:ext cx="5457825" cy="707886"/>
          </a:xfrm>
          <a:prstGeom prst="rect">
            <a:avLst/>
          </a:prstGeom>
          <a:noFill/>
        </p:spPr>
        <p:txBody>
          <a:bodyPr wrap="square" lIns="91440" tIns="45720" rIns="91440" bIns="45720">
            <a:spAutoFit/>
          </a:bodyPr>
          <a:lstStyle/>
          <a:p>
            <a:pPr algn="ctr"/>
            <a:r>
              <a:rPr lang="en-US" sz="4000" b="1" dirty="0">
                <a:solidFill>
                  <a:srgbClr val="203864"/>
                </a:solidFill>
                <a:latin typeface="Lato" panose="020F0502020204030203" pitchFamily="34" charset="0"/>
                <a:ea typeface="+mj-ea"/>
                <a:cs typeface="+mj-cs"/>
              </a:rPr>
              <a:t>Questions?</a:t>
            </a:r>
            <a:endParaRPr lang="en-US" sz="6000" b="0" cap="none" spc="0" dirty="0">
              <a:ln w="0"/>
              <a:solidFill>
                <a:schemeClr val="tx1"/>
              </a:solidFill>
              <a:effectLst>
                <a:outerShdw blurRad="38100" dist="19050" dir="2700000" algn="tl" rotWithShape="0">
                  <a:schemeClr val="dk1">
                    <a:alpha val="40000"/>
                  </a:schemeClr>
                </a:outerShdw>
              </a:effectLst>
              <a:latin typeface="Lato" panose="020F0502020204030203" pitchFamily="34" charset="0"/>
              <a:ea typeface="Lato" panose="020F0502020204030203" pitchFamily="34" charset="0"/>
              <a:cs typeface="Lato" panose="020F0502020204030203" pitchFamily="34" charset="0"/>
            </a:endParaRPr>
          </a:p>
        </p:txBody>
      </p:sp>
      <p:sp>
        <p:nvSpPr>
          <p:cNvPr id="5" name="Title 4">
            <a:extLst>
              <a:ext uri="{FF2B5EF4-FFF2-40B4-BE49-F238E27FC236}">
                <a16:creationId xmlns:a16="http://schemas.microsoft.com/office/drawing/2014/main" id="{7305859A-7B9E-248D-212B-79C5F2594503}"/>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401834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77B8-6E51-E8EC-33BA-C5799EC95E28}"/>
              </a:ext>
            </a:extLst>
          </p:cNvPr>
          <p:cNvSpPr>
            <a:spLocks noGrp="1"/>
          </p:cNvSpPr>
          <p:nvPr>
            <p:ph type="title"/>
          </p:nvPr>
        </p:nvSpPr>
        <p:spPr/>
        <p:txBody>
          <a:bodyPr>
            <a:normAutofit/>
          </a:bodyPr>
          <a:lstStyle/>
          <a:p>
            <a:r>
              <a:rPr lang="en-US" sz="3600" dirty="0"/>
              <a:t>SharePoint Links</a:t>
            </a:r>
          </a:p>
        </p:txBody>
      </p:sp>
      <p:pic>
        <p:nvPicPr>
          <p:cNvPr id="5" name="Content Placeholder 4">
            <a:extLst>
              <a:ext uri="{FF2B5EF4-FFF2-40B4-BE49-F238E27FC236}">
                <a16:creationId xmlns:a16="http://schemas.microsoft.com/office/drawing/2014/main" id="{045B4758-738F-370C-7A2D-F4C61C342CDF}"/>
              </a:ext>
            </a:extLst>
          </p:cNvPr>
          <p:cNvPicPr>
            <a:picLocks noGrp="1" noChangeAspect="1"/>
          </p:cNvPicPr>
          <p:nvPr>
            <p:ph idx="1"/>
          </p:nvPr>
        </p:nvPicPr>
        <p:blipFill>
          <a:blip r:embed="rId2"/>
          <a:stretch>
            <a:fillRect/>
          </a:stretch>
        </p:blipFill>
        <p:spPr>
          <a:xfrm>
            <a:off x="1308846" y="1663773"/>
            <a:ext cx="9820835" cy="3970974"/>
          </a:xfrm>
        </p:spPr>
      </p:pic>
      <p:sp>
        <p:nvSpPr>
          <p:cNvPr id="6" name="Arrow: Up 5">
            <a:extLst>
              <a:ext uri="{FF2B5EF4-FFF2-40B4-BE49-F238E27FC236}">
                <a16:creationId xmlns:a16="http://schemas.microsoft.com/office/drawing/2014/main" id="{6052B649-84D3-10A5-D027-12F0CEB251F0}"/>
              </a:ext>
            </a:extLst>
          </p:cNvPr>
          <p:cNvSpPr/>
          <p:nvPr/>
        </p:nvSpPr>
        <p:spPr>
          <a:xfrm rot="5400000">
            <a:off x="339214" y="4761440"/>
            <a:ext cx="552322" cy="138694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66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D160-E8DD-1193-47AF-154B8E0D264F}"/>
              </a:ext>
            </a:extLst>
          </p:cNvPr>
          <p:cNvSpPr>
            <a:spLocks noGrp="1"/>
          </p:cNvSpPr>
          <p:nvPr>
            <p:ph type="title"/>
          </p:nvPr>
        </p:nvSpPr>
        <p:spPr>
          <a:xfrm>
            <a:off x="934877" y="656038"/>
            <a:ext cx="10515599" cy="1051025"/>
          </a:xfrm>
        </p:spPr>
        <p:txBody>
          <a:bodyPr>
            <a:normAutofit fontScale="90000"/>
          </a:bodyPr>
          <a:lstStyle/>
          <a:p>
            <a:r>
              <a:rPr lang="en-US" dirty="0"/>
              <a:t>Aging Monthly Reports</a:t>
            </a:r>
            <a:br>
              <a:rPr lang="en-US" dirty="0"/>
            </a:br>
            <a:r>
              <a:rPr lang="en-US" dirty="0"/>
              <a:t> </a:t>
            </a:r>
          </a:p>
        </p:txBody>
      </p:sp>
      <p:pic>
        <p:nvPicPr>
          <p:cNvPr id="4" name="Picture 3">
            <a:extLst>
              <a:ext uri="{FF2B5EF4-FFF2-40B4-BE49-F238E27FC236}">
                <a16:creationId xmlns:a16="http://schemas.microsoft.com/office/drawing/2014/main" id="{A6B3F3A0-880C-A875-D163-DF10547C7B03}"/>
              </a:ext>
            </a:extLst>
          </p:cNvPr>
          <p:cNvPicPr>
            <a:picLocks noChangeAspect="1"/>
          </p:cNvPicPr>
          <p:nvPr/>
        </p:nvPicPr>
        <p:blipFill>
          <a:blip r:embed="rId2"/>
          <a:stretch>
            <a:fillRect/>
          </a:stretch>
        </p:blipFill>
        <p:spPr>
          <a:xfrm>
            <a:off x="920156" y="1645234"/>
            <a:ext cx="9922100" cy="3817951"/>
          </a:xfrm>
          <a:prstGeom prst="rect">
            <a:avLst/>
          </a:prstGeom>
        </p:spPr>
      </p:pic>
      <p:sp>
        <p:nvSpPr>
          <p:cNvPr id="5" name="Arrow: Down 4">
            <a:extLst>
              <a:ext uri="{FF2B5EF4-FFF2-40B4-BE49-F238E27FC236}">
                <a16:creationId xmlns:a16="http://schemas.microsoft.com/office/drawing/2014/main" id="{7C3ED4E2-23A3-BD87-D755-88CF2061591B}"/>
              </a:ext>
            </a:extLst>
          </p:cNvPr>
          <p:cNvSpPr/>
          <p:nvPr/>
        </p:nvSpPr>
        <p:spPr>
          <a:xfrm>
            <a:off x="6159112" y="2452057"/>
            <a:ext cx="429584" cy="12151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57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173-8CF9-1D62-6E94-5B9E6E3C9EE2}"/>
              </a:ext>
            </a:extLst>
          </p:cNvPr>
          <p:cNvSpPr>
            <a:spLocks noGrp="1"/>
          </p:cNvSpPr>
          <p:nvPr>
            <p:ph type="title"/>
          </p:nvPr>
        </p:nvSpPr>
        <p:spPr>
          <a:xfrm>
            <a:off x="838199" y="343519"/>
            <a:ext cx="10515599" cy="1051025"/>
          </a:xfrm>
        </p:spPr>
        <p:txBody>
          <a:bodyPr>
            <a:normAutofit/>
          </a:bodyPr>
          <a:lstStyle/>
          <a:p>
            <a:r>
              <a:rPr lang="en-US" sz="3600" dirty="0"/>
              <a:t>Aging Monthly Report (AMR)</a:t>
            </a:r>
          </a:p>
        </p:txBody>
      </p:sp>
      <p:sp>
        <p:nvSpPr>
          <p:cNvPr id="3" name="Content Placeholder 2">
            <a:extLst>
              <a:ext uri="{FF2B5EF4-FFF2-40B4-BE49-F238E27FC236}">
                <a16:creationId xmlns:a16="http://schemas.microsoft.com/office/drawing/2014/main" id="{97B6C22D-493F-7848-EBA3-1C78BF37A31A}"/>
              </a:ext>
            </a:extLst>
          </p:cNvPr>
          <p:cNvSpPr>
            <a:spLocks noGrp="1"/>
          </p:cNvSpPr>
          <p:nvPr>
            <p:ph idx="1"/>
          </p:nvPr>
        </p:nvSpPr>
        <p:spPr>
          <a:xfrm>
            <a:off x="1112925" y="2013446"/>
            <a:ext cx="10515600" cy="3124341"/>
          </a:xfrm>
        </p:spPr>
        <p:txBody>
          <a:bodyPr>
            <a:normAutofit lnSpcReduction="10000"/>
          </a:bodyPr>
          <a:lstStyle/>
          <a:p>
            <a:r>
              <a:rPr lang="en-US" dirty="0"/>
              <a:t>Title III-B, C(1) and C(2), III-D, VII- Ombudsman, &amp; VII-Elder Abuse</a:t>
            </a:r>
          </a:p>
          <a:p>
            <a:r>
              <a:rPr lang="en-US" dirty="0"/>
              <a:t>Title III-E &amp; Title III-E Grandparents</a:t>
            </a:r>
          </a:p>
          <a:p>
            <a:r>
              <a:rPr lang="en-US" dirty="0"/>
              <a:t>General Funds, Other Local and Other Federal Funds</a:t>
            </a:r>
          </a:p>
          <a:p>
            <a:r>
              <a:rPr lang="en-US" dirty="0"/>
              <a:t>COVID 19 MDD</a:t>
            </a:r>
          </a:p>
          <a:p>
            <a:r>
              <a:rPr lang="en-US" dirty="0"/>
              <a:t>VICAP</a:t>
            </a:r>
          </a:p>
          <a:p>
            <a:r>
              <a:rPr lang="en-US" dirty="0"/>
              <a:t>Respite Care Initiative</a:t>
            </a:r>
          </a:p>
          <a:p>
            <a:endParaRPr lang="en-US" dirty="0"/>
          </a:p>
        </p:txBody>
      </p:sp>
      <p:sp>
        <p:nvSpPr>
          <p:cNvPr id="4" name="Content Placeholder 2">
            <a:extLst>
              <a:ext uri="{FF2B5EF4-FFF2-40B4-BE49-F238E27FC236}">
                <a16:creationId xmlns:a16="http://schemas.microsoft.com/office/drawing/2014/main" id="{354C37EF-DB14-2622-793C-536CA7E0EEFA}"/>
              </a:ext>
            </a:extLst>
          </p:cNvPr>
          <p:cNvSpPr txBox="1">
            <a:spLocks/>
          </p:cNvSpPr>
          <p:nvPr/>
        </p:nvSpPr>
        <p:spPr>
          <a:xfrm>
            <a:off x="918880" y="1394544"/>
            <a:ext cx="10515600" cy="4729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A64826"/>
              </a:buClr>
              <a:buFont typeface="Wingdings" panose="05000000000000000000" pitchFamily="2" charset="2"/>
              <a:buChar char="§"/>
              <a:defRPr sz="2800" kern="1200">
                <a:solidFill>
                  <a:srgbClr val="20386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Clr>
                <a:srgbClr val="A64826"/>
              </a:buClr>
              <a:buFont typeface="Wingdings" panose="05000000000000000000" pitchFamily="2" charset="2"/>
              <a:buChar char="§"/>
              <a:defRPr sz="2400" kern="1200">
                <a:solidFill>
                  <a:srgbClr val="20386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rgbClr val="A64826"/>
              </a:buClr>
              <a:buFont typeface="Wingdings" panose="05000000000000000000" pitchFamily="2" charset="2"/>
              <a:buChar char="§"/>
              <a:defRPr sz="2000" kern="1200">
                <a:solidFill>
                  <a:srgbClr val="20386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rgbClr val="A64826"/>
              </a:buClr>
              <a:buFont typeface="Wingdings" panose="05000000000000000000" pitchFamily="2" charset="2"/>
              <a:buChar char="§"/>
              <a:defRPr sz="1800" kern="1200">
                <a:solidFill>
                  <a:srgbClr val="20386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Clr>
                <a:srgbClr val="A64826"/>
              </a:buClr>
              <a:buFont typeface="Wingdings" panose="05000000000000000000" pitchFamily="2" charset="2"/>
              <a:buChar char="§"/>
              <a:defRPr sz="1800" kern="1200">
                <a:solidFill>
                  <a:srgbClr val="20386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Expenditures Reported</a:t>
            </a:r>
          </a:p>
          <a:p>
            <a:pPr marL="0" indent="0">
              <a:buFont typeface="Wingdings" panose="05000000000000000000" pitchFamily="2" charset="2"/>
              <a:buNone/>
            </a:pPr>
            <a:endParaRPr lang="en-US" dirty="0"/>
          </a:p>
          <a:p>
            <a:endParaRPr lang="en-US" dirty="0"/>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46711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173-8CF9-1D62-6E94-5B9E6E3C9EE2}"/>
              </a:ext>
            </a:extLst>
          </p:cNvPr>
          <p:cNvSpPr>
            <a:spLocks noGrp="1"/>
          </p:cNvSpPr>
          <p:nvPr>
            <p:ph type="title"/>
          </p:nvPr>
        </p:nvSpPr>
        <p:spPr>
          <a:xfrm>
            <a:off x="838200" y="93469"/>
            <a:ext cx="10515599" cy="1051025"/>
          </a:xfrm>
        </p:spPr>
        <p:txBody>
          <a:bodyPr>
            <a:normAutofit fontScale="90000"/>
          </a:bodyPr>
          <a:lstStyle/>
          <a:p>
            <a:r>
              <a:rPr lang="en-US" dirty="0"/>
              <a:t>Aging Monthly Report–Other Contracts </a:t>
            </a:r>
            <a:br>
              <a:rPr lang="en-US" dirty="0"/>
            </a:br>
            <a:r>
              <a:rPr lang="en-US" dirty="0"/>
              <a:t>(AMR-OC)</a:t>
            </a:r>
          </a:p>
        </p:txBody>
      </p:sp>
      <p:sp>
        <p:nvSpPr>
          <p:cNvPr id="3" name="Content Placeholder 2">
            <a:extLst>
              <a:ext uri="{FF2B5EF4-FFF2-40B4-BE49-F238E27FC236}">
                <a16:creationId xmlns:a16="http://schemas.microsoft.com/office/drawing/2014/main" id="{97B6C22D-493F-7848-EBA3-1C78BF37A31A}"/>
              </a:ext>
            </a:extLst>
          </p:cNvPr>
          <p:cNvSpPr>
            <a:spLocks noGrp="1"/>
          </p:cNvSpPr>
          <p:nvPr>
            <p:ph idx="1"/>
          </p:nvPr>
        </p:nvSpPr>
        <p:spPr>
          <a:xfrm>
            <a:off x="1103670" y="2056290"/>
            <a:ext cx="10515600" cy="3124341"/>
          </a:xfrm>
        </p:spPr>
        <p:txBody>
          <a:bodyPr>
            <a:normAutofit fontScale="92500" lnSpcReduction="20000"/>
          </a:bodyPr>
          <a:lstStyle/>
          <a:p>
            <a:r>
              <a:rPr lang="en-US" sz="3000" dirty="0"/>
              <a:t>American Rescue Plan (ARP)    </a:t>
            </a:r>
          </a:p>
          <a:p>
            <a:r>
              <a:rPr lang="en-US" sz="3000" dirty="0"/>
              <a:t>Expanding Public Health Workforce</a:t>
            </a:r>
          </a:p>
          <a:p>
            <a:r>
              <a:rPr lang="en-US" sz="3000" dirty="0"/>
              <a:t>NWD Grant Fund</a:t>
            </a:r>
          </a:p>
          <a:p>
            <a:r>
              <a:rPr lang="en-US" sz="3000" dirty="0"/>
              <a:t>Directed Appropriations</a:t>
            </a:r>
          </a:p>
          <a:p>
            <a:r>
              <a:rPr lang="en-US" sz="3000" dirty="0"/>
              <a:t>Falls Prevention</a:t>
            </a:r>
          </a:p>
          <a:p>
            <a:r>
              <a:rPr lang="en-US" sz="3000" dirty="0"/>
              <a:t>SNAP</a:t>
            </a:r>
          </a:p>
          <a:p>
            <a:r>
              <a:rPr lang="en-US" sz="3000" dirty="0"/>
              <a:t>Title V</a:t>
            </a:r>
          </a:p>
          <a:p>
            <a:endParaRPr lang="en-US" dirty="0"/>
          </a:p>
          <a:p>
            <a:endParaRPr lang="en-US" dirty="0"/>
          </a:p>
        </p:txBody>
      </p:sp>
      <p:sp>
        <p:nvSpPr>
          <p:cNvPr id="4" name="Content Placeholder 2">
            <a:extLst>
              <a:ext uri="{FF2B5EF4-FFF2-40B4-BE49-F238E27FC236}">
                <a16:creationId xmlns:a16="http://schemas.microsoft.com/office/drawing/2014/main" id="{804484B4-842C-73B6-EDA1-D8A6447E8BE9}"/>
              </a:ext>
            </a:extLst>
          </p:cNvPr>
          <p:cNvSpPr txBox="1">
            <a:spLocks/>
          </p:cNvSpPr>
          <p:nvPr/>
        </p:nvSpPr>
        <p:spPr>
          <a:xfrm>
            <a:off x="916857" y="1363912"/>
            <a:ext cx="10515600" cy="4729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A64826"/>
              </a:buClr>
              <a:buFont typeface="Wingdings" panose="05000000000000000000" pitchFamily="2" charset="2"/>
              <a:buChar char="§"/>
              <a:defRPr sz="2800" kern="1200">
                <a:solidFill>
                  <a:srgbClr val="20386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Clr>
                <a:srgbClr val="A64826"/>
              </a:buClr>
              <a:buFont typeface="Wingdings" panose="05000000000000000000" pitchFamily="2" charset="2"/>
              <a:buChar char="§"/>
              <a:defRPr sz="2400" kern="1200">
                <a:solidFill>
                  <a:srgbClr val="20386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rgbClr val="A64826"/>
              </a:buClr>
              <a:buFont typeface="Wingdings" panose="05000000000000000000" pitchFamily="2" charset="2"/>
              <a:buChar char="§"/>
              <a:defRPr sz="2000" kern="1200">
                <a:solidFill>
                  <a:srgbClr val="20386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rgbClr val="A64826"/>
              </a:buClr>
              <a:buFont typeface="Wingdings" panose="05000000000000000000" pitchFamily="2" charset="2"/>
              <a:buChar char="§"/>
              <a:defRPr sz="1800" kern="1200">
                <a:solidFill>
                  <a:srgbClr val="20386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Clr>
                <a:srgbClr val="A64826"/>
              </a:buClr>
              <a:buFont typeface="Wingdings" panose="05000000000000000000" pitchFamily="2" charset="2"/>
              <a:buChar char="§"/>
              <a:defRPr sz="1800" kern="1200">
                <a:solidFill>
                  <a:srgbClr val="20386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Expenditures Reported</a:t>
            </a:r>
          </a:p>
          <a:p>
            <a:pPr marL="0" indent="0">
              <a:buFont typeface="Wingdings" panose="05000000000000000000" pitchFamily="2" charset="2"/>
              <a:buNone/>
            </a:pPr>
            <a:endParaRPr lang="en-US" dirty="0"/>
          </a:p>
          <a:p>
            <a:endParaRPr lang="en-US" dirty="0"/>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74980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173-8CF9-1D62-6E94-5B9E6E3C9EE2}"/>
              </a:ext>
            </a:extLst>
          </p:cNvPr>
          <p:cNvSpPr>
            <a:spLocks noGrp="1"/>
          </p:cNvSpPr>
          <p:nvPr>
            <p:ph type="title"/>
          </p:nvPr>
        </p:nvSpPr>
        <p:spPr/>
        <p:txBody>
          <a:bodyPr>
            <a:normAutofit/>
          </a:bodyPr>
          <a:lstStyle/>
          <a:p>
            <a:r>
              <a:rPr lang="en-US" sz="3600" dirty="0"/>
              <a:t>AMR – Payment</a:t>
            </a:r>
          </a:p>
        </p:txBody>
      </p:sp>
      <p:sp>
        <p:nvSpPr>
          <p:cNvPr id="3" name="Content Placeholder 2">
            <a:extLst>
              <a:ext uri="{FF2B5EF4-FFF2-40B4-BE49-F238E27FC236}">
                <a16:creationId xmlns:a16="http://schemas.microsoft.com/office/drawing/2014/main" id="{97B6C22D-493F-7848-EBA3-1C78BF37A31A}"/>
              </a:ext>
            </a:extLst>
          </p:cNvPr>
          <p:cNvSpPr>
            <a:spLocks noGrp="1"/>
          </p:cNvSpPr>
          <p:nvPr>
            <p:ph idx="1"/>
          </p:nvPr>
        </p:nvSpPr>
        <p:spPr>
          <a:xfrm>
            <a:off x="838199" y="1484334"/>
            <a:ext cx="10515600" cy="472959"/>
          </a:xfrm>
        </p:spPr>
        <p:txBody>
          <a:bodyPr>
            <a:normAutofit lnSpcReduction="10000"/>
          </a:bodyPr>
          <a:lstStyle/>
          <a:p>
            <a:pPr marL="0" indent="0">
              <a:buNone/>
            </a:pPr>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F8AA46C8-A3D4-8792-3101-1985027BF11D}"/>
              </a:ext>
            </a:extLst>
          </p:cNvPr>
          <p:cNvPicPr>
            <a:picLocks noChangeAspect="1"/>
          </p:cNvPicPr>
          <p:nvPr/>
        </p:nvPicPr>
        <p:blipFill>
          <a:blip r:embed="rId2"/>
          <a:stretch>
            <a:fillRect/>
          </a:stretch>
        </p:blipFill>
        <p:spPr>
          <a:xfrm>
            <a:off x="2810341" y="1574800"/>
            <a:ext cx="7053379" cy="4503359"/>
          </a:xfrm>
          <a:prstGeom prst="rect">
            <a:avLst/>
          </a:prstGeom>
        </p:spPr>
      </p:pic>
    </p:spTree>
    <p:extLst>
      <p:ext uri="{BB962C8B-B14F-4D97-AF65-F5344CB8AC3E}">
        <p14:creationId xmlns:p14="http://schemas.microsoft.com/office/powerpoint/2010/main" val="335779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173-8CF9-1D62-6E94-5B9E6E3C9EE2}"/>
              </a:ext>
            </a:extLst>
          </p:cNvPr>
          <p:cNvSpPr>
            <a:spLocks noGrp="1"/>
          </p:cNvSpPr>
          <p:nvPr>
            <p:ph type="title"/>
          </p:nvPr>
        </p:nvSpPr>
        <p:spPr/>
        <p:txBody>
          <a:bodyPr>
            <a:normAutofit/>
          </a:bodyPr>
          <a:lstStyle/>
          <a:p>
            <a:r>
              <a:rPr lang="en-US" sz="3600" dirty="0"/>
              <a:t>AMR - Request</a:t>
            </a:r>
          </a:p>
        </p:txBody>
      </p:sp>
      <p:sp>
        <p:nvSpPr>
          <p:cNvPr id="3" name="Content Placeholder 2">
            <a:extLst>
              <a:ext uri="{FF2B5EF4-FFF2-40B4-BE49-F238E27FC236}">
                <a16:creationId xmlns:a16="http://schemas.microsoft.com/office/drawing/2014/main" id="{97B6C22D-493F-7848-EBA3-1C78BF37A31A}"/>
              </a:ext>
            </a:extLst>
          </p:cNvPr>
          <p:cNvSpPr>
            <a:spLocks noGrp="1"/>
          </p:cNvSpPr>
          <p:nvPr>
            <p:ph idx="1"/>
          </p:nvPr>
        </p:nvSpPr>
        <p:spPr>
          <a:xfrm>
            <a:off x="838199" y="1484334"/>
            <a:ext cx="10515600" cy="472959"/>
          </a:xfrm>
        </p:spPr>
        <p:txBody>
          <a:bodyPr>
            <a:normAutofit lnSpcReduction="10000"/>
          </a:bodyPr>
          <a:lstStyle/>
          <a:p>
            <a:pPr marL="0" indent="0">
              <a:buNone/>
            </a:pPr>
            <a:endParaRPr lang="en-US" dirty="0"/>
          </a:p>
          <a:p>
            <a:endParaRPr lang="en-US" dirty="0"/>
          </a:p>
          <a:p>
            <a:pPr marL="0" indent="0">
              <a:buNone/>
            </a:pPr>
            <a:endParaRPr lang="en-US" dirty="0"/>
          </a:p>
        </p:txBody>
      </p:sp>
      <p:pic>
        <p:nvPicPr>
          <p:cNvPr id="8" name="Picture 7">
            <a:extLst>
              <a:ext uri="{FF2B5EF4-FFF2-40B4-BE49-F238E27FC236}">
                <a16:creationId xmlns:a16="http://schemas.microsoft.com/office/drawing/2014/main" id="{A6EE8AF4-DFD8-C594-9FF2-BBC8A12D3DD8}"/>
              </a:ext>
            </a:extLst>
          </p:cNvPr>
          <p:cNvPicPr>
            <a:picLocks noChangeAspect="1"/>
          </p:cNvPicPr>
          <p:nvPr/>
        </p:nvPicPr>
        <p:blipFill>
          <a:blip r:embed="rId2"/>
          <a:stretch>
            <a:fillRect/>
          </a:stretch>
        </p:blipFill>
        <p:spPr>
          <a:xfrm>
            <a:off x="2723536" y="1484334"/>
            <a:ext cx="7004001" cy="4637353"/>
          </a:xfrm>
          <a:prstGeom prst="rect">
            <a:avLst/>
          </a:prstGeom>
        </p:spPr>
      </p:pic>
    </p:spTree>
    <p:extLst>
      <p:ext uri="{BB962C8B-B14F-4D97-AF65-F5344CB8AC3E}">
        <p14:creationId xmlns:p14="http://schemas.microsoft.com/office/powerpoint/2010/main" val="3636340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ategory xmlns="0e571ce1-07d3-4480-bf75-fb9c6ac3b3af">Financial Management</Category>
    <PublishingExpirationDate xmlns="http://schemas.microsoft.com/sharepoint/v3" xsi:nil="true"/>
    <PublishingStartDate xmlns="http://schemas.microsoft.com/sharepoint/v3" xsi:nil="true"/>
    <_dlc_DocId xmlns="89461f00-0b74-46d7-ba90-7a84aa4e2ee4">NKAHMF2WWKTP-54631402-1867</_dlc_DocId>
    <_dlc_DocIdUrl xmlns="89461f00-0b74-46d7-ba90-7a84aa4e2ee4">
      <Url>https://sharepoint.wwrc.net/VDAproviders/_layouts/15/DocIdRedir.aspx?ID=NKAHMF2WWKTP-54631402-1867</Url>
      <Description>NKAHMF2WWKTP-54631402-1867</Description>
    </_dlc_DocIdUrl>
  </documentManagement>
</p:properties>
</file>

<file path=customXml/itemProps1.xml><?xml version="1.0" encoding="utf-8"?>
<ds:datastoreItem xmlns:ds="http://schemas.openxmlformats.org/officeDocument/2006/customXml" ds:itemID="{6761CB27-3987-4980-8642-B83A0F2691B6}"/>
</file>

<file path=customXml/itemProps2.xml><?xml version="1.0" encoding="utf-8"?>
<ds:datastoreItem xmlns:ds="http://schemas.openxmlformats.org/officeDocument/2006/customXml" ds:itemID="{446D6772-EA83-4164-9A77-6A698E9FD9E2}"/>
</file>

<file path=customXml/itemProps3.xml><?xml version="1.0" encoding="utf-8"?>
<ds:datastoreItem xmlns:ds="http://schemas.openxmlformats.org/officeDocument/2006/customXml" ds:itemID="{A7980940-A90F-4C71-9C0E-59E737275714}"/>
</file>

<file path=customXml/itemProps4.xml><?xml version="1.0" encoding="utf-8"?>
<ds:datastoreItem xmlns:ds="http://schemas.openxmlformats.org/officeDocument/2006/customXml" ds:itemID="{83C099B8-9E7B-430A-B9C5-BAE733FD495C}"/>
</file>

<file path=docProps/app.xml><?xml version="1.0" encoding="utf-8"?>
<Properties xmlns="http://schemas.openxmlformats.org/officeDocument/2006/extended-properties" xmlns:vt="http://schemas.openxmlformats.org/officeDocument/2006/docPropsVTypes">
  <TotalTime>3785</TotalTime>
  <Words>742</Words>
  <Application>Microsoft Office PowerPoint</Application>
  <PresentationFormat>Widescreen</PresentationFormat>
  <Paragraphs>88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Lato</vt:lpstr>
      <vt:lpstr>Wingdings</vt:lpstr>
      <vt:lpstr>Office Theme</vt:lpstr>
      <vt:lpstr>Division for Aging Services</vt:lpstr>
      <vt:lpstr>Agenda</vt:lpstr>
      <vt:lpstr>Providers’ Portal</vt:lpstr>
      <vt:lpstr>SharePoint Links</vt:lpstr>
      <vt:lpstr>Aging Monthly Reports  </vt:lpstr>
      <vt:lpstr>Aging Monthly Report (AMR)</vt:lpstr>
      <vt:lpstr>Aging Monthly Report–Other Contracts  (AMR-OC)</vt:lpstr>
      <vt:lpstr>AMR – Payment</vt:lpstr>
      <vt:lpstr>AMR - Request</vt:lpstr>
      <vt:lpstr>AMR – Request Instructions</vt:lpstr>
      <vt:lpstr>AMR - Requirements</vt:lpstr>
      <vt:lpstr>AMR - Expenditures</vt:lpstr>
      <vt:lpstr>SharePoint Links</vt:lpstr>
      <vt:lpstr>Monthly Remittances</vt:lpstr>
      <vt:lpstr>Remittance Example</vt:lpstr>
      <vt:lpstr>Priority Order of Spending</vt:lpstr>
      <vt:lpstr>Carryover</vt:lpstr>
      <vt:lpstr>Major Disaster Declaration</vt:lpstr>
      <vt:lpstr>Flexibilities</vt:lpstr>
      <vt:lpstr>Flexibilities continued</vt:lpstr>
      <vt:lpstr>AMR - FY2023 COVID 19 MDD</vt:lpstr>
      <vt:lpstr>AMR - Data Entry Example 1 (FY23)</vt:lpstr>
      <vt:lpstr>AMR - Data Entry Example 2 (FY23)</vt:lpstr>
      <vt:lpstr>AMR-OC - ARP MDD Example 1</vt:lpstr>
      <vt:lpstr>AMR-OC - ARP MDD Example 2</vt:lpstr>
      <vt:lpstr>PeerPlace Service Units</vt:lpstr>
      <vt:lpstr>AMR - COVID-19 Units</vt:lpstr>
      <vt:lpstr>AMR-OC - ARP Units</vt:lpstr>
      <vt:lpstr>PeerPlace Instructions</vt:lpstr>
      <vt:lpstr>Forms on Providers Portal</vt:lpstr>
      <vt:lpstr>     </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 Director Orientation - Using the AMR and AMR-OC</dc:title>
  <dc:creator>Morton, Cassidy (DARS)</dc:creator>
  <cp:lastModifiedBy>Miller, Kathy (DARS)</cp:lastModifiedBy>
  <cp:revision>49</cp:revision>
  <cp:lastPrinted>2024-04-08T18:42:27Z</cp:lastPrinted>
  <dcterms:created xsi:type="dcterms:W3CDTF">2024-03-19T15:16:27Z</dcterms:created>
  <dcterms:modified xsi:type="dcterms:W3CDTF">2024-05-22T16:07:59Z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eb7a52ee-a6f0-4f8c-9616-c71f87a8e26e</vt:lpwstr>
  </property>
</Properties>
</file>