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99333" r:id="rId5"/>
    <p:sldMasterId id="2147500496" r:id="rId6"/>
    <p:sldMasterId id="2147503868" r:id="rId7"/>
    <p:sldMasterId id="2147503985" r:id="rId8"/>
    <p:sldMasterId id="2147504143" r:id="rId9"/>
    <p:sldMasterId id="2147505419" r:id="rId10"/>
    <p:sldMasterId id="2147506025" r:id="rId11"/>
    <p:sldMasterId id="2147506035" r:id="rId12"/>
    <p:sldMasterId id="2147507461" r:id="rId13"/>
  </p:sldMasterIdLst>
  <p:notesMasterIdLst>
    <p:notesMasterId r:id="rId50"/>
  </p:notesMasterIdLst>
  <p:handoutMasterIdLst>
    <p:handoutMasterId r:id="rId51"/>
  </p:handoutMasterIdLst>
  <p:sldIdLst>
    <p:sldId id="842" r:id="rId14"/>
    <p:sldId id="781" r:id="rId15"/>
    <p:sldId id="907" r:id="rId16"/>
    <p:sldId id="883" r:id="rId17"/>
    <p:sldId id="792" r:id="rId18"/>
    <p:sldId id="836" r:id="rId19"/>
    <p:sldId id="934" r:id="rId20"/>
    <p:sldId id="935" r:id="rId21"/>
    <p:sldId id="884" r:id="rId22"/>
    <p:sldId id="801" r:id="rId23"/>
    <p:sldId id="844" r:id="rId24"/>
    <p:sldId id="818" r:id="rId25"/>
    <p:sldId id="975" r:id="rId26"/>
    <p:sldId id="976" r:id="rId27"/>
    <p:sldId id="290" r:id="rId28"/>
    <p:sldId id="291" r:id="rId29"/>
    <p:sldId id="292" r:id="rId30"/>
    <p:sldId id="293" r:id="rId31"/>
    <p:sldId id="909" r:id="rId32"/>
    <p:sldId id="931" r:id="rId33"/>
    <p:sldId id="910" r:id="rId34"/>
    <p:sldId id="912" r:id="rId35"/>
    <p:sldId id="913" r:id="rId36"/>
    <p:sldId id="890" r:id="rId37"/>
    <p:sldId id="915" r:id="rId38"/>
    <p:sldId id="916" r:id="rId39"/>
    <p:sldId id="917" r:id="rId40"/>
    <p:sldId id="918" r:id="rId41"/>
    <p:sldId id="919" r:id="rId42"/>
    <p:sldId id="977" r:id="rId43"/>
    <p:sldId id="920" r:id="rId44"/>
    <p:sldId id="921" r:id="rId45"/>
    <p:sldId id="973" r:id="rId46"/>
    <p:sldId id="974" r:id="rId47"/>
    <p:sldId id="922" r:id="rId48"/>
    <p:sldId id="707" r:id="rId49"/>
  </p:sldIdLst>
  <p:sldSz cx="9144000" cy="6858000" type="screen4x3"/>
  <p:notesSz cx="7010400" cy="9296400"/>
  <p:custDataLst>
    <p:tags r:id="rId52"/>
  </p:custDataLst>
  <p:defaultTextStyle>
    <a:defPPr>
      <a:defRPr lang="en-US"/>
    </a:defPPr>
    <a:lvl1pPr algn="l" rtl="0" eaLnBrk="0" fontAlgn="base" hangingPunct="0">
      <a:spcBef>
        <a:spcPct val="0"/>
      </a:spcBef>
      <a:spcAft>
        <a:spcPct val="0"/>
      </a:spcAft>
      <a:defRPr kumimoji="1" sz="2000" b="1" kern="1200">
        <a:solidFill>
          <a:schemeClr val="accent2"/>
        </a:solidFill>
        <a:latin typeface="Tahoma" panose="020B0604030504040204" pitchFamily="34" charset="0"/>
        <a:ea typeface="+mn-ea"/>
        <a:cs typeface="+mn-cs"/>
      </a:defRPr>
    </a:lvl1pPr>
    <a:lvl2pPr marL="457200" algn="l" rtl="0" eaLnBrk="0" fontAlgn="base" hangingPunct="0">
      <a:spcBef>
        <a:spcPct val="0"/>
      </a:spcBef>
      <a:spcAft>
        <a:spcPct val="0"/>
      </a:spcAft>
      <a:defRPr kumimoji="1" sz="2000" b="1" kern="1200">
        <a:solidFill>
          <a:schemeClr val="accent2"/>
        </a:solidFill>
        <a:latin typeface="Tahoma" panose="020B0604030504040204" pitchFamily="34" charset="0"/>
        <a:ea typeface="+mn-ea"/>
        <a:cs typeface="+mn-cs"/>
      </a:defRPr>
    </a:lvl2pPr>
    <a:lvl3pPr marL="914400" algn="l" rtl="0" eaLnBrk="0" fontAlgn="base" hangingPunct="0">
      <a:spcBef>
        <a:spcPct val="0"/>
      </a:spcBef>
      <a:spcAft>
        <a:spcPct val="0"/>
      </a:spcAft>
      <a:defRPr kumimoji="1" sz="2000" b="1" kern="1200">
        <a:solidFill>
          <a:schemeClr val="accent2"/>
        </a:solidFill>
        <a:latin typeface="Tahoma" panose="020B0604030504040204" pitchFamily="34" charset="0"/>
        <a:ea typeface="+mn-ea"/>
        <a:cs typeface="+mn-cs"/>
      </a:defRPr>
    </a:lvl3pPr>
    <a:lvl4pPr marL="1371600" algn="l" rtl="0" eaLnBrk="0" fontAlgn="base" hangingPunct="0">
      <a:spcBef>
        <a:spcPct val="0"/>
      </a:spcBef>
      <a:spcAft>
        <a:spcPct val="0"/>
      </a:spcAft>
      <a:defRPr kumimoji="1" sz="2000" b="1" kern="1200">
        <a:solidFill>
          <a:schemeClr val="accent2"/>
        </a:solidFill>
        <a:latin typeface="Tahoma" panose="020B0604030504040204" pitchFamily="34" charset="0"/>
        <a:ea typeface="+mn-ea"/>
        <a:cs typeface="+mn-cs"/>
      </a:defRPr>
    </a:lvl4pPr>
    <a:lvl5pPr marL="1828800" algn="l" rtl="0" eaLnBrk="0" fontAlgn="base" hangingPunct="0">
      <a:spcBef>
        <a:spcPct val="0"/>
      </a:spcBef>
      <a:spcAft>
        <a:spcPct val="0"/>
      </a:spcAft>
      <a:defRPr kumimoji="1" sz="2000" b="1" kern="1200">
        <a:solidFill>
          <a:schemeClr val="accent2"/>
        </a:solidFill>
        <a:latin typeface="Tahoma" panose="020B0604030504040204" pitchFamily="34" charset="0"/>
        <a:ea typeface="+mn-ea"/>
        <a:cs typeface="+mn-cs"/>
      </a:defRPr>
    </a:lvl5pPr>
    <a:lvl6pPr marL="2286000" algn="l" defTabSz="914400" rtl="0" eaLnBrk="1" latinLnBrk="0" hangingPunct="1">
      <a:defRPr kumimoji="1" sz="2000" b="1" kern="1200">
        <a:solidFill>
          <a:schemeClr val="accent2"/>
        </a:solidFill>
        <a:latin typeface="Tahoma" panose="020B0604030504040204" pitchFamily="34" charset="0"/>
        <a:ea typeface="+mn-ea"/>
        <a:cs typeface="+mn-cs"/>
      </a:defRPr>
    </a:lvl6pPr>
    <a:lvl7pPr marL="2743200" algn="l" defTabSz="914400" rtl="0" eaLnBrk="1" latinLnBrk="0" hangingPunct="1">
      <a:defRPr kumimoji="1" sz="2000" b="1" kern="1200">
        <a:solidFill>
          <a:schemeClr val="accent2"/>
        </a:solidFill>
        <a:latin typeface="Tahoma" panose="020B0604030504040204" pitchFamily="34" charset="0"/>
        <a:ea typeface="+mn-ea"/>
        <a:cs typeface="+mn-cs"/>
      </a:defRPr>
    </a:lvl7pPr>
    <a:lvl8pPr marL="3200400" algn="l" defTabSz="914400" rtl="0" eaLnBrk="1" latinLnBrk="0" hangingPunct="1">
      <a:defRPr kumimoji="1" sz="2000" b="1" kern="1200">
        <a:solidFill>
          <a:schemeClr val="accent2"/>
        </a:solidFill>
        <a:latin typeface="Tahoma" panose="020B0604030504040204" pitchFamily="34" charset="0"/>
        <a:ea typeface="+mn-ea"/>
        <a:cs typeface="+mn-cs"/>
      </a:defRPr>
    </a:lvl8pPr>
    <a:lvl9pPr marL="3657600" algn="l" defTabSz="914400" rtl="0" eaLnBrk="1" latinLnBrk="0" hangingPunct="1">
      <a:defRPr kumimoji="1" sz="2000" b="1" kern="1200">
        <a:solidFill>
          <a:schemeClr val="accent2"/>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0000CC"/>
    <a:srgbClr val="7391E7"/>
    <a:srgbClr val="7B9ADF"/>
    <a:srgbClr val="78A3E2"/>
    <a:srgbClr val="7894E2"/>
    <a:srgbClr val="79A1E1"/>
    <a:srgbClr val="89A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89" autoAdjust="0"/>
    <p:restoredTop sz="70870" autoAdjust="0"/>
  </p:normalViewPr>
  <p:slideViewPr>
    <p:cSldViewPr snapToGrid="0">
      <p:cViewPr varScale="1">
        <p:scale>
          <a:sx n="61" d="100"/>
          <a:sy n="61" d="100"/>
        </p:scale>
        <p:origin x="2146" y="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7482"/>
    </p:cViewPr>
  </p:sorterViewPr>
  <p:notesViewPr>
    <p:cSldViewPr snapToGrid="0">
      <p:cViewPr>
        <p:scale>
          <a:sx n="75" d="100"/>
          <a:sy n="75" d="100"/>
        </p:scale>
        <p:origin x="-1284" y="87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Home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8F28-431C-8D90-33AF5996239A}"/>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D2C9-423D-8D36-59746E521562}"/>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8F28-431C-8D90-33AF5996239A}"/>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8F28-431C-8D90-33AF5996239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Intend to stay in my home</c:v>
                </c:pt>
                <c:pt idx="1">
                  <c:v>Intend to move</c:v>
                </c:pt>
                <c:pt idx="2">
                  <c:v>Would like to stay but may not manage it</c:v>
                </c:pt>
                <c:pt idx="3">
                  <c:v>Would like to move but lack resources</c:v>
                </c:pt>
              </c:strCache>
            </c:strRef>
          </c:cat>
          <c:val>
            <c:numRef>
              <c:f>Sheet1!$B$2:$B$5</c:f>
              <c:numCache>
                <c:formatCode>General</c:formatCode>
                <c:ptCount val="4"/>
                <c:pt idx="0">
                  <c:v>54</c:v>
                </c:pt>
                <c:pt idx="1">
                  <c:v>21</c:v>
                </c:pt>
                <c:pt idx="2">
                  <c:v>18</c:v>
                </c:pt>
                <c:pt idx="3">
                  <c:v>8</c:v>
                </c:pt>
              </c:numCache>
            </c:numRef>
          </c:val>
          <c:extLst>
            <c:ext xmlns:c16="http://schemas.microsoft.com/office/drawing/2014/chart" uri="{C3380CC4-5D6E-409C-BE32-E72D297353CC}">
              <c16:uniqueId val="{00000000-D2C9-423D-8D36-59746E52156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5569755703613988"/>
          <c:y val="0.19147198073647376"/>
          <c:w val="0.43468705834847571"/>
          <c:h val="0.65680584082134286"/>
        </c:manualLayout>
      </c:layout>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Calibri Light" panose="020F0302020204030204" pitchFamily="34" charset="0"/>
              <a:ea typeface="+mn-ea"/>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Home Not Suited</c:v>
                </c:pt>
                <c:pt idx="1">
                  <c:v>Health Reasons</c:v>
                </c:pt>
                <c:pt idx="2">
                  <c:v>Financial Reasons</c:v>
                </c:pt>
              </c:strCache>
            </c:strRef>
          </c:cat>
          <c:val>
            <c:numRef>
              <c:f>Sheet1!$B$2:$B$4</c:f>
              <c:numCache>
                <c:formatCode>General</c:formatCode>
                <c:ptCount val="3"/>
                <c:pt idx="0">
                  <c:v>27</c:v>
                </c:pt>
                <c:pt idx="1">
                  <c:v>44</c:v>
                </c:pt>
                <c:pt idx="2">
                  <c:v>52</c:v>
                </c:pt>
              </c:numCache>
            </c:numRef>
          </c:val>
          <c:extLst>
            <c:ext xmlns:c16="http://schemas.microsoft.com/office/drawing/2014/chart" uri="{C3380CC4-5D6E-409C-BE32-E72D297353CC}">
              <c16:uniqueId val="{00000000-8182-4A2A-B500-F59FDC99601A}"/>
            </c:ext>
          </c:extLst>
        </c:ser>
        <c:dLbls>
          <c:showLegendKey val="0"/>
          <c:showVal val="0"/>
          <c:showCatName val="0"/>
          <c:showSerName val="0"/>
          <c:showPercent val="0"/>
          <c:showBubbleSize val="0"/>
        </c:dLbls>
        <c:gapWidth val="182"/>
        <c:axId val="1086912815"/>
        <c:axId val="1086918223"/>
      </c:barChart>
      <c:catAx>
        <c:axId val="10869128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1086918223"/>
        <c:crosses val="autoZero"/>
        <c:auto val="1"/>
        <c:lblAlgn val="ctr"/>
        <c:lblOffset val="100"/>
        <c:noMultiLvlLbl val="0"/>
      </c:catAx>
      <c:valAx>
        <c:axId val="10869182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86912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7" name="Rectangle 3"/>
          <p:cNvSpPr>
            <a:spLocks noGrp="1" noChangeArrowheads="1"/>
          </p:cNvSpPr>
          <p:nvPr>
            <p:ph type="dt" sz="quarter" idx="1"/>
          </p:nvPr>
        </p:nvSpPr>
        <p:spPr bwMode="auto">
          <a:xfrm>
            <a:off x="3972257" y="0"/>
            <a:ext cx="3038144" cy="462669"/>
          </a:xfrm>
          <a:prstGeom prst="rect">
            <a:avLst/>
          </a:prstGeom>
          <a:noFill/>
          <a:ln w="9525">
            <a:noFill/>
            <a:miter lim="800000"/>
            <a:headEnd/>
            <a:tailEnd/>
          </a:ln>
          <a:effectLst/>
        </p:spPr>
        <p:txBody>
          <a:bodyPr vert="horz" wrap="none" lIns="91676" tIns="45837" rIns="91676" bIns="45837" numCol="1" anchor="ctr" anchorCtr="0" compatLnSpc="1">
            <a:prstTxWarp prst="textNoShape">
              <a:avLst/>
            </a:prstTxWarp>
          </a:bodyPr>
          <a:lstStyle>
            <a:lvl1pPr algn="r" defTabSz="915853" eaLnBrk="0" hangingPunct="0">
              <a:defRPr kumimoji="0" sz="1200" b="0">
                <a:solidFill>
                  <a:schemeClr val="tx1"/>
                </a:solidFill>
                <a:latin typeface="Arial" charset="0"/>
              </a:defRPr>
            </a:lvl1pPr>
          </a:lstStyle>
          <a:p>
            <a:pPr>
              <a:defRPr/>
            </a:pPr>
            <a:fld id="{A390A289-893C-481E-B1B3-FBF85B24EC5A}" type="datetime1">
              <a:rPr lang="en-US"/>
              <a:pPr>
                <a:defRPr/>
              </a:pPr>
              <a:t>1/17/2024</a:t>
            </a:fld>
            <a:endParaRPr lang="en-US" dirty="0"/>
          </a:p>
        </p:txBody>
      </p:sp>
      <p:sp>
        <p:nvSpPr>
          <p:cNvPr id="21508" name="Rectangle 4"/>
          <p:cNvSpPr>
            <a:spLocks noGrp="1" noChangeArrowheads="1"/>
          </p:cNvSpPr>
          <p:nvPr>
            <p:ph type="ftr" sz="quarter" idx="2"/>
          </p:nvPr>
        </p:nvSpPr>
        <p:spPr bwMode="auto">
          <a:xfrm>
            <a:off x="0" y="8864475"/>
            <a:ext cx="3038145" cy="462668"/>
          </a:xfrm>
          <a:prstGeom prst="rect">
            <a:avLst/>
          </a:prstGeom>
          <a:noFill/>
          <a:ln w="9525">
            <a:noFill/>
            <a:miter lim="800000"/>
            <a:headEnd/>
            <a:tailEnd/>
          </a:ln>
          <a:effectLst/>
        </p:spPr>
        <p:txBody>
          <a:bodyPr vert="horz" wrap="none" lIns="91676" tIns="45837" rIns="91676" bIns="45837" numCol="1" anchor="b" anchorCtr="0" compatLnSpc="1">
            <a:prstTxWarp prst="textNoShape">
              <a:avLst/>
            </a:prstTxWarp>
          </a:bodyPr>
          <a:lstStyle>
            <a:lvl1pPr defTabSz="915853" eaLnBrk="0" hangingPunct="0">
              <a:defRPr kumimoji="0" sz="1200" b="0" dirty="0">
                <a:solidFill>
                  <a:schemeClr val="tx1"/>
                </a:solidFill>
                <a:latin typeface="Arial" charset="0"/>
              </a:defRPr>
            </a:lvl1pPr>
          </a:lstStyle>
          <a:p>
            <a:pPr>
              <a:defRPr/>
            </a:pPr>
            <a:r>
              <a:rPr lang="en-US" dirty="0"/>
              <a:t>Virginia Department for Aging and Rehabilitative Services</a:t>
            </a:r>
          </a:p>
        </p:txBody>
      </p:sp>
      <p:sp>
        <p:nvSpPr>
          <p:cNvPr id="21509" name="Rectangle 5"/>
          <p:cNvSpPr>
            <a:spLocks noGrp="1" noChangeArrowheads="1"/>
          </p:cNvSpPr>
          <p:nvPr>
            <p:ph type="sldNum" sz="quarter" idx="3"/>
          </p:nvPr>
        </p:nvSpPr>
        <p:spPr bwMode="auto">
          <a:xfrm>
            <a:off x="3972257" y="8864475"/>
            <a:ext cx="3038144" cy="462668"/>
          </a:xfrm>
          <a:prstGeom prst="rect">
            <a:avLst/>
          </a:prstGeom>
          <a:noFill/>
          <a:ln w="9525">
            <a:noFill/>
            <a:miter lim="800000"/>
            <a:headEnd/>
            <a:tailEnd/>
          </a:ln>
          <a:effectLst/>
        </p:spPr>
        <p:txBody>
          <a:bodyPr vert="horz" wrap="none" lIns="91676" tIns="45837" rIns="91676" bIns="45837" numCol="1" anchor="b" anchorCtr="0" compatLnSpc="1">
            <a:prstTxWarp prst="textNoShape">
              <a:avLst/>
            </a:prstTxWarp>
          </a:bodyPr>
          <a:lstStyle>
            <a:lvl1pPr algn="r" defTabSz="915054">
              <a:defRPr kumimoji="0" sz="1200" b="0">
                <a:solidFill>
                  <a:schemeClr val="tx1"/>
                </a:solidFill>
                <a:latin typeface="Arial" panose="020B0604020202020204" pitchFamily="34" charset="0"/>
              </a:defRPr>
            </a:lvl1pPr>
          </a:lstStyle>
          <a:p>
            <a:pPr>
              <a:defRPr/>
            </a:pPr>
            <a:fld id="{FED77195-8F25-4D63-B03E-8CBDF1627133}"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9"/>
          <p:cNvSpPr>
            <a:spLocks noGrp="1" noRot="1" noChangeAspect="1" noChangeArrowheads="1"/>
          </p:cNvSpPr>
          <p:nvPr>
            <p:ph type="sldImg" idx="2"/>
          </p:nvPr>
        </p:nvSpPr>
        <p:spPr bwMode="auto">
          <a:xfrm>
            <a:off x="1193800" y="693738"/>
            <a:ext cx="4624388" cy="3468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883907" y="4511399"/>
            <a:ext cx="5140655" cy="1023711"/>
          </a:xfrm>
          <a:prstGeom prst="rect">
            <a:avLst/>
          </a:prstGeom>
          <a:noFill/>
          <a:ln w="9525">
            <a:noFill/>
            <a:miter lim="800000"/>
            <a:headEnd/>
            <a:tailEnd/>
          </a:ln>
          <a:effectLst/>
        </p:spPr>
        <p:txBody>
          <a:bodyPr vert="horz" wrap="square" lIns="91676" tIns="45837" rIns="91676" bIns="45837"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972257" y="0"/>
            <a:ext cx="3038144" cy="462669"/>
          </a:xfrm>
          <a:prstGeom prst="rect">
            <a:avLst/>
          </a:prstGeom>
          <a:noFill/>
          <a:ln w="9525">
            <a:noFill/>
            <a:miter lim="800000"/>
            <a:headEnd/>
            <a:tailEnd/>
          </a:ln>
          <a:effectLst/>
        </p:spPr>
        <p:txBody>
          <a:bodyPr vert="horz" wrap="none" lIns="91676" tIns="45837" rIns="91676" bIns="45837" numCol="1" anchor="ctr" anchorCtr="0" compatLnSpc="1">
            <a:prstTxWarp prst="textNoShape">
              <a:avLst/>
            </a:prstTxWarp>
          </a:bodyPr>
          <a:lstStyle>
            <a:lvl1pPr algn="r" defTabSz="915853" eaLnBrk="0" hangingPunct="0">
              <a:defRPr kumimoji="0" sz="1200" b="0">
                <a:solidFill>
                  <a:schemeClr val="tx1"/>
                </a:solidFill>
                <a:latin typeface="Arial" charset="0"/>
              </a:defRPr>
            </a:lvl1pPr>
          </a:lstStyle>
          <a:p>
            <a:pPr>
              <a:defRPr/>
            </a:pPr>
            <a:fld id="{D275EE31-B9E0-4BA0-9D1C-7689DA1E3D72}" type="datetime1">
              <a:rPr lang="en-US"/>
              <a:pPr>
                <a:defRPr/>
              </a:pPr>
              <a:t>1/17/2024</a:t>
            </a:fld>
            <a:endParaRPr lang="en-US" dirty="0"/>
          </a:p>
        </p:txBody>
      </p:sp>
      <p:sp>
        <p:nvSpPr>
          <p:cNvPr id="2060" name="Rectangle 12"/>
          <p:cNvSpPr>
            <a:spLocks noGrp="1" noChangeArrowheads="1"/>
          </p:cNvSpPr>
          <p:nvPr>
            <p:ph type="ftr" sz="quarter" idx="4"/>
          </p:nvPr>
        </p:nvSpPr>
        <p:spPr bwMode="auto">
          <a:xfrm>
            <a:off x="0" y="8864475"/>
            <a:ext cx="3038145" cy="462668"/>
          </a:xfrm>
          <a:prstGeom prst="rect">
            <a:avLst/>
          </a:prstGeom>
          <a:noFill/>
          <a:ln w="9525">
            <a:noFill/>
            <a:miter lim="800000"/>
            <a:headEnd/>
            <a:tailEnd/>
          </a:ln>
          <a:effectLst/>
        </p:spPr>
        <p:txBody>
          <a:bodyPr vert="horz" wrap="none" lIns="91676" tIns="45837" rIns="91676" bIns="45837" numCol="1" anchor="b" anchorCtr="0" compatLnSpc="1">
            <a:prstTxWarp prst="textNoShape">
              <a:avLst/>
            </a:prstTxWarp>
          </a:bodyPr>
          <a:lstStyle>
            <a:lvl1pPr defTabSz="915853" eaLnBrk="0" hangingPunct="0">
              <a:defRPr kumimoji="0" sz="1200" b="0" dirty="0">
                <a:solidFill>
                  <a:schemeClr val="tx1"/>
                </a:solidFill>
                <a:latin typeface="Arial" charset="0"/>
              </a:defRPr>
            </a:lvl1pPr>
          </a:lstStyle>
          <a:p>
            <a:pPr>
              <a:defRPr/>
            </a:pPr>
            <a:r>
              <a:rPr lang="en-US" dirty="0"/>
              <a:t>Virginia Department for Aging and Rehabilitative Services</a:t>
            </a:r>
          </a:p>
        </p:txBody>
      </p:sp>
      <p:sp>
        <p:nvSpPr>
          <p:cNvPr id="2061" name="Rectangle 13"/>
          <p:cNvSpPr>
            <a:spLocks noGrp="1" noChangeArrowheads="1"/>
          </p:cNvSpPr>
          <p:nvPr>
            <p:ph type="sldNum" sz="quarter" idx="5"/>
          </p:nvPr>
        </p:nvSpPr>
        <p:spPr bwMode="auto">
          <a:xfrm>
            <a:off x="3972257" y="8864475"/>
            <a:ext cx="3038144" cy="462668"/>
          </a:xfrm>
          <a:prstGeom prst="rect">
            <a:avLst/>
          </a:prstGeom>
          <a:noFill/>
          <a:ln w="9525">
            <a:noFill/>
            <a:miter lim="800000"/>
            <a:headEnd/>
            <a:tailEnd/>
          </a:ln>
          <a:effectLst/>
        </p:spPr>
        <p:txBody>
          <a:bodyPr vert="horz" wrap="none" lIns="91676" tIns="45837" rIns="91676" bIns="45837" numCol="1" anchor="b" anchorCtr="0" compatLnSpc="1">
            <a:prstTxWarp prst="textNoShape">
              <a:avLst/>
            </a:prstTxWarp>
          </a:bodyPr>
          <a:lstStyle>
            <a:lvl1pPr algn="r" defTabSz="915054">
              <a:defRPr kumimoji="0" sz="1200" b="0">
                <a:solidFill>
                  <a:schemeClr val="tx1"/>
                </a:solidFill>
                <a:latin typeface="Arial" panose="020B0604020202020204" pitchFamily="34" charset="0"/>
              </a:defRPr>
            </a:lvl1pPr>
          </a:lstStyle>
          <a:p>
            <a:pPr>
              <a:defRPr/>
            </a:pPr>
            <a:fld id="{0891FEF1-0E46-4F34-9A9A-E27814032C9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ChangeArrowheads="1" noTextEdit="1"/>
          </p:cNvSpPr>
          <p:nvPr>
            <p:ph type="sldImg"/>
          </p:nvPr>
        </p:nvSpPr>
        <p:spPr>
          <a:ln/>
        </p:spPr>
      </p:sp>
      <p:sp>
        <p:nvSpPr>
          <p:cNvPr id="81923" name="Notes Placeholder 2"/>
          <p:cNvSpPr>
            <a:spLocks noGrp="1"/>
          </p:cNvSpPr>
          <p:nvPr>
            <p:ph type="body" idx="1"/>
          </p:nvPr>
        </p:nvSpPr>
        <p:spPr>
          <a:xfrm>
            <a:off x="883907" y="4511399"/>
            <a:ext cx="5140655" cy="6465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8192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42143" indent="-284616" defTabSz="915054">
              <a:defRPr kumimoji="1" sz="1900" b="1">
                <a:solidFill>
                  <a:schemeClr val="accent2"/>
                </a:solidFill>
                <a:latin typeface="Tahoma" panose="020B0604030504040204" pitchFamily="34" charset="0"/>
              </a:defRPr>
            </a:lvl2pPr>
            <a:lvl3pPr marL="1141523" indent="-227999" defTabSz="915054">
              <a:defRPr kumimoji="1" sz="1900" b="1">
                <a:solidFill>
                  <a:schemeClr val="accent2"/>
                </a:solidFill>
                <a:latin typeface="Tahoma" panose="020B0604030504040204" pitchFamily="34" charset="0"/>
              </a:defRPr>
            </a:lvl3pPr>
            <a:lvl4pPr marL="1599050" indent="-227999" defTabSz="915054">
              <a:defRPr kumimoji="1" sz="1900" b="1">
                <a:solidFill>
                  <a:schemeClr val="accent2"/>
                </a:solidFill>
                <a:latin typeface="Tahoma" panose="020B0604030504040204" pitchFamily="34" charset="0"/>
              </a:defRPr>
            </a:lvl4pPr>
            <a:lvl5pPr marL="2056577" indent="-227999" defTabSz="915054">
              <a:defRPr kumimoji="1" sz="1900" b="1">
                <a:solidFill>
                  <a:schemeClr val="accent2"/>
                </a:solidFill>
                <a:latin typeface="Tahoma" panose="020B0604030504040204" pitchFamily="34" charset="0"/>
              </a:defRPr>
            </a:lvl5pPr>
            <a:lvl6pPr marL="249727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93796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7866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81935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335D5CB1-E424-454A-B099-B7EC35CA877F}" type="datetime1">
              <a:rPr kumimoji="0" lang="en-US" altLang="en-US" sz="1200" b="0">
                <a:solidFill>
                  <a:srgbClr val="000000"/>
                </a:solidFill>
                <a:latin typeface="Arial" panose="020B0604020202020204" pitchFamily="34" charset="0"/>
              </a:rPr>
              <a:pPr/>
              <a:t>1/17/2024</a:t>
            </a:fld>
            <a:endParaRPr kumimoji="0" lang="en-US" altLang="en-US" sz="1200" b="0" dirty="0">
              <a:solidFill>
                <a:srgbClr val="000000"/>
              </a:solidFill>
              <a:latin typeface="Arial" panose="020B0604020202020204" pitchFamily="34" charset="0"/>
            </a:endParaRPr>
          </a:p>
        </p:txBody>
      </p:sp>
      <p:sp>
        <p:nvSpPr>
          <p:cNvPr id="819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42143" indent="-284616" defTabSz="915054">
              <a:defRPr kumimoji="1" sz="1900" b="1">
                <a:solidFill>
                  <a:schemeClr val="accent2"/>
                </a:solidFill>
                <a:latin typeface="Tahoma" panose="020B0604030504040204" pitchFamily="34" charset="0"/>
              </a:defRPr>
            </a:lvl2pPr>
            <a:lvl3pPr marL="1141523" indent="-227999" defTabSz="915054">
              <a:defRPr kumimoji="1" sz="1900" b="1">
                <a:solidFill>
                  <a:schemeClr val="accent2"/>
                </a:solidFill>
                <a:latin typeface="Tahoma" panose="020B0604030504040204" pitchFamily="34" charset="0"/>
              </a:defRPr>
            </a:lvl3pPr>
            <a:lvl4pPr marL="1599050" indent="-227999" defTabSz="915054">
              <a:defRPr kumimoji="1" sz="1900" b="1">
                <a:solidFill>
                  <a:schemeClr val="accent2"/>
                </a:solidFill>
                <a:latin typeface="Tahoma" panose="020B0604030504040204" pitchFamily="34" charset="0"/>
              </a:defRPr>
            </a:lvl4pPr>
            <a:lvl5pPr marL="2056577" indent="-227999" defTabSz="915054">
              <a:defRPr kumimoji="1" sz="1900" b="1">
                <a:solidFill>
                  <a:schemeClr val="accent2"/>
                </a:solidFill>
                <a:latin typeface="Tahoma" panose="020B0604030504040204" pitchFamily="34" charset="0"/>
              </a:defRPr>
            </a:lvl5pPr>
            <a:lvl6pPr marL="249727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93796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7866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81935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D15266C9-4A9A-4BBF-9CCE-85C46A511E02}" type="slidenum">
              <a:rPr kumimoji="0" lang="en-US" altLang="en-US" sz="1200" b="0">
                <a:solidFill>
                  <a:srgbClr val="000000"/>
                </a:solidFill>
                <a:latin typeface="Arial" panose="020B0604020202020204" pitchFamily="34" charset="0"/>
              </a:rPr>
              <a:pPr/>
              <a:t>1</a:t>
            </a:fld>
            <a:endParaRPr kumimoji="0" lang="en-US" altLang="en-US" sz="1200" b="0" dirty="0">
              <a:solidFill>
                <a:srgbClr val="000000"/>
              </a:solidFill>
              <a:latin typeface="Arial" panose="020B0604020202020204" pitchFamily="34" charset="0"/>
            </a:endParaRPr>
          </a:p>
        </p:txBody>
      </p:sp>
      <p:sp>
        <p:nvSpPr>
          <p:cNvPr id="81926"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42143" indent="-284616" defTabSz="915054">
              <a:defRPr kumimoji="1" sz="1900" b="1">
                <a:solidFill>
                  <a:schemeClr val="accent2"/>
                </a:solidFill>
                <a:latin typeface="Tahoma" panose="020B0604030504040204" pitchFamily="34" charset="0"/>
              </a:defRPr>
            </a:lvl2pPr>
            <a:lvl3pPr marL="1141523" indent="-227999" defTabSz="915054">
              <a:defRPr kumimoji="1" sz="1900" b="1">
                <a:solidFill>
                  <a:schemeClr val="accent2"/>
                </a:solidFill>
                <a:latin typeface="Tahoma" panose="020B0604030504040204" pitchFamily="34" charset="0"/>
              </a:defRPr>
            </a:lvl3pPr>
            <a:lvl4pPr marL="1599050" indent="-227999" defTabSz="915054">
              <a:defRPr kumimoji="1" sz="1900" b="1">
                <a:solidFill>
                  <a:schemeClr val="accent2"/>
                </a:solidFill>
                <a:latin typeface="Tahoma" panose="020B0604030504040204" pitchFamily="34" charset="0"/>
              </a:defRPr>
            </a:lvl4pPr>
            <a:lvl5pPr marL="2056577" indent="-227999" defTabSz="915054">
              <a:defRPr kumimoji="1" sz="1900" b="1">
                <a:solidFill>
                  <a:schemeClr val="accent2"/>
                </a:solidFill>
                <a:latin typeface="Tahoma" panose="020B0604030504040204" pitchFamily="34" charset="0"/>
              </a:defRPr>
            </a:lvl5pPr>
            <a:lvl6pPr marL="249727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93796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7866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81935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r>
              <a:rPr kumimoji="0" lang="en-US" altLang="en-US" sz="1200" b="0" dirty="0">
                <a:solidFill>
                  <a:srgbClr val="000000"/>
                </a:solidFill>
                <a:latin typeface="Arial" panose="020B0604020202020204" pitchFamily="34" charset="0"/>
              </a:rPr>
              <a:t>Virginia Department for Aging and Rehabilitative Services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ChangeArrowheads="1" noTextEdit="1"/>
          </p:cNvSpPr>
          <p:nvPr>
            <p:ph type="sldImg"/>
          </p:nvPr>
        </p:nvSpPr>
        <p:spPr>
          <a:ln/>
        </p:spPr>
      </p:sp>
      <p:sp>
        <p:nvSpPr>
          <p:cNvPr id="108547" name="Notes Placeholder 2"/>
          <p:cNvSpPr>
            <a:spLocks noGrp="1"/>
          </p:cNvSpPr>
          <p:nvPr>
            <p:ph type="body" idx="1"/>
          </p:nvPr>
        </p:nvSpPr>
        <p:spPr>
          <a:xfrm>
            <a:off x="883907" y="4511399"/>
            <a:ext cx="5140655" cy="17545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defRPr/>
            </a:pPr>
            <a:r>
              <a:rPr lang="en-US" dirty="0"/>
              <a:t>Services fall into 5 broad categories:</a:t>
            </a:r>
          </a:p>
          <a:p>
            <a:pPr marL="228567" indent="-228567">
              <a:spcBef>
                <a:spcPts val="0"/>
              </a:spcBef>
              <a:buFont typeface="+mj-lt"/>
              <a:buAutoNum type="arabicPeriod"/>
              <a:defRPr/>
            </a:pPr>
            <a:r>
              <a:rPr lang="en-US" dirty="0"/>
              <a:t>Information and referral (health insurance counseling, client assessment, care coordination, transportation, caregiver support);</a:t>
            </a:r>
          </a:p>
          <a:p>
            <a:pPr marL="228567" indent="-228567">
              <a:spcBef>
                <a:spcPts val="0"/>
              </a:spcBef>
              <a:buFont typeface="+mj-lt"/>
              <a:buAutoNum type="arabicPeriod"/>
              <a:defRPr/>
            </a:pPr>
            <a:r>
              <a:rPr lang="en-US" dirty="0"/>
              <a:t>Community-based (senior centers, congregate meal sites, adult day care);</a:t>
            </a:r>
          </a:p>
          <a:p>
            <a:pPr marL="228567" indent="-228567">
              <a:spcBef>
                <a:spcPts val="0"/>
              </a:spcBef>
              <a:buFont typeface="+mj-lt"/>
              <a:buAutoNum type="arabicPeriod"/>
              <a:defRPr/>
            </a:pPr>
            <a:r>
              <a:rPr lang="en-US" dirty="0"/>
              <a:t>In-home (home delivered meals, homemaker, personal care, respite);</a:t>
            </a:r>
          </a:p>
          <a:p>
            <a:pPr marL="228567" indent="-228567">
              <a:spcBef>
                <a:spcPts val="0"/>
              </a:spcBef>
              <a:buFont typeface="+mj-lt"/>
              <a:buAutoNum type="arabicPeriod"/>
              <a:defRPr/>
            </a:pPr>
            <a:r>
              <a:rPr lang="en-US" dirty="0"/>
              <a:t>Housing (home repair and renovation); and</a:t>
            </a:r>
          </a:p>
          <a:p>
            <a:pPr marL="228567" indent="-228567">
              <a:spcBef>
                <a:spcPts val="0"/>
              </a:spcBef>
              <a:buFont typeface="+mj-lt"/>
              <a:buAutoNum type="arabicPeriod"/>
              <a:defRPr/>
            </a:pPr>
            <a:r>
              <a:rPr lang="en-US" dirty="0"/>
              <a:t>Elder rights (legal assistance, elder abuse prevention).</a:t>
            </a:r>
          </a:p>
          <a:p>
            <a:pPr>
              <a:spcBef>
                <a:spcPts val="0"/>
              </a:spcBef>
              <a:defRPr/>
            </a:pPr>
            <a:endParaRPr lang="en-US" dirty="0"/>
          </a:p>
        </p:txBody>
      </p:sp>
      <p:sp>
        <p:nvSpPr>
          <p:cNvPr id="9216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42143" indent="-284616" defTabSz="915054">
              <a:defRPr kumimoji="1" sz="1900" b="1">
                <a:solidFill>
                  <a:schemeClr val="accent2"/>
                </a:solidFill>
                <a:latin typeface="Tahoma" panose="020B0604030504040204" pitchFamily="34" charset="0"/>
              </a:defRPr>
            </a:lvl2pPr>
            <a:lvl3pPr marL="1141523" indent="-227999" defTabSz="915054">
              <a:defRPr kumimoji="1" sz="1900" b="1">
                <a:solidFill>
                  <a:schemeClr val="accent2"/>
                </a:solidFill>
                <a:latin typeface="Tahoma" panose="020B0604030504040204" pitchFamily="34" charset="0"/>
              </a:defRPr>
            </a:lvl3pPr>
            <a:lvl4pPr marL="1599050" indent="-227999" defTabSz="915054">
              <a:defRPr kumimoji="1" sz="1900" b="1">
                <a:solidFill>
                  <a:schemeClr val="accent2"/>
                </a:solidFill>
                <a:latin typeface="Tahoma" panose="020B0604030504040204" pitchFamily="34" charset="0"/>
              </a:defRPr>
            </a:lvl4pPr>
            <a:lvl5pPr marL="2056577" indent="-227999" defTabSz="915054">
              <a:defRPr kumimoji="1" sz="1900" b="1">
                <a:solidFill>
                  <a:schemeClr val="accent2"/>
                </a:solidFill>
                <a:latin typeface="Tahoma" panose="020B0604030504040204" pitchFamily="34" charset="0"/>
              </a:defRPr>
            </a:lvl5pPr>
            <a:lvl6pPr marL="249727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93796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7866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81935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63134E6A-E5B2-444D-BE3C-4B124DF1F360}" type="datetime1">
              <a:rPr kumimoji="0" lang="en-US" altLang="en-US" sz="1200" b="0">
                <a:solidFill>
                  <a:srgbClr val="000000"/>
                </a:solidFill>
                <a:latin typeface="Arial" panose="020B0604020202020204" pitchFamily="34" charset="0"/>
              </a:rPr>
              <a:pPr/>
              <a:t>1/17/2024</a:t>
            </a:fld>
            <a:endParaRPr kumimoji="0" lang="en-US" altLang="en-US" sz="1200" b="0" dirty="0">
              <a:solidFill>
                <a:srgbClr val="000000"/>
              </a:solidFill>
              <a:latin typeface="Arial" panose="020B0604020202020204" pitchFamily="34" charset="0"/>
            </a:endParaRPr>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42143" indent="-284616" defTabSz="915054">
              <a:defRPr kumimoji="1" sz="1900" b="1">
                <a:solidFill>
                  <a:schemeClr val="accent2"/>
                </a:solidFill>
                <a:latin typeface="Tahoma" panose="020B0604030504040204" pitchFamily="34" charset="0"/>
              </a:defRPr>
            </a:lvl2pPr>
            <a:lvl3pPr marL="1141523" indent="-227999" defTabSz="915054">
              <a:defRPr kumimoji="1" sz="1900" b="1">
                <a:solidFill>
                  <a:schemeClr val="accent2"/>
                </a:solidFill>
                <a:latin typeface="Tahoma" panose="020B0604030504040204" pitchFamily="34" charset="0"/>
              </a:defRPr>
            </a:lvl3pPr>
            <a:lvl4pPr marL="1599050" indent="-227999" defTabSz="915054">
              <a:defRPr kumimoji="1" sz="1900" b="1">
                <a:solidFill>
                  <a:schemeClr val="accent2"/>
                </a:solidFill>
                <a:latin typeface="Tahoma" panose="020B0604030504040204" pitchFamily="34" charset="0"/>
              </a:defRPr>
            </a:lvl4pPr>
            <a:lvl5pPr marL="2056577" indent="-227999" defTabSz="915054">
              <a:defRPr kumimoji="1" sz="1900" b="1">
                <a:solidFill>
                  <a:schemeClr val="accent2"/>
                </a:solidFill>
                <a:latin typeface="Tahoma" panose="020B0604030504040204" pitchFamily="34" charset="0"/>
              </a:defRPr>
            </a:lvl5pPr>
            <a:lvl6pPr marL="249727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93796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7866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81935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8F8F98F8-1F6C-436C-A2CD-D75CF9548631}" type="slidenum">
              <a:rPr kumimoji="0" lang="en-US" altLang="en-US" sz="1200" b="0">
                <a:solidFill>
                  <a:srgbClr val="000000"/>
                </a:solidFill>
                <a:latin typeface="Arial" panose="020B0604020202020204" pitchFamily="34" charset="0"/>
              </a:rPr>
              <a:pPr/>
              <a:t>10</a:t>
            </a:fld>
            <a:endParaRPr kumimoji="0" lang="en-US" altLang="en-US" sz="1200" b="0" dirty="0">
              <a:solidFill>
                <a:srgbClr val="000000"/>
              </a:solidFill>
              <a:latin typeface="Arial" panose="020B0604020202020204" pitchFamily="34" charset="0"/>
            </a:endParaRPr>
          </a:p>
        </p:txBody>
      </p:sp>
      <p:sp>
        <p:nvSpPr>
          <p:cNvPr id="92166"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42143" indent="-284616" defTabSz="915054">
              <a:defRPr kumimoji="1" sz="1900" b="1">
                <a:solidFill>
                  <a:schemeClr val="accent2"/>
                </a:solidFill>
                <a:latin typeface="Tahoma" panose="020B0604030504040204" pitchFamily="34" charset="0"/>
              </a:defRPr>
            </a:lvl2pPr>
            <a:lvl3pPr marL="1141523" indent="-227999" defTabSz="915054">
              <a:defRPr kumimoji="1" sz="1900" b="1">
                <a:solidFill>
                  <a:schemeClr val="accent2"/>
                </a:solidFill>
                <a:latin typeface="Tahoma" panose="020B0604030504040204" pitchFamily="34" charset="0"/>
              </a:defRPr>
            </a:lvl3pPr>
            <a:lvl4pPr marL="1599050" indent="-227999" defTabSz="915054">
              <a:defRPr kumimoji="1" sz="1900" b="1">
                <a:solidFill>
                  <a:schemeClr val="accent2"/>
                </a:solidFill>
                <a:latin typeface="Tahoma" panose="020B0604030504040204" pitchFamily="34" charset="0"/>
              </a:defRPr>
            </a:lvl4pPr>
            <a:lvl5pPr marL="2056577" indent="-227999" defTabSz="915054">
              <a:defRPr kumimoji="1" sz="1900" b="1">
                <a:solidFill>
                  <a:schemeClr val="accent2"/>
                </a:solidFill>
                <a:latin typeface="Tahoma" panose="020B0604030504040204" pitchFamily="34" charset="0"/>
              </a:defRPr>
            </a:lvl5pPr>
            <a:lvl6pPr marL="249727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93796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7866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81935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r>
              <a:rPr kumimoji="0" lang="en-US" altLang="en-US" sz="1200" b="0" dirty="0">
                <a:solidFill>
                  <a:schemeClr val="tx1"/>
                </a:solidFill>
                <a:latin typeface="Arial" panose="020B0604020202020204" pitchFamily="34" charset="0"/>
              </a:rPr>
              <a:t>Virginia Department for Aging and Rehabilitative Services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ChangeArrowheads="1" noTextEdit="1"/>
          </p:cNvSpPr>
          <p:nvPr>
            <p:ph type="sldImg"/>
          </p:nvPr>
        </p:nvSpPr>
        <p:spPr>
          <a:ln/>
        </p:spPr>
      </p:sp>
      <p:sp>
        <p:nvSpPr>
          <p:cNvPr id="94211" name="Notes Placeholder 2"/>
          <p:cNvSpPr>
            <a:spLocks noGrp="1"/>
          </p:cNvSpPr>
          <p:nvPr>
            <p:ph type="body" idx="1"/>
          </p:nvPr>
        </p:nvSpPr>
        <p:spPr>
          <a:xfrm>
            <a:off x="883907" y="4511398"/>
            <a:ext cx="5140655" cy="2772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Virginia has 25 Area Agencies on Aging.</a:t>
            </a:r>
            <a:r>
              <a:rPr lang="en-US" altLang="en-US" dirty="0">
                <a:solidFill>
                  <a:srgbClr val="000000"/>
                </a:solidFill>
                <a:latin typeface="Arial" panose="020B0604020202020204" pitchFamily="34" charset="0"/>
              </a:rPr>
              <a:t>    </a:t>
            </a:r>
            <a:endParaRPr lang="en-US" altLang="en-US" dirty="0">
              <a:latin typeface="Arial" panose="020B0604020202020204" pitchFamily="34" charset="0"/>
            </a:endParaRPr>
          </a:p>
        </p:txBody>
      </p:sp>
      <p:sp>
        <p:nvSpPr>
          <p:cNvPr id="9421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42143" indent="-284616" defTabSz="915054">
              <a:defRPr kumimoji="1" sz="1900" b="1">
                <a:solidFill>
                  <a:schemeClr val="accent2"/>
                </a:solidFill>
                <a:latin typeface="Tahoma" panose="020B0604030504040204" pitchFamily="34" charset="0"/>
              </a:defRPr>
            </a:lvl2pPr>
            <a:lvl3pPr marL="1141523" indent="-227999" defTabSz="915054">
              <a:defRPr kumimoji="1" sz="1900" b="1">
                <a:solidFill>
                  <a:schemeClr val="accent2"/>
                </a:solidFill>
                <a:latin typeface="Tahoma" panose="020B0604030504040204" pitchFamily="34" charset="0"/>
              </a:defRPr>
            </a:lvl3pPr>
            <a:lvl4pPr marL="1599050" indent="-227999" defTabSz="915054">
              <a:defRPr kumimoji="1" sz="1900" b="1">
                <a:solidFill>
                  <a:schemeClr val="accent2"/>
                </a:solidFill>
                <a:latin typeface="Tahoma" panose="020B0604030504040204" pitchFamily="34" charset="0"/>
              </a:defRPr>
            </a:lvl4pPr>
            <a:lvl5pPr marL="2056577" indent="-227999" defTabSz="915054">
              <a:defRPr kumimoji="1" sz="1900" b="1">
                <a:solidFill>
                  <a:schemeClr val="accent2"/>
                </a:solidFill>
                <a:latin typeface="Tahoma" panose="020B0604030504040204" pitchFamily="34" charset="0"/>
              </a:defRPr>
            </a:lvl5pPr>
            <a:lvl6pPr marL="249727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93796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7866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81935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A58D9813-81DA-4E88-BEAA-DA20E3D0D69F}" type="datetime1">
              <a:rPr kumimoji="0" lang="en-US" altLang="en-US" sz="1200" b="0">
                <a:solidFill>
                  <a:srgbClr val="000000"/>
                </a:solidFill>
                <a:latin typeface="Arial" panose="020B0604020202020204" pitchFamily="34" charset="0"/>
              </a:rPr>
              <a:pPr/>
              <a:t>1/17/2024</a:t>
            </a:fld>
            <a:endParaRPr kumimoji="0" lang="en-US" altLang="en-US" sz="1200" b="0" dirty="0">
              <a:solidFill>
                <a:srgbClr val="000000"/>
              </a:solidFill>
              <a:latin typeface="Arial" panose="020B0604020202020204" pitchFamily="34" charset="0"/>
            </a:endParaRPr>
          </a:p>
        </p:txBody>
      </p:sp>
      <p:sp>
        <p:nvSpPr>
          <p:cNvPr id="942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42143" indent="-284616" defTabSz="915054">
              <a:defRPr kumimoji="1" sz="1900" b="1">
                <a:solidFill>
                  <a:schemeClr val="accent2"/>
                </a:solidFill>
                <a:latin typeface="Tahoma" panose="020B0604030504040204" pitchFamily="34" charset="0"/>
              </a:defRPr>
            </a:lvl2pPr>
            <a:lvl3pPr marL="1141523" indent="-227999" defTabSz="915054">
              <a:defRPr kumimoji="1" sz="1900" b="1">
                <a:solidFill>
                  <a:schemeClr val="accent2"/>
                </a:solidFill>
                <a:latin typeface="Tahoma" panose="020B0604030504040204" pitchFamily="34" charset="0"/>
              </a:defRPr>
            </a:lvl3pPr>
            <a:lvl4pPr marL="1599050" indent="-227999" defTabSz="915054">
              <a:defRPr kumimoji="1" sz="1900" b="1">
                <a:solidFill>
                  <a:schemeClr val="accent2"/>
                </a:solidFill>
                <a:latin typeface="Tahoma" panose="020B0604030504040204" pitchFamily="34" charset="0"/>
              </a:defRPr>
            </a:lvl4pPr>
            <a:lvl5pPr marL="2056577" indent="-227999" defTabSz="915054">
              <a:defRPr kumimoji="1" sz="1900" b="1">
                <a:solidFill>
                  <a:schemeClr val="accent2"/>
                </a:solidFill>
                <a:latin typeface="Tahoma" panose="020B0604030504040204" pitchFamily="34" charset="0"/>
              </a:defRPr>
            </a:lvl5pPr>
            <a:lvl6pPr marL="249727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93796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7866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81935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5884BF97-5743-4B2B-A45C-2C7C7E3A8F79}" type="slidenum">
              <a:rPr kumimoji="0" lang="en-US" altLang="en-US" sz="1200" b="0">
                <a:solidFill>
                  <a:srgbClr val="000000"/>
                </a:solidFill>
                <a:latin typeface="Arial" panose="020B0604020202020204" pitchFamily="34" charset="0"/>
              </a:rPr>
              <a:pPr/>
              <a:t>11</a:t>
            </a:fld>
            <a:endParaRPr kumimoji="0" lang="en-US" altLang="en-US" sz="1200" b="0" dirty="0">
              <a:solidFill>
                <a:srgbClr val="000000"/>
              </a:solidFill>
              <a:latin typeface="Arial" panose="020B0604020202020204" pitchFamily="34" charset="0"/>
            </a:endParaRPr>
          </a:p>
        </p:txBody>
      </p:sp>
      <p:sp>
        <p:nvSpPr>
          <p:cNvPr id="94214"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42143" indent="-284616" defTabSz="915054">
              <a:defRPr kumimoji="1" sz="1900" b="1">
                <a:solidFill>
                  <a:schemeClr val="accent2"/>
                </a:solidFill>
                <a:latin typeface="Tahoma" panose="020B0604030504040204" pitchFamily="34" charset="0"/>
              </a:defRPr>
            </a:lvl2pPr>
            <a:lvl3pPr marL="1141523" indent="-227999" defTabSz="915054">
              <a:defRPr kumimoji="1" sz="1900" b="1">
                <a:solidFill>
                  <a:schemeClr val="accent2"/>
                </a:solidFill>
                <a:latin typeface="Tahoma" panose="020B0604030504040204" pitchFamily="34" charset="0"/>
              </a:defRPr>
            </a:lvl3pPr>
            <a:lvl4pPr marL="1599050" indent="-227999" defTabSz="915054">
              <a:defRPr kumimoji="1" sz="1900" b="1">
                <a:solidFill>
                  <a:schemeClr val="accent2"/>
                </a:solidFill>
                <a:latin typeface="Tahoma" panose="020B0604030504040204" pitchFamily="34" charset="0"/>
              </a:defRPr>
            </a:lvl4pPr>
            <a:lvl5pPr marL="2056577" indent="-227999" defTabSz="915054">
              <a:defRPr kumimoji="1" sz="1900" b="1">
                <a:solidFill>
                  <a:schemeClr val="accent2"/>
                </a:solidFill>
                <a:latin typeface="Tahoma" panose="020B0604030504040204" pitchFamily="34" charset="0"/>
              </a:defRPr>
            </a:lvl5pPr>
            <a:lvl6pPr marL="249727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93796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7866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81935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r>
              <a:rPr kumimoji="0" lang="en-US" altLang="en-US" sz="1200" b="0" dirty="0">
                <a:solidFill>
                  <a:srgbClr val="000000"/>
                </a:solidFill>
                <a:latin typeface="Arial" panose="020B0604020202020204" pitchFamily="34" charset="0"/>
              </a:rPr>
              <a:t>Virginia Department for Aging and Rehabilitative Services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ChangeArrowheads="1" noTextEdit="1"/>
          </p:cNvSpPr>
          <p:nvPr>
            <p:ph type="sldImg"/>
          </p:nvPr>
        </p:nvSpPr>
        <p:spPr>
          <a:ln/>
        </p:spPr>
      </p:sp>
      <p:sp>
        <p:nvSpPr>
          <p:cNvPr id="96259" name="Notes Placeholder 2"/>
          <p:cNvSpPr>
            <a:spLocks noGrp="1"/>
          </p:cNvSpPr>
          <p:nvPr>
            <p:ph type="body" idx="1"/>
          </p:nvPr>
        </p:nvSpPr>
        <p:spPr>
          <a:xfrm>
            <a:off x="883907" y="4511399"/>
            <a:ext cx="5140655" cy="669437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defRPr/>
            </a:pPr>
            <a:r>
              <a:rPr lang="en-US" sz="600" dirty="0"/>
              <a:t>Each AAA can be described as fitting one of the four types of organizational structures.  They are private, nonstock, nonprofit corporations; joint exercise of power, part of a government unit, or a community service board.</a:t>
            </a:r>
          </a:p>
          <a:p>
            <a:pPr>
              <a:spcBef>
                <a:spcPts val="0"/>
              </a:spcBef>
              <a:defRPr/>
            </a:pPr>
            <a:r>
              <a:rPr lang="en-US" sz="600" dirty="0"/>
              <a:t> </a:t>
            </a:r>
          </a:p>
          <a:p>
            <a:pPr>
              <a:spcBef>
                <a:spcPts val="0"/>
              </a:spcBef>
              <a:defRPr/>
            </a:pPr>
            <a:r>
              <a:rPr lang="en-US" sz="600" dirty="0">
                <a:latin typeface="Arial" pitchFamily="34" charset="0"/>
              </a:rPr>
              <a:t>The organizational structure has minimal impact on how DARS works with the agencies.  Some of the biggest concerns about organizational structure include:</a:t>
            </a:r>
          </a:p>
          <a:p>
            <a:pPr marL="228567" indent="-228567">
              <a:spcBef>
                <a:spcPts val="0"/>
              </a:spcBef>
              <a:buFont typeface="Arial" pitchFamily="34" charset="0"/>
              <a:buChar char="•"/>
              <a:defRPr/>
            </a:pPr>
            <a:r>
              <a:rPr lang="en-US" sz="600" dirty="0"/>
              <a:t>The Northern Virginia local governmental structure:</a:t>
            </a:r>
          </a:p>
          <a:p>
            <a:pPr marL="685699" lvl="1" indent="-228567">
              <a:spcBef>
                <a:spcPts val="0"/>
              </a:spcBef>
              <a:buFont typeface="Arial" pitchFamily="34" charset="0"/>
              <a:buChar char="•"/>
              <a:defRPr/>
            </a:pPr>
            <a:r>
              <a:rPr lang="en-US" sz="600" dirty="0"/>
              <a:t>Maybe less prone to voluntary donations, but the resources of the local government more than make up difference.</a:t>
            </a:r>
          </a:p>
          <a:p>
            <a:pPr marL="685699" lvl="1" indent="-228567">
              <a:spcBef>
                <a:spcPts val="0"/>
              </a:spcBef>
              <a:buFont typeface="Arial" pitchFamily="34" charset="0"/>
              <a:buChar char="•"/>
              <a:defRPr/>
            </a:pPr>
            <a:r>
              <a:rPr lang="en-US" sz="600" dirty="0"/>
              <a:t>Most of the agency’s financial transactions are handled centrally by the government.</a:t>
            </a:r>
          </a:p>
          <a:p>
            <a:pPr marL="685699" lvl="1" indent="-228567">
              <a:spcBef>
                <a:spcPts val="0"/>
              </a:spcBef>
              <a:buFont typeface="Arial" pitchFamily="34" charset="0"/>
              <a:buChar char="•"/>
              <a:defRPr/>
            </a:pPr>
            <a:r>
              <a:rPr lang="en-US" sz="600" dirty="0"/>
              <a:t>The governing board is the County or City Boards of Supervisors.</a:t>
            </a:r>
          </a:p>
          <a:p>
            <a:pPr marL="228567" indent="-228567">
              <a:spcBef>
                <a:spcPts val="0"/>
              </a:spcBef>
              <a:buFont typeface="Arial" pitchFamily="34" charset="0"/>
              <a:buChar char="•"/>
              <a:defRPr/>
            </a:pPr>
            <a:r>
              <a:rPr lang="en-US" sz="600" dirty="0"/>
              <a:t>The Community Service Board structure:</a:t>
            </a:r>
          </a:p>
          <a:p>
            <a:pPr marL="685699" lvl="1" indent="-228567">
              <a:spcBef>
                <a:spcPts val="0"/>
              </a:spcBef>
              <a:buFont typeface="Arial" pitchFamily="34" charset="0"/>
              <a:buChar char="•"/>
              <a:defRPr/>
            </a:pPr>
            <a:r>
              <a:rPr lang="en-US" sz="600" dirty="0"/>
              <a:t>It is a division within the larger agency.</a:t>
            </a:r>
          </a:p>
          <a:p>
            <a:pPr marL="228567" indent="-228567">
              <a:spcBef>
                <a:spcPts val="0"/>
              </a:spcBef>
              <a:buFont typeface="Arial" pitchFamily="34" charset="0"/>
              <a:buChar char="•"/>
              <a:defRPr/>
            </a:pPr>
            <a:r>
              <a:rPr lang="en-US" sz="600" dirty="0"/>
              <a:t>Private, nonprofits and Joint-Exercise-Of-Powers have very similar structure.</a:t>
            </a:r>
          </a:p>
          <a:p>
            <a:pPr>
              <a:spcBef>
                <a:spcPts val="0"/>
              </a:spcBef>
              <a:defRPr/>
            </a:pPr>
            <a:endParaRPr lang="en-US" sz="600" dirty="0">
              <a:latin typeface="Arial" pitchFamily="34" charset="0"/>
            </a:endParaRPr>
          </a:p>
          <a:p>
            <a:pPr>
              <a:spcBef>
                <a:spcPts val="0"/>
              </a:spcBef>
              <a:defRPr/>
            </a:pPr>
            <a:r>
              <a:rPr lang="en-US" sz="600" dirty="0">
                <a:latin typeface="Arial" pitchFamily="34" charset="0"/>
              </a:rPr>
              <a:t>The Older Americans Act (OAA) requires AAAs to have an Advisory Board.  The OAA is silent on Governing Board.</a:t>
            </a:r>
          </a:p>
          <a:p>
            <a:pPr>
              <a:spcBef>
                <a:spcPts val="0"/>
              </a:spcBef>
              <a:defRPr/>
            </a:pPr>
            <a:endParaRPr lang="en-US" sz="600" dirty="0">
              <a:latin typeface="Arial" pitchFamily="34" charset="0"/>
            </a:endParaRPr>
          </a:p>
          <a:p>
            <a:pPr>
              <a:spcBef>
                <a:spcPts val="0"/>
              </a:spcBef>
              <a:defRPr/>
            </a:pPr>
            <a:r>
              <a:rPr lang="en-US" sz="600" dirty="0"/>
              <a:t>Fourteen AAAs are private, nonstock, nonprofit, 501(c)3 corporations with a governing board that makes decisions about services and programs within the parameters of the Older Americans Act.  The AAAs are numbered according to the state Planning and Services Area (PSA).</a:t>
            </a:r>
          </a:p>
          <a:p>
            <a:pPr lvl="1">
              <a:spcBef>
                <a:spcPts val="0"/>
              </a:spcBef>
              <a:defRPr/>
            </a:pPr>
            <a:r>
              <a:rPr lang="en-US" sz="600" dirty="0"/>
              <a:t>1 - Mountain Empire Older Citizens, Inc.</a:t>
            </a:r>
          </a:p>
          <a:p>
            <a:pPr lvl="1">
              <a:spcBef>
                <a:spcPts val="0"/>
              </a:spcBef>
              <a:defRPr/>
            </a:pPr>
            <a:r>
              <a:rPr lang="en-US" sz="600" dirty="0"/>
              <a:t>2 - Appalachian Agency for Senior Citizens, Inc.</a:t>
            </a:r>
          </a:p>
          <a:p>
            <a:pPr lvl="1">
              <a:spcBef>
                <a:spcPts val="0"/>
              </a:spcBef>
              <a:defRPr/>
            </a:pPr>
            <a:r>
              <a:rPr lang="en-US" sz="600" dirty="0"/>
              <a:t>5 - LOA – Local Office on Aging, Inc.</a:t>
            </a:r>
          </a:p>
          <a:p>
            <a:pPr lvl="1">
              <a:spcBef>
                <a:spcPts val="0"/>
              </a:spcBef>
              <a:defRPr/>
            </a:pPr>
            <a:r>
              <a:rPr lang="en-US" sz="600" dirty="0"/>
              <a:t>6 - Valley Program for Aging Services, Inc.</a:t>
            </a:r>
          </a:p>
          <a:p>
            <a:pPr lvl="1">
              <a:spcBef>
                <a:spcPts val="0"/>
              </a:spcBef>
              <a:defRPr/>
            </a:pPr>
            <a:r>
              <a:rPr lang="en-US" sz="600" dirty="0"/>
              <a:t>7 – Seniors First (Shenandoah Area Agency on Aging, Inc.)</a:t>
            </a:r>
          </a:p>
          <a:p>
            <a:pPr lvl="1">
              <a:spcBef>
                <a:spcPts val="0"/>
              </a:spcBef>
              <a:defRPr/>
            </a:pPr>
            <a:r>
              <a:rPr lang="en-US" sz="600" dirty="0"/>
              <a:t>11-  Central VA Alliance for Community Living</a:t>
            </a:r>
          </a:p>
          <a:p>
            <a:pPr lvl="1">
              <a:spcBef>
                <a:spcPts val="0"/>
              </a:spcBef>
              <a:defRPr/>
            </a:pPr>
            <a:r>
              <a:rPr lang="en-US" sz="600" dirty="0"/>
              <a:t>12 - Southern Area Agency on Aging, Inc.</a:t>
            </a:r>
          </a:p>
          <a:p>
            <a:pPr lvl="1">
              <a:spcBef>
                <a:spcPts val="0"/>
              </a:spcBef>
              <a:defRPr/>
            </a:pPr>
            <a:r>
              <a:rPr lang="en-US" sz="600" dirty="0"/>
              <a:t>14 - Piedmont Senior Resources Area Agency on Aging, Inc.</a:t>
            </a:r>
          </a:p>
          <a:p>
            <a:pPr lvl="1">
              <a:spcBef>
                <a:spcPts val="0"/>
              </a:spcBef>
              <a:defRPr/>
            </a:pPr>
            <a:r>
              <a:rPr lang="en-US" sz="600" dirty="0"/>
              <a:t>15 – Senior Connections, the Capital Area Agency on Aging, Inc.</a:t>
            </a:r>
          </a:p>
          <a:p>
            <a:pPr lvl="1">
              <a:spcBef>
                <a:spcPts val="0"/>
              </a:spcBef>
              <a:defRPr/>
            </a:pPr>
            <a:r>
              <a:rPr lang="en-US" sz="600" dirty="0"/>
              <a:t>16 – Healthy Generations (Rappahannock Area Agency on Aging, Inc.)</a:t>
            </a:r>
          </a:p>
          <a:p>
            <a:pPr lvl="1">
              <a:spcBef>
                <a:spcPts val="0"/>
              </a:spcBef>
              <a:defRPr/>
            </a:pPr>
            <a:r>
              <a:rPr lang="en-US" sz="600" dirty="0"/>
              <a:t>17/18 - Bay Aging</a:t>
            </a:r>
          </a:p>
          <a:p>
            <a:pPr lvl="1">
              <a:spcBef>
                <a:spcPts val="0"/>
              </a:spcBef>
              <a:defRPr/>
            </a:pPr>
            <a:r>
              <a:rPr lang="en-US" sz="600" dirty="0"/>
              <a:t>20 - Senior Services of Southeastern Virginia</a:t>
            </a:r>
          </a:p>
          <a:p>
            <a:pPr lvl="1">
              <a:spcBef>
                <a:spcPts val="0"/>
              </a:spcBef>
              <a:defRPr/>
            </a:pPr>
            <a:r>
              <a:rPr lang="en-US" sz="600" dirty="0"/>
              <a:t>21 - Peninsula Agency on Aging, Inc.</a:t>
            </a:r>
          </a:p>
          <a:p>
            <a:pPr lvl="1">
              <a:spcBef>
                <a:spcPts val="0"/>
              </a:spcBef>
              <a:defRPr/>
            </a:pPr>
            <a:r>
              <a:rPr lang="en-US" sz="600" dirty="0"/>
              <a:t>22 - Eastern Shore Area Agency on Aging Community Action Agency, Inc.</a:t>
            </a:r>
          </a:p>
          <a:p>
            <a:pPr>
              <a:spcBef>
                <a:spcPts val="0"/>
              </a:spcBef>
              <a:defRPr/>
            </a:pPr>
            <a:endParaRPr lang="en-US" sz="600" dirty="0"/>
          </a:p>
          <a:p>
            <a:pPr>
              <a:spcBef>
                <a:spcPts val="0"/>
              </a:spcBef>
              <a:defRPr/>
            </a:pPr>
            <a:r>
              <a:rPr lang="en-US" sz="600" dirty="0"/>
              <a:t>Five AAAs are Joint Exercise of Powers.  §15.2-1300 of the </a:t>
            </a:r>
            <a:r>
              <a:rPr lang="en-US" sz="600" i="1" dirty="0"/>
              <a:t>Code of Virginia</a:t>
            </a:r>
            <a:r>
              <a:rPr lang="en-US" sz="600" dirty="0"/>
              <a:t> defines a joint exercise of powers as an agreement for the creation of a governing board, commission, authority or body empowered to have and exercise, on behalf of the several political subdivisions…the powers, rights and authority conferred.  In the case of AAAs, a joint exercise of powers is the legal entity (</a:t>
            </a:r>
            <a:r>
              <a:rPr lang="en-US" sz="600" u="sng" dirty="0"/>
              <a:t>not a state entity or nonprofit</a:t>
            </a:r>
            <a:r>
              <a:rPr lang="en-US" sz="600" dirty="0"/>
              <a:t>) created by an agreement of the localities to provide services to the elderly.  Typically each County Supervisor, City or Town Manager of the localities appoints representation to the agency’s governing board.</a:t>
            </a:r>
          </a:p>
          <a:p>
            <a:pPr lvl="1">
              <a:spcBef>
                <a:spcPts val="0"/>
              </a:spcBef>
              <a:defRPr/>
            </a:pPr>
            <a:r>
              <a:rPr lang="en-US" sz="600" dirty="0"/>
              <a:t>3 - District Three Senior Services</a:t>
            </a:r>
          </a:p>
          <a:p>
            <a:pPr lvl="1">
              <a:spcBef>
                <a:spcPts val="0"/>
              </a:spcBef>
              <a:defRPr/>
            </a:pPr>
            <a:r>
              <a:rPr lang="en-US" sz="600" dirty="0"/>
              <a:t>4 - New River Valley Agency on Aging</a:t>
            </a:r>
          </a:p>
          <a:p>
            <a:pPr lvl="1">
              <a:spcBef>
                <a:spcPts val="0"/>
              </a:spcBef>
              <a:defRPr/>
            </a:pPr>
            <a:r>
              <a:rPr lang="en-US" sz="600" dirty="0"/>
              <a:t>10 - Jefferson Area Board for Aging</a:t>
            </a:r>
          </a:p>
          <a:p>
            <a:pPr lvl="1">
              <a:spcBef>
                <a:spcPts val="0"/>
              </a:spcBef>
              <a:defRPr/>
            </a:pPr>
            <a:r>
              <a:rPr lang="en-US" sz="600" dirty="0"/>
              <a:t>13 - Lake Country Area Agency on Aging</a:t>
            </a:r>
          </a:p>
          <a:p>
            <a:pPr lvl="1">
              <a:spcBef>
                <a:spcPts val="0"/>
              </a:spcBef>
              <a:defRPr/>
            </a:pPr>
            <a:r>
              <a:rPr lang="en-US" sz="600" dirty="0"/>
              <a:t>19 - Crater District Area Agency on Aging</a:t>
            </a:r>
          </a:p>
          <a:p>
            <a:pPr>
              <a:spcBef>
                <a:spcPts val="0"/>
              </a:spcBef>
              <a:defRPr/>
            </a:pPr>
            <a:r>
              <a:rPr lang="en-US" sz="600" dirty="0"/>
              <a:t> </a:t>
            </a:r>
          </a:p>
          <a:p>
            <a:pPr>
              <a:spcBef>
                <a:spcPts val="0"/>
              </a:spcBef>
              <a:defRPr/>
            </a:pPr>
            <a:r>
              <a:rPr lang="en-US" sz="600" dirty="0"/>
              <a:t>The five Northern AAAs are each a branch of their county or city government.</a:t>
            </a:r>
          </a:p>
          <a:p>
            <a:pPr lvl="1">
              <a:spcBef>
                <a:spcPts val="0"/>
              </a:spcBef>
              <a:defRPr/>
            </a:pPr>
            <a:r>
              <a:rPr lang="en-US" sz="600" b="1" dirty="0"/>
              <a:t>8A - Alexandria Office of Aging and Adult Services</a:t>
            </a:r>
            <a:r>
              <a:rPr lang="en-US" sz="600" dirty="0"/>
              <a:t>:  Located w</a:t>
            </a:r>
            <a:r>
              <a:rPr lang="en-US" sz="800" dirty="0"/>
              <a:t>ithin Community and Human Services.  Note:  AAA includes adults with disabilities and APS.</a:t>
            </a:r>
            <a:endParaRPr lang="en-US" sz="600" dirty="0"/>
          </a:p>
          <a:p>
            <a:pPr lvl="1">
              <a:spcBef>
                <a:spcPts val="0"/>
              </a:spcBef>
              <a:defRPr/>
            </a:pPr>
            <a:r>
              <a:rPr lang="en-US" sz="600" b="1" dirty="0"/>
              <a:t>8B - Arlington Agency on Aging</a:t>
            </a:r>
            <a:r>
              <a:rPr lang="en-US" sz="700" b="1" dirty="0"/>
              <a:t>:  </a:t>
            </a:r>
            <a:r>
              <a:rPr lang="en-US" sz="700" dirty="0"/>
              <a:t>Located w</a:t>
            </a:r>
            <a:r>
              <a:rPr lang="en-US" sz="900" dirty="0"/>
              <a:t>ithin </a:t>
            </a:r>
            <a:r>
              <a:rPr lang="en-US" sz="800" dirty="0"/>
              <a:t>Human Services.  Note:  AAA includes adults with disabilities.</a:t>
            </a:r>
          </a:p>
          <a:p>
            <a:pPr lvl="1">
              <a:spcBef>
                <a:spcPts val="0"/>
              </a:spcBef>
              <a:defRPr/>
            </a:pPr>
            <a:r>
              <a:rPr lang="en-US" sz="600" b="1" dirty="0"/>
              <a:t>8C - Fairfax Area Agency on Aging </a:t>
            </a:r>
            <a:r>
              <a:rPr lang="en-US" sz="600" dirty="0"/>
              <a:t>(which serves Falls Church, Fairfax City and Fairfax County)</a:t>
            </a:r>
            <a:r>
              <a:rPr lang="en-US" sz="800" dirty="0"/>
              <a:t> Located w</a:t>
            </a:r>
            <a:r>
              <a:rPr lang="en-US" sz="1000" dirty="0"/>
              <a:t>ithin </a:t>
            </a:r>
            <a:r>
              <a:rPr lang="en-US" sz="800" dirty="0"/>
              <a:t>Department of Family Services.  Note:  AAA includes APS.</a:t>
            </a:r>
          </a:p>
          <a:p>
            <a:pPr lvl="1">
              <a:spcBef>
                <a:spcPts val="0"/>
              </a:spcBef>
              <a:defRPr/>
            </a:pPr>
            <a:r>
              <a:rPr lang="en-US" sz="600" b="1" dirty="0"/>
              <a:t>8D - Loudoun County Area Agency on Aging:  </a:t>
            </a:r>
            <a:r>
              <a:rPr lang="en-US" sz="600" dirty="0"/>
              <a:t>Located w</a:t>
            </a:r>
            <a:r>
              <a:rPr lang="en-US" sz="800" dirty="0"/>
              <a:t>ithin Department of Parks, Recreation &amp; Community Services.  The Department of Family Services is a separate division.</a:t>
            </a:r>
          </a:p>
          <a:p>
            <a:pPr lvl="1">
              <a:spcBef>
                <a:spcPts val="0"/>
              </a:spcBef>
              <a:defRPr/>
            </a:pPr>
            <a:r>
              <a:rPr lang="en-US" sz="600" b="1" dirty="0"/>
              <a:t>8E - Prince William Area Agency on Aging </a:t>
            </a:r>
            <a:r>
              <a:rPr lang="en-US" sz="600" dirty="0"/>
              <a:t>(which serves Manassas, Manassas Park and Prince William).  The agency reports </a:t>
            </a:r>
            <a:r>
              <a:rPr lang="en-US" sz="800" dirty="0"/>
              <a:t>directly to the County Executive.</a:t>
            </a:r>
          </a:p>
          <a:p>
            <a:pPr>
              <a:spcBef>
                <a:spcPts val="0"/>
              </a:spcBef>
              <a:defRPr/>
            </a:pPr>
            <a:endParaRPr lang="en-US" sz="600" dirty="0"/>
          </a:p>
          <a:p>
            <a:pPr>
              <a:spcBef>
                <a:spcPts val="0"/>
              </a:spcBef>
              <a:defRPr/>
            </a:pPr>
            <a:r>
              <a:rPr lang="en-US" sz="600" dirty="0"/>
              <a:t>The AAA serving planning and service area 9 (Culpeper) </a:t>
            </a:r>
            <a:r>
              <a:rPr lang="en-US" sz="600" b="1" dirty="0"/>
              <a:t>Rappahannock-Rapidan Community Services Board and Area Agency on Aging</a:t>
            </a:r>
            <a:r>
              <a:rPr lang="en-US" sz="600" dirty="0"/>
              <a:t> is operated by the local Community Services Board (CSB).  The §37.2-500 of the </a:t>
            </a:r>
            <a:r>
              <a:rPr lang="en-US" sz="600" i="1" dirty="0"/>
              <a:t>Code of Virginia</a:t>
            </a:r>
            <a:r>
              <a:rPr lang="en-US" sz="600" dirty="0"/>
              <a:t> requires the Department of Behavioral Health and Developmental Services to ensure statewide coverage of CSBs.  They appear to be created similar to a Joint Exercise of Powers.</a:t>
            </a:r>
          </a:p>
          <a:p>
            <a:pPr>
              <a:spcBef>
                <a:spcPts val="0"/>
              </a:spcBef>
              <a:defRPr/>
            </a:pPr>
            <a:r>
              <a:rPr lang="en-US" sz="600" dirty="0"/>
              <a:t> </a:t>
            </a:r>
          </a:p>
          <a:p>
            <a:pPr>
              <a:spcBef>
                <a:spcPts val="0"/>
              </a:spcBef>
              <a:defRPr/>
            </a:pPr>
            <a:r>
              <a:rPr lang="en-US" sz="600" dirty="0"/>
              <a:t>Two AAAs are Community Action Agencies:</a:t>
            </a:r>
          </a:p>
          <a:p>
            <a:pPr>
              <a:spcBef>
                <a:spcPts val="0"/>
              </a:spcBef>
              <a:defRPr/>
            </a:pPr>
            <a:r>
              <a:rPr lang="en-US" sz="600" b="1" dirty="0"/>
              <a:t>Eastern Shore Area Agency on Aging/</a:t>
            </a:r>
            <a:r>
              <a:rPr lang="en-US" sz="600" dirty="0"/>
              <a:t>Community Action Agency, Inc.</a:t>
            </a:r>
          </a:p>
          <a:p>
            <a:pPr>
              <a:spcBef>
                <a:spcPts val="0"/>
              </a:spcBef>
              <a:defRPr/>
            </a:pPr>
            <a:r>
              <a:rPr lang="en-US" sz="600" b="1" dirty="0"/>
              <a:t>Bay Aging, Inc.</a:t>
            </a:r>
          </a:p>
          <a:p>
            <a:pPr>
              <a:spcBef>
                <a:spcPts val="0"/>
              </a:spcBef>
              <a:defRPr/>
            </a:pPr>
            <a:r>
              <a:rPr lang="en-US" sz="600" dirty="0"/>
              <a:t> </a:t>
            </a:r>
          </a:p>
          <a:p>
            <a:pPr>
              <a:spcBef>
                <a:spcPts val="0"/>
              </a:spcBef>
              <a:defRPr/>
            </a:pPr>
            <a:r>
              <a:rPr lang="en-US" sz="600" dirty="0"/>
              <a:t>The AAA in planning and service area 17 &amp; 18 is </a:t>
            </a:r>
            <a:r>
              <a:rPr lang="en-US" sz="600" b="1" dirty="0"/>
              <a:t>Bay Aging </a:t>
            </a:r>
            <a:r>
              <a:rPr lang="en-US" sz="600" dirty="0"/>
              <a:t>and it serves 2 planning and service areas.</a:t>
            </a:r>
          </a:p>
          <a:p>
            <a:pPr>
              <a:spcBef>
                <a:spcPts val="0"/>
              </a:spcBef>
              <a:defRPr/>
            </a:pPr>
            <a:r>
              <a:rPr lang="en-US" sz="600" dirty="0"/>
              <a:t> </a:t>
            </a:r>
          </a:p>
          <a:p>
            <a:pPr>
              <a:spcBef>
                <a:spcPts val="0"/>
              </a:spcBef>
              <a:defRPr/>
            </a:pPr>
            <a:r>
              <a:rPr lang="en-US" sz="600" dirty="0"/>
              <a:t>Nationally 67% of the AAAs are Government and 33% Private Non-Profit.</a:t>
            </a:r>
          </a:p>
          <a:p>
            <a:pPr>
              <a:spcBef>
                <a:spcPts val="0"/>
              </a:spcBef>
              <a:defRPr/>
            </a:pPr>
            <a:endParaRPr lang="en-US" sz="600" dirty="0"/>
          </a:p>
          <a:p>
            <a:pPr>
              <a:spcBef>
                <a:spcPts val="0"/>
              </a:spcBef>
              <a:defRPr/>
            </a:pPr>
            <a:endParaRPr lang="en-US" sz="600" dirty="0"/>
          </a:p>
        </p:txBody>
      </p:sp>
      <p:sp>
        <p:nvSpPr>
          <p:cNvPr id="962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42143" indent="-284616" defTabSz="915054">
              <a:defRPr kumimoji="1" sz="1900" b="1">
                <a:solidFill>
                  <a:schemeClr val="accent2"/>
                </a:solidFill>
                <a:latin typeface="Tahoma" panose="020B0604030504040204" pitchFamily="34" charset="0"/>
              </a:defRPr>
            </a:lvl2pPr>
            <a:lvl3pPr marL="1141523" indent="-227999" defTabSz="915054">
              <a:defRPr kumimoji="1" sz="1900" b="1">
                <a:solidFill>
                  <a:schemeClr val="accent2"/>
                </a:solidFill>
                <a:latin typeface="Tahoma" panose="020B0604030504040204" pitchFamily="34" charset="0"/>
              </a:defRPr>
            </a:lvl3pPr>
            <a:lvl4pPr marL="1599050" indent="-227999" defTabSz="915054">
              <a:defRPr kumimoji="1" sz="1900" b="1">
                <a:solidFill>
                  <a:schemeClr val="accent2"/>
                </a:solidFill>
                <a:latin typeface="Tahoma" panose="020B0604030504040204" pitchFamily="34" charset="0"/>
              </a:defRPr>
            </a:lvl4pPr>
            <a:lvl5pPr marL="2056577" indent="-227999" defTabSz="915054">
              <a:defRPr kumimoji="1" sz="1900" b="1">
                <a:solidFill>
                  <a:schemeClr val="accent2"/>
                </a:solidFill>
                <a:latin typeface="Tahoma" panose="020B0604030504040204" pitchFamily="34" charset="0"/>
              </a:defRPr>
            </a:lvl5pPr>
            <a:lvl6pPr marL="249727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93796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7866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81935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00638E66-2B2C-417C-A380-6AFB10C8587B}" type="datetime1">
              <a:rPr kumimoji="0" lang="en-US" altLang="en-US" sz="1200" b="0">
                <a:solidFill>
                  <a:schemeClr val="tx1"/>
                </a:solidFill>
                <a:latin typeface="Arial" panose="020B0604020202020204" pitchFamily="34" charset="0"/>
              </a:rPr>
              <a:pPr/>
              <a:t>1/17/2024</a:t>
            </a:fld>
            <a:endParaRPr kumimoji="0" lang="en-US" altLang="en-US" sz="1200" b="0" dirty="0">
              <a:solidFill>
                <a:schemeClr val="tx1"/>
              </a:solidFill>
              <a:latin typeface="Arial" panose="020B0604020202020204" pitchFamily="34" charset="0"/>
            </a:endParaRPr>
          </a:p>
        </p:txBody>
      </p:sp>
      <p:sp>
        <p:nvSpPr>
          <p:cNvPr id="962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42143" indent="-284616" defTabSz="915054">
              <a:defRPr kumimoji="1" sz="1900" b="1">
                <a:solidFill>
                  <a:schemeClr val="accent2"/>
                </a:solidFill>
                <a:latin typeface="Tahoma" panose="020B0604030504040204" pitchFamily="34" charset="0"/>
              </a:defRPr>
            </a:lvl2pPr>
            <a:lvl3pPr marL="1141523" indent="-227999" defTabSz="915054">
              <a:defRPr kumimoji="1" sz="1900" b="1">
                <a:solidFill>
                  <a:schemeClr val="accent2"/>
                </a:solidFill>
                <a:latin typeface="Tahoma" panose="020B0604030504040204" pitchFamily="34" charset="0"/>
              </a:defRPr>
            </a:lvl3pPr>
            <a:lvl4pPr marL="1599050" indent="-227999" defTabSz="915054">
              <a:defRPr kumimoji="1" sz="1900" b="1">
                <a:solidFill>
                  <a:schemeClr val="accent2"/>
                </a:solidFill>
                <a:latin typeface="Tahoma" panose="020B0604030504040204" pitchFamily="34" charset="0"/>
              </a:defRPr>
            </a:lvl4pPr>
            <a:lvl5pPr marL="2056577" indent="-227999" defTabSz="915054">
              <a:defRPr kumimoji="1" sz="1900" b="1">
                <a:solidFill>
                  <a:schemeClr val="accent2"/>
                </a:solidFill>
                <a:latin typeface="Tahoma" panose="020B0604030504040204" pitchFamily="34" charset="0"/>
              </a:defRPr>
            </a:lvl5pPr>
            <a:lvl6pPr marL="249727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93796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7866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81935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3CD41781-DD9E-4632-9F5D-F021DACC5EB6}" type="slidenum">
              <a:rPr kumimoji="0" lang="en-US" altLang="en-US" sz="1200" b="0">
                <a:solidFill>
                  <a:schemeClr val="tx1"/>
                </a:solidFill>
                <a:latin typeface="Arial" panose="020B0604020202020204" pitchFamily="34" charset="0"/>
              </a:rPr>
              <a:pPr/>
              <a:t>12</a:t>
            </a:fld>
            <a:endParaRPr kumimoji="0" lang="en-US" altLang="en-US" sz="1200" b="0" dirty="0">
              <a:solidFill>
                <a:schemeClr val="tx1"/>
              </a:solidFill>
              <a:latin typeface="Arial" panose="020B0604020202020204" pitchFamily="34" charset="0"/>
            </a:endParaRPr>
          </a:p>
        </p:txBody>
      </p:sp>
      <p:sp>
        <p:nvSpPr>
          <p:cNvPr id="96262"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42143" indent="-284616" defTabSz="915054">
              <a:defRPr kumimoji="1" sz="1900" b="1">
                <a:solidFill>
                  <a:schemeClr val="accent2"/>
                </a:solidFill>
                <a:latin typeface="Tahoma" panose="020B0604030504040204" pitchFamily="34" charset="0"/>
              </a:defRPr>
            </a:lvl2pPr>
            <a:lvl3pPr marL="1141523" indent="-227999" defTabSz="915054">
              <a:defRPr kumimoji="1" sz="1900" b="1">
                <a:solidFill>
                  <a:schemeClr val="accent2"/>
                </a:solidFill>
                <a:latin typeface="Tahoma" panose="020B0604030504040204" pitchFamily="34" charset="0"/>
              </a:defRPr>
            </a:lvl3pPr>
            <a:lvl4pPr marL="1599050" indent="-227999" defTabSz="915054">
              <a:defRPr kumimoji="1" sz="1900" b="1">
                <a:solidFill>
                  <a:schemeClr val="accent2"/>
                </a:solidFill>
                <a:latin typeface="Tahoma" panose="020B0604030504040204" pitchFamily="34" charset="0"/>
              </a:defRPr>
            </a:lvl4pPr>
            <a:lvl5pPr marL="2056577" indent="-227999" defTabSz="915054">
              <a:defRPr kumimoji="1" sz="1900" b="1">
                <a:solidFill>
                  <a:schemeClr val="accent2"/>
                </a:solidFill>
                <a:latin typeface="Tahoma" panose="020B0604030504040204" pitchFamily="34" charset="0"/>
              </a:defRPr>
            </a:lvl5pPr>
            <a:lvl6pPr marL="249727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93796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7866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81935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r>
              <a:rPr kumimoji="0" lang="en-US" altLang="en-US" sz="1200" b="0" dirty="0">
                <a:solidFill>
                  <a:schemeClr val="tx1"/>
                </a:solidFill>
                <a:latin typeface="Arial" panose="020B0604020202020204" pitchFamily="34" charset="0"/>
              </a:rPr>
              <a:t>Virginia Department for Aging and Rehabilitative Services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D275EE31-B9E0-4BA0-9D1C-7689DA1E3D72}" type="datetime1">
              <a:rPr lang="en-US" smtClean="0"/>
              <a:pPr>
                <a:defRPr/>
              </a:pPr>
              <a:t>1/17/2024</a:t>
            </a:fld>
            <a:endParaRPr lang="en-US" dirty="0"/>
          </a:p>
        </p:txBody>
      </p:sp>
      <p:sp>
        <p:nvSpPr>
          <p:cNvPr id="5" name="Footer Placeholder 4"/>
          <p:cNvSpPr>
            <a:spLocks noGrp="1"/>
          </p:cNvSpPr>
          <p:nvPr>
            <p:ph type="ftr" sz="quarter" idx="4"/>
          </p:nvPr>
        </p:nvSpPr>
        <p:spPr/>
        <p:txBody>
          <a:bodyPr/>
          <a:lstStyle/>
          <a:p>
            <a:pPr>
              <a:defRPr/>
            </a:pPr>
            <a:r>
              <a:rPr lang="en-US" dirty="0"/>
              <a:t>Virginia Department for Aging and Rehabilitative Services</a:t>
            </a:r>
          </a:p>
        </p:txBody>
      </p:sp>
      <p:sp>
        <p:nvSpPr>
          <p:cNvPr id="6" name="Slide Number Placeholder 5"/>
          <p:cNvSpPr>
            <a:spLocks noGrp="1"/>
          </p:cNvSpPr>
          <p:nvPr>
            <p:ph type="sldNum" sz="quarter" idx="5"/>
          </p:nvPr>
        </p:nvSpPr>
        <p:spPr/>
        <p:txBody>
          <a:bodyPr/>
          <a:lstStyle/>
          <a:p>
            <a:pPr>
              <a:defRPr/>
            </a:pPr>
            <a:fld id="{0891FEF1-0E46-4F34-9A9A-E27814032C9C}" type="slidenum">
              <a:rPr lang="en-US" altLang="en-US" smtClean="0"/>
              <a:pPr>
                <a:defRPr/>
              </a:pPr>
              <a:t>14</a:t>
            </a:fld>
            <a:endParaRPr lang="en-US" altLang="en-US" dirty="0"/>
          </a:p>
        </p:txBody>
      </p:sp>
    </p:spTree>
    <p:extLst>
      <p:ext uri="{BB962C8B-B14F-4D97-AF65-F5344CB8AC3E}">
        <p14:creationId xmlns:p14="http://schemas.microsoft.com/office/powerpoint/2010/main" val="945885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Just over half of older adult survey respondents (54%) indicated that they intended to stay in their homes and 21% would move to a new area or new home in their current area. </a:t>
            </a:r>
            <a:endParaRPr dirty="0"/>
          </a:p>
          <a:p>
            <a:pPr marL="0" lvl="0" indent="0" algn="l" rtl="0">
              <a:spcBef>
                <a:spcPts val="0"/>
              </a:spcBef>
              <a:spcAft>
                <a:spcPts val="0"/>
              </a:spcAft>
              <a:buNone/>
            </a:pPr>
            <a:r>
              <a:rPr lang="en-US" dirty="0"/>
              <a:t>Almost 2 in 10 (or 18%) reported that they wanted to stay in their home but were concerned they would not manage to, and 8% said they wanted to move but did not have the resources.</a:t>
            </a:r>
            <a:endParaRPr dirty="0"/>
          </a:p>
          <a:p>
            <a:pPr marL="0" lvl="0" indent="0" algn="l" rtl="0">
              <a:spcBef>
                <a:spcPts val="0"/>
              </a:spcBef>
              <a:spcAft>
                <a:spcPts val="0"/>
              </a:spcAft>
              <a:buNone/>
            </a:pPr>
            <a:r>
              <a:rPr lang="en-US" dirty="0"/>
              <a:t>In the same survey, those in lower income brackets were more likely than those with higher incomes to report that they would like to move but don't have the resources to do so, or that they want to stay in their current home but are concerned they won't be able to.</a:t>
            </a:r>
            <a:endParaRPr dirty="0"/>
          </a:p>
        </p:txBody>
      </p:sp>
      <p:sp>
        <p:nvSpPr>
          <p:cNvPr id="715" name="Google Shape;71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Of those older Virginians indicating concerns about the ability to age in place in their current homes, financial reasons (52%) and health reasons (44%) were identified as the top concerns in the older adult survey. The third top concern was that the home was not suited for aging in place (27%).</a:t>
            </a:r>
            <a:endParaRPr dirty="0"/>
          </a:p>
        </p:txBody>
      </p:sp>
      <p:sp>
        <p:nvSpPr>
          <p:cNvPr id="724" name="Google Shape;72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39" name="Google Shape;73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49" name="Google Shape;74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ChangeArrowheads="1" noTextEdit="1"/>
          </p:cNvSpPr>
          <p:nvPr>
            <p:ph type="sldImg"/>
          </p:nvPr>
        </p:nvSpPr>
        <p:spPr>
          <a:ln/>
        </p:spPr>
      </p:sp>
      <p:sp>
        <p:nvSpPr>
          <p:cNvPr id="98307" name="Notes Placeholder 2"/>
          <p:cNvSpPr>
            <a:spLocks noGrp="1"/>
          </p:cNvSpPr>
          <p:nvPr>
            <p:ph type="body" idx="1"/>
          </p:nvPr>
        </p:nvSpPr>
        <p:spPr>
          <a:xfrm>
            <a:off x="847395" y="4368448"/>
            <a:ext cx="4926145" cy="2772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830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900" b="1">
                <a:solidFill>
                  <a:schemeClr val="accent2"/>
                </a:solidFill>
                <a:latin typeface="Tahoma" panose="020B0604030504040204" pitchFamily="34" charset="0"/>
              </a:defRPr>
            </a:lvl1pPr>
            <a:lvl2pPr marL="714600" indent="-273905">
              <a:defRPr kumimoji="1" sz="1900" b="1">
                <a:solidFill>
                  <a:schemeClr val="accent2"/>
                </a:solidFill>
                <a:latin typeface="Tahoma" panose="020B0604030504040204" pitchFamily="34" charset="0"/>
              </a:defRPr>
            </a:lvl2pPr>
            <a:lvl3pPr marL="1100208" indent="-218818">
              <a:defRPr kumimoji="1" sz="1900" b="1">
                <a:solidFill>
                  <a:schemeClr val="accent2"/>
                </a:solidFill>
                <a:latin typeface="Tahoma" panose="020B0604030504040204" pitchFamily="34" charset="0"/>
              </a:defRPr>
            </a:lvl3pPr>
            <a:lvl4pPr marL="1540903" indent="-218818">
              <a:defRPr kumimoji="1" sz="1900" b="1">
                <a:solidFill>
                  <a:schemeClr val="accent2"/>
                </a:solidFill>
                <a:latin typeface="Tahoma" panose="020B0604030504040204" pitchFamily="34" charset="0"/>
              </a:defRPr>
            </a:lvl4pPr>
            <a:lvl5pPr marL="1981598" indent="-218818">
              <a:defRPr kumimoji="1" sz="1900" b="1">
                <a:solidFill>
                  <a:schemeClr val="accent2"/>
                </a:solidFill>
                <a:latin typeface="Tahoma" panose="020B0604030504040204" pitchFamily="34" charset="0"/>
              </a:defRPr>
            </a:lvl5pPr>
            <a:lvl6pPr marL="2422293" indent="-218818"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eaLnBrk="0" fontAlgn="base" hangingPunct="0">
              <a:spcBef>
                <a:spcPct val="0"/>
              </a:spcBef>
              <a:spcAft>
                <a:spcPct val="0"/>
              </a:spcAft>
              <a:defRPr kumimoji="1" sz="1900" b="1">
                <a:solidFill>
                  <a:schemeClr val="accent2"/>
                </a:solidFill>
                <a:latin typeface="Tahoma" panose="020B0604030504040204" pitchFamily="34" charset="0"/>
              </a:defRPr>
            </a:lvl9pPr>
          </a:lstStyle>
          <a:p>
            <a:pPr defTabSz="881390"/>
            <a:fld id="{13B18684-8604-4F33-A65F-28EF22DB5FE1}" type="datetime1">
              <a:rPr kumimoji="0" lang="en-US" altLang="en-US" sz="1200" b="0">
                <a:solidFill>
                  <a:srgbClr val="000000"/>
                </a:solidFill>
                <a:latin typeface="Arial" panose="020B0604020202020204" pitchFamily="34" charset="0"/>
              </a:rPr>
              <a:pPr defTabSz="881390"/>
              <a:t>1/17/2024</a:t>
            </a:fld>
            <a:endParaRPr kumimoji="0" lang="en-US" altLang="en-US" sz="1200" b="0" dirty="0">
              <a:solidFill>
                <a:srgbClr val="000000"/>
              </a:solidFill>
              <a:latin typeface="Arial" panose="020B0604020202020204" pitchFamily="34" charset="0"/>
            </a:endParaRPr>
          </a:p>
        </p:txBody>
      </p:sp>
      <p:sp>
        <p:nvSpPr>
          <p:cNvPr id="983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4600" indent="-273905" defTabSz="915054">
              <a:defRPr kumimoji="1" sz="1900" b="1">
                <a:solidFill>
                  <a:schemeClr val="accent2"/>
                </a:solidFill>
                <a:latin typeface="Tahoma" panose="020B0604030504040204" pitchFamily="34" charset="0"/>
              </a:defRPr>
            </a:lvl2pPr>
            <a:lvl3pPr marL="1100208" indent="-218818" defTabSz="915054">
              <a:defRPr kumimoji="1" sz="1900" b="1">
                <a:solidFill>
                  <a:schemeClr val="accent2"/>
                </a:solidFill>
                <a:latin typeface="Tahoma" panose="020B0604030504040204" pitchFamily="34" charset="0"/>
              </a:defRPr>
            </a:lvl3pPr>
            <a:lvl4pPr marL="1540903" indent="-218818" defTabSz="915054">
              <a:defRPr kumimoji="1" sz="1900" b="1">
                <a:solidFill>
                  <a:schemeClr val="accent2"/>
                </a:solidFill>
                <a:latin typeface="Tahoma" panose="020B0604030504040204" pitchFamily="34" charset="0"/>
              </a:defRPr>
            </a:lvl4pPr>
            <a:lvl5pPr marL="1981598" indent="-218818" defTabSz="915054">
              <a:defRPr kumimoji="1" sz="1900" b="1">
                <a:solidFill>
                  <a:schemeClr val="accent2"/>
                </a:solidFill>
                <a:latin typeface="Tahoma" panose="020B0604030504040204" pitchFamily="34" charset="0"/>
              </a:defRPr>
            </a:lvl5pPr>
            <a:lvl6pPr marL="242229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88C85B20-9469-40F2-B8BC-63B9C8C65D12}" type="slidenum">
              <a:rPr kumimoji="0" lang="en-US" altLang="en-US" sz="1200" b="0">
                <a:solidFill>
                  <a:srgbClr val="000000"/>
                </a:solidFill>
                <a:latin typeface="Arial" panose="020B0604020202020204" pitchFamily="34" charset="0"/>
              </a:rPr>
              <a:pPr/>
              <a:t>19</a:t>
            </a:fld>
            <a:endParaRPr kumimoji="0" lang="en-US" altLang="en-US" sz="1200" b="0" dirty="0">
              <a:solidFill>
                <a:srgbClr val="000000"/>
              </a:solidFill>
              <a:latin typeface="Arial" panose="020B0604020202020204" pitchFamily="34" charset="0"/>
            </a:endParaRPr>
          </a:p>
        </p:txBody>
      </p:sp>
      <p:sp>
        <p:nvSpPr>
          <p:cNvPr id="98310"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900" b="1">
                <a:solidFill>
                  <a:schemeClr val="accent2"/>
                </a:solidFill>
                <a:latin typeface="Tahoma" panose="020B0604030504040204" pitchFamily="34" charset="0"/>
              </a:defRPr>
            </a:lvl1pPr>
            <a:lvl2pPr marL="714600" indent="-273905">
              <a:defRPr kumimoji="1" sz="1900" b="1">
                <a:solidFill>
                  <a:schemeClr val="accent2"/>
                </a:solidFill>
                <a:latin typeface="Tahoma" panose="020B0604030504040204" pitchFamily="34" charset="0"/>
              </a:defRPr>
            </a:lvl2pPr>
            <a:lvl3pPr marL="1100208" indent="-218818">
              <a:defRPr kumimoji="1" sz="1900" b="1">
                <a:solidFill>
                  <a:schemeClr val="accent2"/>
                </a:solidFill>
                <a:latin typeface="Tahoma" panose="020B0604030504040204" pitchFamily="34" charset="0"/>
              </a:defRPr>
            </a:lvl3pPr>
            <a:lvl4pPr marL="1540903" indent="-218818">
              <a:defRPr kumimoji="1" sz="1900" b="1">
                <a:solidFill>
                  <a:schemeClr val="accent2"/>
                </a:solidFill>
                <a:latin typeface="Tahoma" panose="020B0604030504040204" pitchFamily="34" charset="0"/>
              </a:defRPr>
            </a:lvl4pPr>
            <a:lvl5pPr marL="1981598" indent="-218818">
              <a:defRPr kumimoji="1" sz="1900" b="1">
                <a:solidFill>
                  <a:schemeClr val="accent2"/>
                </a:solidFill>
                <a:latin typeface="Tahoma" panose="020B0604030504040204" pitchFamily="34" charset="0"/>
              </a:defRPr>
            </a:lvl5pPr>
            <a:lvl6pPr marL="2422293" indent="-218818"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eaLnBrk="0" fontAlgn="base" hangingPunct="0">
              <a:spcBef>
                <a:spcPct val="0"/>
              </a:spcBef>
              <a:spcAft>
                <a:spcPct val="0"/>
              </a:spcAft>
              <a:defRPr kumimoji="1" sz="1900" b="1">
                <a:solidFill>
                  <a:schemeClr val="accent2"/>
                </a:solidFill>
                <a:latin typeface="Tahoma" panose="020B0604030504040204" pitchFamily="34" charset="0"/>
              </a:defRPr>
            </a:lvl9pPr>
          </a:lstStyle>
          <a:p>
            <a:pPr defTabSz="881390"/>
            <a:r>
              <a:rPr kumimoji="0" lang="en-US" altLang="en-US" sz="1200" b="0" dirty="0">
                <a:solidFill>
                  <a:schemeClr val="tx1"/>
                </a:solidFill>
                <a:latin typeface="Arial" panose="020B0604020202020204" pitchFamily="34" charset="0"/>
              </a:rPr>
              <a:t>Virginia Department for Aging and Rehabilitative Services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xfrm>
            <a:off x="883907" y="4511399"/>
            <a:ext cx="5140655" cy="2772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Primary provider for most services.</a:t>
            </a:r>
          </a:p>
        </p:txBody>
      </p:sp>
      <p:sp>
        <p:nvSpPr>
          <p:cNvPr id="1003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6130" indent="-275434" defTabSz="915054">
              <a:defRPr kumimoji="1" sz="1900" b="1">
                <a:solidFill>
                  <a:schemeClr val="accent2"/>
                </a:solidFill>
                <a:latin typeface="Tahoma" panose="020B0604030504040204" pitchFamily="34" charset="0"/>
              </a:defRPr>
            </a:lvl2pPr>
            <a:lvl3pPr marL="1101738" indent="-220348" defTabSz="915054">
              <a:defRPr kumimoji="1" sz="1900" b="1">
                <a:solidFill>
                  <a:schemeClr val="accent2"/>
                </a:solidFill>
                <a:latin typeface="Tahoma" panose="020B0604030504040204" pitchFamily="34" charset="0"/>
              </a:defRPr>
            </a:lvl3pPr>
            <a:lvl4pPr marL="1542433" indent="-220348" defTabSz="915054">
              <a:defRPr kumimoji="1" sz="1900" b="1">
                <a:solidFill>
                  <a:schemeClr val="accent2"/>
                </a:solidFill>
                <a:latin typeface="Tahoma" panose="020B0604030504040204" pitchFamily="34" charset="0"/>
              </a:defRPr>
            </a:lvl4pPr>
            <a:lvl5pPr marL="1983128" indent="-220348" defTabSz="915054">
              <a:defRPr kumimoji="1" sz="1900" b="1">
                <a:solidFill>
                  <a:schemeClr val="accent2"/>
                </a:solidFill>
                <a:latin typeface="Tahoma" panose="020B0604030504040204" pitchFamily="34" charset="0"/>
              </a:defRPr>
            </a:lvl5pPr>
            <a:lvl6pPr marL="242382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451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521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590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6DCE2E02-E1B1-4041-B1E1-DDE5035AAA39}" type="datetime1">
              <a:rPr kumimoji="0" lang="en-US" altLang="en-US" sz="1200" b="0">
                <a:solidFill>
                  <a:srgbClr val="000000"/>
                </a:solidFill>
                <a:latin typeface="Arial" panose="020B0604020202020204" pitchFamily="34" charset="0"/>
              </a:rPr>
              <a:pPr/>
              <a:t>1/17/2024</a:t>
            </a:fld>
            <a:endParaRPr kumimoji="0" lang="en-US" altLang="en-US" sz="1200" b="0" dirty="0">
              <a:solidFill>
                <a:srgbClr val="000000"/>
              </a:solidFill>
              <a:latin typeface="Arial" panose="020B0604020202020204" pitchFamily="34" charset="0"/>
            </a:endParaRPr>
          </a:p>
        </p:txBody>
      </p:sp>
      <p:sp>
        <p:nvSpPr>
          <p:cNvPr id="1003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6130" indent="-275434" defTabSz="915054">
              <a:defRPr kumimoji="1" sz="1900" b="1">
                <a:solidFill>
                  <a:schemeClr val="accent2"/>
                </a:solidFill>
                <a:latin typeface="Tahoma" panose="020B0604030504040204" pitchFamily="34" charset="0"/>
              </a:defRPr>
            </a:lvl2pPr>
            <a:lvl3pPr marL="1101738" indent="-220348" defTabSz="915054">
              <a:defRPr kumimoji="1" sz="1900" b="1">
                <a:solidFill>
                  <a:schemeClr val="accent2"/>
                </a:solidFill>
                <a:latin typeface="Tahoma" panose="020B0604030504040204" pitchFamily="34" charset="0"/>
              </a:defRPr>
            </a:lvl3pPr>
            <a:lvl4pPr marL="1542433" indent="-220348" defTabSz="915054">
              <a:defRPr kumimoji="1" sz="1900" b="1">
                <a:solidFill>
                  <a:schemeClr val="accent2"/>
                </a:solidFill>
                <a:latin typeface="Tahoma" panose="020B0604030504040204" pitchFamily="34" charset="0"/>
              </a:defRPr>
            </a:lvl4pPr>
            <a:lvl5pPr marL="1983128" indent="-220348" defTabSz="915054">
              <a:defRPr kumimoji="1" sz="1900" b="1">
                <a:solidFill>
                  <a:schemeClr val="accent2"/>
                </a:solidFill>
                <a:latin typeface="Tahoma" panose="020B0604030504040204" pitchFamily="34" charset="0"/>
              </a:defRPr>
            </a:lvl5pPr>
            <a:lvl6pPr marL="242382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451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521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590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r>
              <a:rPr kumimoji="0" lang="en-US" altLang="en-US" sz="1200" b="0" dirty="0">
                <a:solidFill>
                  <a:srgbClr val="000000"/>
                </a:solidFill>
                <a:latin typeface="Arial" panose="020B0604020202020204" pitchFamily="34" charset="0"/>
              </a:rPr>
              <a:t>Virginia Department for Aging and Rehabilitative Services</a:t>
            </a:r>
          </a:p>
        </p:txBody>
      </p:sp>
      <p:sp>
        <p:nvSpPr>
          <p:cNvPr id="1003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6130" indent="-275434" defTabSz="915054">
              <a:defRPr kumimoji="1" sz="1900" b="1">
                <a:solidFill>
                  <a:schemeClr val="accent2"/>
                </a:solidFill>
                <a:latin typeface="Tahoma" panose="020B0604030504040204" pitchFamily="34" charset="0"/>
              </a:defRPr>
            </a:lvl2pPr>
            <a:lvl3pPr marL="1101738" indent="-220348" defTabSz="915054">
              <a:defRPr kumimoji="1" sz="1900" b="1">
                <a:solidFill>
                  <a:schemeClr val="accent2"/>
                </a:solidFill>
                <a:latin typeface="Tahoma" panose="020B0604030504040204" pitchFamily="34" charset="0"/>
              </a:defRPr>
            </a:lvl3pPr>
            <a:lvl4pPr marL="1542433" indent="-220348" defTabSz="915054">
              <a:defRPr kumimoji="1" sz="1900" b="1">
                <a:solidFill>
                  <a:schemeClr val="accent2"/>
                </a:solidFill>
                <a:latin typeface="Tahoma" panose="020B0604030504040204" pitchFamily="34" charset="0"/>
              </a:defRPr>
            </a:lvl4pPr>
            <a:lvl5pPr marL="1983128" indent="-220348" defTabSz="915054">
              <a:defRPr kumimoji="1" sz="1900" b="1">
                <a:solidFill>
                  <a:schemeClr val="accent2"/>
                </a:solidFill>
                <a:latin typeface="Tahoma" panose="020B0604030504040204" pitchFamily="34" charset="0"/>
              </a:defRPr>
            </a:lvl5pPr>
            <a:lvl6pPr marL="242382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451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521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590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BB76EFBC-233A-492F-B7DE-A9C16AD0FF9E}" type="slidenum">
              <a:rPr kumimoji="0" lang="en-US" altLang="en-US" sz="1200" b="0">
                <a:solidFill>
                  <a:srgbClr val="000000"/>
                </a:solidFill>
                <a:latin typeface="Arial" panose="020B0604020202020204" pitchFamily="34" charset="0"/>
              </a:rPr>
              <a:pPr/>
              <a:t>20</a:t>
            </a:fld>
            <a:endParaRPr kumimoji="0" lang="en-US" altLang="en-US" sz="1200" b="0" dirty="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54938FB5-0A7B-93A9-36CD-ACD32790CA56}"/>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D69F8F05-FD6C-25D0-5CD1-64BBC71A50C7}"/>
              </a:ext>
            </a:extLst>
          </p:cNvPr>
          <p:cNvSpPr>
            <a:spLocks noGrp="1"/>
          </p:cNvSpPr>
          <p:nvPr>
            <p:ph type="body" idx="1"/>
          </p:nvPr>
        </p:nvSpPr>
        <p:spPr>
          <a:xfrm>
            <a:off x="884238" y="4511675"/>
            <a:ext cx="5140325" cy="1570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000000"/>
                </a:solidFill>
                <a:latin typeface="Arial" panose="020B0604020202020204" pitchFamily="34" charset="0"/>
              </a:rPr>
              <a:t>People want to and deserve to live as independently as long as possible.  Agencies on Aging provide services to help people live independently.</a:t>
            </a:r>
          </a:p>
          <a:p>
            <a:endParaRPr lang="en-US" altLang="en-US" dirty="0">
              <a:solidFill>
                <a:srgbClr val="000000"/>
              </a:solidFill>
              <a:latin typeface="Arial" panose="020B0604020202020204" pitchFamily="34" charset="0"/>
            </a:endParaRPr>
          </a:p>
          <a:p>
            <a:r>
              <a:rPr lang="en-US" altLang="en-US" dirty="0">
                <a:solidFill>
                  <a:srgbClr val="000000"/>
                </a:solidFill>
                <a:latin typeface="Arial" panose="020B0604020202020204" pitchFamily="34" charset="0"/>
              </a:rPr>
              <a:t>DARS and the aging network don’t work in a vacuum….but achieve results by partnering with families and communities.</a:t>
            </a:r>
          </a:p>
          <a:p>
            <a:endParaRPr lang="en-US" altLang="en-US" dirty="0">
              <a:solidFill>
                <a:srgbClr val="000000"/>
              </a:solidFill>
              <a:latin typeface="Arial" panose="020B0604020202020204" pitchFamily="34" charset="0"/>
            </a:endParaRPr>
          </a:p>
        </p:txBody>
      </p:sp>
      <p:sp>
        <p:nvSpPr>
          <p:cNvPr id="83972" name="Date Placeholder 3">
            <a:extLst>
              <a:ext uri="{FF2B5EF4-FFF2-40B4-BE49-F238E27FC236}">
                <a16:creationId xmlns:a16="http://schemas.microsoft.com/office/drawing/2014/main" id="{0CDDE660-A5D2-B5AC-7E8B-9B9BDCDD6C5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chemeClr val="accent2"/>
                </a:solidFill>
                <a:latin typeface="Tahoma" panose="020B0604030504040204" pitchFamily="34" charset="0"/>
              </a:defRPr>
            </a:lvl1pPr>
            <a:lvl2pPr marL="741363" indent="-284163">
              <a:defRPr kumimoji="1" sz="2000" b="1">
                <a:solidFill>
                  <a:schemeClr val="accent2"/>
                </a:solidFill>
                <a:latin typeface="Tahoma" panose="020B0604030504040204" pitchFamily="34" charset="0"/>
              </a:defRPr>
            </a:lvl2pPr>
            <a:lvl3pPr marL="1141413" indent="-227013">
              <a:defRPr kumimoji="1" sz="2000" b="1">
                <a:solidFill>
                  <a:schemeClr val="accent2"/>
                </a:solidFill>
                <a:latin typeface="Tahoma" panose="020B0604030504040204" pitchFamily="34" charset="0"/>
              </a:defRPr>
            </a:lvl3pPr>
            <a:lvl4pPr marL="1598613" indent="-227013">
              <a:defRPr kumimoji="1" sz="2000" b="1">
                <a:solidFill>
                  <a:schemeClr val="accent2"/>
                </a:solidFill>
                <a:latin typeface="Tahoma" panose="020B0604030504040204" pitchFamily="34" charset="0"/>
              </a:defRPr>
            </a:lvl4pPr>
            <a:lvl5pPr marL="2055813" indent="-227013">
              <a:defRPr kumimoji="1" sz="2000" b="1">
                <a:solidFill>
                  <a:schemeClr val="accent2"/>
                </a:solidFill>
                <a:latin typeface="Tahoma" panose="020B0604030504040204" pitchFamily="34" charset="0"/>
              </a:defRPr>
            </a:lvl5pPr>
            <a:lvl6pPr marL="2513013" indent="-227013" eaLnBrk="0" fontAlgn="base" hangingPunct="0">
              <a:spcBef>
                <a:spcPct val="0"/>
              </a:spcBef>
              <a:spcAft>
                <a:spcPct val="0"/>
              </a:spcAft>
              <a:defRPr kumimoji="1" sz="2000" b="1">
                <a:solidFill>
                  <a:schemeClr val="accent2"/>
                </a:solidFill>
                <a:latin typeface="Tahoma" panose="020B0604030504040204" pitchFamily="34" charset="0"/>
              </a:defRPr>
            </a:lvl6pPr>
            <a:lvl7pPr marL="2970213" indent="-227013" eaLnBrk="0" fontAlgn="base" hangingPunct="0">
              <a:spcBef>
                <a:spcPct val="0"/>
              </a:spcBef>
              <a:spcAft>
                <a:spcPct val="0"/>
              </a:spcAft>
              <a:defRPr kumimoji="1" sz="2000" b="1">
                <a:solidFill>
                  <a:schemeClr val="accent2"/>
                </a:solidFill>
                <a:latin typeface="Tahoma" panose="020B0604030504040204" pitchFamily="34" charset="0"/>
              </a:defRPr>
            </a:lvl7pPr>
            <a:lvl8pPr marL="3427413" indent="-227013" eaLnBrk="0" fontAlgn="base" hangingPunct="0">
              <a:spcBef>
                <a:spcPct val="0"/>
              </a:spcBef>
              <a:spcAft>
                <a:spcPct val="0"/>
              </a:spcAft>
              <a:defRPr kumimoji="1" sz="2000" b="1">
                <a:solidFill>
                  <a:schemeClr val="accent2"/>
                </a:solidFill>
                <a:latin typeface="Tahoma" panose="020B0604030504040204" pitchFamily="34" charset="0"/>
              </a:defRPr>
            </a:lvl8pPr>
            <a:lvl9pPr marL="3884613" indent="-227013" eaLnBrk="0" fontAlgn="base" hangingPunct="0">
              <a:spcBef>
                <a:spcPct val="0"/>
              </a:spcBef>
              <a:spcAft>
                <a:spcPct val="0"/>
              </a:spcAft>
              <a:defRPr kumimoji="1" sz="2000" b="1">
                <a:solidFill>
                  <a:schemeClr val="accent2"/>
                </a:solidFill>
                <a:latin typeface="Tahoma" panose="020B0604030504040204" pitchFamily="34" charset="0"/>
              </a:defRPr>
            </a:lvl9pPr>
          </a:lstStyle>
          <a:p>
            <a:pPr defTabSz="914400"/>
            <a:fld id="{DDDBC511-5A1B-4EB9-9D0A-5B3F47B52C6F}" type="datetime1">
              <a:rPr kumimoji="0" lang="en-US" altLang="en-US" sz="1200" b="0" smtClean="0">
                <a:solidFill>
                  <a:schemeClr val="tx1"/>
                </a:solidFill>
                <a:latin typeface="Arial" panose="020B0604020202020204" pitchFamily="34" charset="0"/>
              </a:rPr>
              <a:pPr defTabSz="914400"/>
              <a:t>1/17/2024</a:t>
            </a:fld>
            <a:endParaRPr kumimoji="0" lang="en-US" altLang="en-US" sz="1200" b="0" dirty="0">
              <a:solidFill>
                <a:schemeClr val="tx1"/>
              </a:solidFill>
              <a:latin typeface="Arial" panose="020B0604020202020204" pitchFamily="34" charset="0"/>
            </a:endParaRPr>
          </a:p>
        </p:txBody>
      </p:sp>
      <p:sp>
        <p:nvSpPr>
          <p:cNvPr id="83973" name="Slide Number Placeholder 4">
            <a:extLst>
              <a:ext uri="{FF2B5EF4-FFF2-40B4-BE49-F238E27FC236}">
                <a16:creationId xmlns:a16="http://schemas.microsoft.com/office/drawing/2014/main" id="{E1DB5205-1BD0-4F0B-F0C8-3F7EC635CE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chemeClr val="accent2"/>
                </a:solidFill>
                <a:latin typeface="Tahoma" panose="020B0604030504040204" pitchFamily="34" charset="0"/>
              </a:defRPr>
            </a:lvl1pPr>
            <a:lvl2pPr marL="741363" indent="-284163">
              <a:defRPr kumimoji="1" sz="2000" b="1">
                <a:solidFill>
                  <a:schemeClr val="accent2"/>
                </a:solidFill>
                <a:latin typeface="Tahoma" panose="020B0604030504040204" pitchFamily="34" charset="0"/>
              </a:defRPr>
            </a:lvl2pPr>
            <a:lvl3pPr marL="1141413" indent="-227013">
              <a:defRPr kumimoji="1" sz="2000" b="1">
                <a:solidFill>
                  <a:schemeClr val="accent2"/>
                </a:solidFill>
                <a:latin typeface="Tahoma" panose="020B0604030504040204" pitchFamily="34" charset="0"/>
              </a:defRPr>
            </a:lvl3pPr>
            <a:lvl4pPr marL="1598613" indent="-227013">
              <a:defRPr kumimoji="1" sz="2000" b="1">
                <a:solidFill>
                  <a:schemeClr val="accent2"/>
                </a:solidFill>
                <a:latin typeface="Tahoma" panose="020B0604030504040204" pitchFamily="34" charset="0"/>
              </a:defRPr>
            </a:lvl4pPr>
            <a:lvl5pPr marL="2055813" indent="-227013">
              <a:defRPr kumimoji="1" sz="2000" b="1">
                <a:solidFill>
                  <a:schemeClr val="accent2"/>
                </a:solidFill>
                <a:latin typeface="Tahoma" panose="020B0604030504040204" pitchFamily="34" charset="0"/>
              </a:defRPr>
            </a:lvl5pPr>
            <a:lvl6pPr marL="2513013" indent="-227013" eaLnBrk="0" fontAlgn="base" hangingPunct="0">
              <a:spcBef>
                <a:spcPct val="0"/>
              </a:spcBef>
              <a:spcAft>
                <a:spcPct val="0"/>
              </a:spcAft>
              <a:defRPr kumimoji="1" sz="2000" b="1">
                <a:solidFill>
                  <a:schemeClr val="accent2"/>
                </a:solidFill>
                <a:latin typeface="Tahoma" panose="020B0604030504040204" pitchFamily="34" charset="0"/>
              </a:defRPr>
            </a:lvl6pPr>
            <a:lvl7pPr marL="2970213" indent="-227013" eaLnBrk="0" fontAlgn="base" hangingPunct="0">
              <a:spcBef>
                <a:spcPct val="0"/>
              </a:spcBef>
              <a:spcAft>
                <a:spcPct val="0"/>
              </a:spcAft>
              <a:defRPr kumimoji="1" sz="2000" b="1">
                <a:solidFill>
                  <a:schemeClr val="accent2"/>
                </a:solidFill>
                <a:latin typeface="Tahoma" panose="020B0604030504040204" pitchFamily="34" charset="0"/>
              </a:defRPr>
            </a:lvl7pPr>
            <a:lvl8pPr marL="3427413" indent="-227013" eaLnBrk="0" fontAlgn="base" hangingPunct="0">
              <a:spcBef>
                <a:spcPct val="0"/>
              </a:spcBef>
              <a:spcAft>
                <a:spcPct val="0"/>
              </a:spcAft>
              <a:defRPr kumimoji="1" sz="2000" b="1">
                <a:solidFill>
                  <a:schemeClr val="accent2"/>
                </a:solidFill>
                <a:latin typeface="Tahoma" panose="020B0604030504040204" pitchFamily="34" charset="0"/>
              </a:defRPr>
            </a:lvl8pPr>
            <a:lvl9pPr marL="3884613" indent="-227013" eaLnBrk="0" fontAlgn="base" hangingPunct="0">
              <a:spcBef>
                <a:spcPct val="0"/>
              </a:spcBef>
              <a:spcAft>
                <a:spcPct val="0"/>
              </a:spcAft>
              <a:defRPr kumimoji="1" sz="2000" b="1">
                <a:solidFill>
                  <a:schemeClr val="accent2"/>
                </a:solidFill>
                <a:latin typeface="Tahoma" panose="020B0604030504040204" pitchFamily="34" charset="0"/>
              </a:defRPr>
            </a:lvl9pPr>
          </a:lstStyle>
          <a:p>
            <a:fld id="{88E81477-2604-4F01-B265-C7C4EDDAD8D3}" type="slidenum">
              <a:rPr kumimoji="0" lang="en-US" altLang="en-US" sz="1200" b="0">
                <a:solidFill>
                  <a:schemeClr val="tx1"/>
                </a:solidFill>
                <a:latin typeface="Arial" panose="020B0604020202020204" pitchFamily="34" charset="0"/>
              </a:rPr>
              <a:pPr/>
              <a:t>2</a:t>
            </a:fld>
            <a:endParaRPr kumimoji="0" lang="en-US" altLang="en-US" sz="1200" b="0" dirty="0">
              <a:solidFill>
                <a:schemeClr val="tx1"/>
              </a:solidFill>
              <a:latin typeface="Arial" panose="020B0604020202020204" pitchFamily="34" charset="0"/>
            </a:endParaRPr>
          </a:p>
        </p:txBody>
      </p:sp>
      <p:sp>
        <p:nvSpPr>
          <p:cNvPr id="83974" name="Footer Placeholder 1">
            <a:extLst>
              <a:ext uri="{FF2B5EF4-FFF2-40B4-BE49-F238E27FC236}">
                <a16:creationId xmlns:a16="http://schemas.microsoft.com/office/drawing/2014/main" id="{5A59D65C-38A3-2371-7E78-09A48FB6BAD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chemeClr val="accent2"/>
                </a:solidFill>
                <a:latin typeface="Tahoma" panose="020B0604030504040204" pitchFamily="34" charset="0"/>
              </a:defRPr>
            </a:lvl1pPr>
            <a:lvl2pPr marL="741363" indent="-284163">
              <a:defRPr kumimoji="1" sz="2000" b="1">
                <a:solidFill>
                  <a:schemeClr val="accent2"/>
                </a:solidFill>
                <a:latin typeface="Tahoma" panose="020B0604030504040204" pitchFamily="34" charset="0"/>
              </a:defRPr>
            </a:lvl2pPr>
            <a:lvl3pPr marL="1141413" indent="-227013">
              <a:defRPr kumimoji="1" sz="2000" b="1">
                <a:solidFill>
                  <a:schemeClr val="accent2"/>
                </a:solidFill>
                <a:latin typeface="Tahoma" panose="020B0604030504040204" pitchFamily="34" charset="0"/>
              </a:defRPr>
            </a:lvl3pPr>
            <a:lvl4pPr marL="1598613" indent="-227013">
              <a:defRPr kumimoji="1" sz="2000" b="1">
                <a:solidFill>
                  <a:schemeClr val="accent2"/>
                </a:solidFill>
                <a:latin typeface="Tahoma" panose="020B0604030504040204" pitchFamily="34" charset="0"/>
              </a:defRPr>
            </a:lvl4pPr>
            <a:lvl5pPr marL="2055813" indent="-227013">
              <a:defRPr kumimoji="1" sz="2000" b="1">
                <a:solidFill>
                  <a:schemeClr val="accent2"/>
                </a:solidFill>
                <a:latin typeface="Tahoma" panose="020B0604030504040204" pitchFamily="34" charset="0"/>
              </a:defRPr>
            </a:lvl5pPr>
            <a:lvl6pPr marL="2513013" indent="-227013" eaLnBrk="0" fontAlgn="base" hangingPunct="0">
              <a:spcBef>
                <a:spcPct val="0"/>
              </a:spcBef>
              <a:spcAft>
                <a:spcPct val="0"/>
              </a:spcAft>
              <a:defRPr kumimoji="1" sz="2000" b="1">
                <a:solidFill>
                  <a:schemeClr val="accent2"/>
                </a:solidFill>
                <a:latin typeface="Tahoma" panose="020B0604030504040204" pitchFamily="34" charset="0"/>
              </a:defRPr>
            </a:lvl6pPr>
            <a:lvl7pPr marL="2970213" indent="-227013" eaLnBrk="0" fontAlgn="base" hangingPunct="0">
              <a:spcBef>
                <a:spcPct val="0"/>
              </a:spcBef>
              <a:spcAft>
                <a:spcPct val="0"/>
              </a:spcAft>
              <a:defRPr kumimoji="1" sz="2000" b="1">
                <a:solidFill>
                  <a:schemeClr val="accent2"/>
                </a:solidFill>
                <a:latin typeface="Tahoma" panose="020B0604030504040204" pitchFamily="34" charset="0"/>
              </a:defRPr>
            </a:lvl7pPr>
            <a:lvl8pPr marL="3427413" indent="-227013" eaLnBrk="0" fontAlgn="base" hangingPunct="0">
              <a:spcBef>
                <a:spcPct val="0"/>
              </a:spcBef>
              <a:spcAft>
                <a:spcPct val="0"/>
              </a:spcAft>
              <a:defRPr kumimoji="1" sz="2000" b="1">
                <a:solidFill>
                  <a:schemeClr val="accent2"/>
                </a:solidFill>
                <a:latin typeface="Tahoma" panose="020B0604030504040204" pitchFamily="34" charset="0"/>
              </a:defRPr>
            </a:lvl8pPr>
            <a:lvl9pPr marL="3884613" indent="-227013" eaLnBrk="0" fontAlgn="base" hangingPunct="0">
              <a:spcBef>
                <a:spcPct val="0"/>
              </a:spcBef>
              <a:spcAft>
                <a:spcPct val="0"/>
              </a:spcAft>
              <a:defRPr kumimoji="1" sz="2000" b="1">
                <a:solidFill>
                  <a:schemeClr val="accent2"/>
                </a:solidFill>
                <a:latin typeface="Tahoma" panose="020B0604030504040204" pitchFamily="34" charset="0"/>
              </a:defRPr>
            </a:lvl9pPr>
          </a:lstStyle>
          <a:p>
            <a:pPr defTabSz="914400"/>
            <a:r>
              <a:rPr kumimoji="0" lang="en-US" altLang="en-US" sz="1200" b="0" dirty="0">
                <a:solidFill>
                  <a:schemeClr val="tx1"/>
                </a:solidFill>
                <a:latin typeface="Arial" panose="020B0604020202020204" pitchFamily="34" charset="0"/>
              </a:rPr>
              <a:t>Virginia Department for Aging and Rehabilitative Services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ChangeArrowheads="1" noTextEdit="1"/>
          </p:cNvSpPr>
          <p:nvPr>
            <p:ph type="sldImg"/>
          </p:nvPr>
        </p:nvSpPr>
        <p:spPr>
          <a:ln/>
        </p:spPr>
      </p:sp>
      <p:sp>
        <p:nvSpPr>
          <p:cNvPr id="102403" name="Notes Placeholder 2"/>
          <p:cNvSpPr>
            <a:spLocks noGrp="1"/>
          </p:cNvSpPr>
          <p:nvPr>
            <p:ph type="body" idx="1"/>
          </p:nvPr>
        </p:nvSpPr>
        <p:spPr>
          <a:xfrm>
            <a:off x="829139" y="4368447"/>
            <a:ext cx="4819650" cy="2772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Services in blue are required.</a:t>
            </a:r>
          </a:p>
        </p:txBody>
      </p:sp>
      <p:sp>
        <p:nvSpPr>
          <p:cNvPr id="10240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900" b="1">
                <a:solidFill>
                  <a:schemeClr val="accent2"/>
                </a:solidFill>
                <a:latin typeface="Tahoma" panose="020B0604030504040204" pitchFamily="34" charset="0"/>
              </a:defRPr>
            </a:lvl1pPr>
            <a:lvl2pPr marL="714600" indent="-273905">
              <a:defRPr kumimoji="1" sz="1900" b="1">
                <a:solidFill>
                  <a:schemeClr val="accent2"/>
                </a:solidFill>
                <a:latin typeface="Tahoma" panose="020B0604030504040204" pitchFamily="34" charset="0"/>
              </a:defRPr>
            </a:lvl2pPr>
            <a:lvl3pPr marL="1100208" indent="-218818">
              <a:defRPr kumimoji="1" sz="1900" b="1">
                <a:solidFill>
                  <a:schemeClr val="accent2"/>
                </a:solidFill>
                <a:latin typeface="Tahoma" panose="020B0604030504040204" pitchFamily="34" charset="0"/>
              </a:defRPr>
            </a:lvl3pPr>
            <a:lvl4pPr marL="1540903" indent="-218818">
              <a:defRPr kumimoji="1" sz="1900" b="1">
                <a:solidFill>
                  <a:schemeClr val="accent2"/>
                </a:solidFill>
                <a:latin typeface="Tahoma" panose="020B0604030504040204" pitchFamily="34" charset="0"/>
              </a:defRPr>
            </a:lvl4pPr>
            <a:lvl5pPr marL="1981598" indent="-218818">
              <a:defRPr kumimoji="1" sz="1900" b="1">
                <a:solidFill>
                  <a:schemeClr val="accent2"/>
                </a:solidFill>
                <a:latin typeface="Tahoma" panose="020B0604030504040204" pitchFamily="34" charset="0"/>
              </a:defRPr>
            </a:lvl5pPr>
            <a:lvl6pPr marL="2422293" indent="-218818"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eaLnBrk="0" fontAlgn="base" hangingPunct="0">
              <a:spcBef>
                <a:spcPct val="0"/>
              </a:spcBef>
              <a:spcAft>
                <a:spcPct val="0"/>
              </a:spcAft>
              <a:defRPr kumimoji="1" sz="1900" b="1">
                <a:solidFill>
                  <a:schemeClr val="accent2"/>
                </a:solidFill>
                <a:latin typeface="Tahoma" panose="020B0604030504040204" pitchFamily="34" charset="0"/>
              </a:defRPr>
            </a:lvl9pPr>
          </a:lstStyle>
          <a:p>
            <a:pPr defTabSz="881390"/>
            <a:fld id="{FB06062A-C611-4E42-BE64-D93668691F0A}" type="datetime1">
              <a:rPr kumimoji="0" lang="en-US" altLang="en-US" sz="1200" b="0">
                <a:solidFill>
                  <a:srgbClr val="000000"/>
                </a:solidFill>
                <a:latin typeface="Arial" panose="020B0604020202020204" pitchFamily="34" charset="0"/>
              </a:rPr>
              <a:pPr defTabSz="881390"/>
              <a:t>1/17/2024</a:t>
            </a:fld>
            <a:endParaRPr kumimoji="0" lang="en-US" altLang="en-US" sz="1200" b="0" dirty="0">
              <a:solidFill>
                <a:srgbClr val="000000"/>
              </a:solidFill>
              <a:latin typeface="Arial" panose="020B0604020202020204" pitchFamily="34" charset="0"/>
            </a:endParaRPr>
          </a:p>
        </p:txBody>
      </p:sp>
      <p:sp>
        <p:nvSpPr>
          <p:cNvPr id="10240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4600" indent="-273905" defTabSz="915054">
              <a:defRPr kumimoji="1" sz="1900" b="1">
                <a:solidFill>
                  <a:schemeClr val="accent2"/>
                </a:solidFill>
                <a:latin typeface="Tahoma" panose="020B0604030504040204" pitchFamily="34" charset="0"/>
              </a:defRPr>
            </a:lvl2pPr>
            <a:lvl3pPr marL="1100208" indent="-218818" defTabSz="915054">
              <a:defRPr kumimoji="1" sz="1900" b="1">
                <a:solidFill>
                  <a:schemeClr val="accent2"/>
                </a:solidFill>
                <a:latin typeface="Tahoma" panose="020B0604030504040204" pitchFamily="34" charset="0"/>
              </a:defRPr>
            </a:lvl3pPr>
            <a:lvl4pPr marL="1540903" indent="-218818" defTabSz="915054">
              <a:defRPr kumimoji="1" sz="1900" b="1">
                <a:solidFill>
                  <a:schemeClr val="accent2"/>
                </a:solidFill>
                <a:latin typeface="Tahoma" panose="020B0604030504040204" pitchFamily="34" charset="0"/>
              </a:defRPr>
            </a:lvl4pPr>
            <a:lvl5pPr marL="1981598" indent="-218818" defTabSz="915054">
              <a:defRPr kumimoji="1" sz="1900" b="1">
                <a:solidFill>
                  <a:schemeClr val="accent2"/>
                </a:solidFill>
                <a:latin typeface="Tahoma" panose="020B0604030504040204" pitchFamily="34" charset="0"/>
              </a:defRPr>
            </a:lvl5pPr>
            <a:lvl6pPr marL="242229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92509066-1590-4E44-90BC-E25BA1BE5BE5}" type="slidenum">
              <a:rPr kumimoji="0" lang="en-US" altLang="en-US" sz="1200" b="0">
                <a:solidFill>
                  <a:srgbClr val="000000"/>
                </a:solidFill>
                <a:latin typeface="Arial" panose="020B0604020202020204" pitchFamily="34" charset="0"/>
              </a:rPr>
              <a:pPr/>
              <a:t>21</a:t>
            </a:fld>
            <a:endParaRPr kumimoji="0" lang="en-US" altLang="en-US" sz="1200" b="0" dirty="0">
              <a:solidFill>
                <a:srgbClr val="000000"/>
              </a:solidFill>
              <a:latin typeface="Arial" panose="020B0604020202020204" pitchFamily="34" charset="0"/>
            </a:endParaRPr>
          </a:p>
        </p:txBody>
      </p:sp>
      <p:sp>
        <p:nvSpPr>
          <p:cNvPr id="102406"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900" b="1">
                <a:solidFill>
                  <a:schemeClr val="accent2"/>
                </a:solidFill>
                <a:latin typeface="Tahoma" panose="020B0604030504040204" pitchFamily="34" charset="0"/>
              </a:defRPr>
            </a:lvl1pPr>
            <a:lvl2pPr marL="714600" indent="-273905">
              <a:defRPr kumimoji="1" sz="1900" b="1">
                <a:solidFill>
                  <a:schemeClr val="accent2"/>
                </a:solidFill>
                <a:latin typeface="Tahoma" panose="020B0604030504040204" pitchFamily="34" charset="0"/>
              </a:defRPr>
            </a:lvl2pPr>
            <a:lvl3pPr marL="1100208" indent="-218818">
              <a:defRPr kumimoji="1" sz="1900" b="1">
                <a:solidFill>
                  <a:schemeClr val="accent2"/>
                </a:solidFill>
                <a:latin typeface="Tahoma" panose="020B0604030504040204" pitchFamily="34" charset="0"/>
              </a:defRPr>
            </a:lvl3pPr>
            <a:lvl4pPr marL="1540903" indent="-218818">
              <a:defRPr kumimoji="1" sz="1900" b="1">
                <a:solidFill>
                  <a:schemeClr val="accent2"/>
                </a:solidFill>
                <a:latin typeface="Tahoma" panose="020B0604030504040204" pitchFamily="34" charset="0"/>
              </a:defRPr>
            </a:lvl4pPr>
            <a:lvl5pPr marL="1981598" indent="-218818">
              <a:defRPr kumimoji="1" sz="1900" b="1">
                <a:solidFill>
                  <a:schemeClr val="accent2"/>
                </a:solidFill>
                <a:latin typeface="Tahoma" panose="020B0604030504040204" pitchFamily="34" charset="0"/>
              </a:defRPr>
            </a:lvl5pPr>
            <a:lvl6pPr marL="2422293" indent="-218818"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eaLnBrk="0" fontAlgn="base" hangingPunct="0">
              <a:spcBef>
                <a:spcPct val="0"/>
              </a:spcBef>
              <a:spcAft>
                <a:spcPct val="0"/>
              </a:spcAft>
              <a:defRPr kumimoji="1" sz="1900" b="1">
                <a:solidFill>
                  <a:schemeClr val="accent2"/>
                </a:solidFill>
                <a:latin typeface="Tahoma" panose="020B0604030504040204" pitchFamily="34" charset="0"/>
              </a:defRPr>
            </a:lvl9pPr>
          </a:lstStyle>
          <a:p>
            <a:pPr defTabSz="881390"/>
            <a:r>
              <a:rPr kumimoji="0" lang="en-US" altLang="en-US" sz="1200" b="0" dirty="0">
                <a:solidFill>
                  <a:schemeClr val="tx1"/>
                </a:solidFill>
                <a:latin typeface="Arial" panose="020B0604020202020204" pitchFamily="34" charset="0"/>
              </a:rPr>
              <a:t>Virginia Department for Aging and Rehabilitative Services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xfrm>
            <a:off x="847395" y="4368447"/>
            <a:ext cx="4927666" cy="10158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Many are Nursing Home eligible </a:t>
            </a:r>
          </a:p>
          <a:p>
            <a:endParaRPr lang="en-US" altLang="en-US" dirty="0">
              <a:latin typeface="Arial" panose="020B0604020202020204" pitchFamily="34" charset="0"/>
            </a:endParaRPr>
          </a:p>
          <a:p>
            <a:r>
              <a:rPr lang="en-US" altLang="en-US" dirty="0">
                <a:latin typeface="Arial" panose="020B0604020202020204" pitchFamily="34" charset="0"/>
              </a:rPr>
              <a:t>The most common Home and Community Based Service is home delivered meals.</a:t>
            </a:r>
          </a:p>
        </p:txBody>
      </p:sp>
      <p:sp>
        <p:nvSpPr>
          <p:cNvPr id="10445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900" b="1">
                <a:solidFill>
                  <a:schemeClr val="accent2"/>
                </a:solidFill>
                <a:latin typeface="Tahoma" panose="020B0604030504040204" pitchFamily="34" charset="0"/>
              </a:defRPr>
            </a:lvl1pPr>
            <a:lvl2pPr marL="714600" indent="-273905">
              <a:defRPr kumimoji="1" sz="1900" b="1">
                <a:solidFill>
                  <a:schemeClr val="accent2"/>
                </a:solidFill>
                <a:latin typeface="Tahoma" panose="020B0604030504040204" pitchFamily="34" charset="0"/>
              </a:defRPr>
            </a:lvl2pPr>
            <a:lvl3pPr marL="1100208" indent="-218818">
              <a:defRPr kumimoji="1" sz="1900" b="1">
                <a:solidFill>
                  <a:schemeClr val="accent2"/>
                </a:solidFill>
                <a:latin typeface="Tahoma" panose="020B0604030504040204" pitchFamily="34" charset="0"/>
              </a:defRPr>
            </a:lvl3pPr>
            <a:lvl4pPr marL="1540903" indent="-218818">
              <a:defRPr kumimoji="1" sz="1900" b="1">
                <a:solidFill>
                  <a:schemeClr val="accent2"/>
                </a:solidFill>
                <a:latin typeface="Tahoma" panose="020B0604030504040204" pitchFamily="34" charset="0"/>
              </a:defRPr>
            </a:lvl4pPr>
            <a:lvl5pPr marL="1981598" indent="-218818">
              <a:defRPr kumimoji="1" sz="1900" b="1">
                <a:solidFill>
                  <a:schemeClr val="accent2"/>
                </a:solidFill>
                <a:latin typeface="Tahoma" panose="020B0604030504040204" pitchFamily="34" charset="0"/>
              </a:defRPr>
            </a:lvl5pPr>
            <a:lvl6pPr marL="2422293" indent="-218818"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eaLnBrk="0" fontAlgn="base" hangingPunct="0">
              <a:spcBef>
                <a:spcPct val="0"/>
              </a:spcBef>
              <a:spcAft>
                <a:spcPct val="0"/>
              </a:spcAft>
              <a:defRPr kumimoji="1" sz="1900" b="1">
                <a:solidFill>
                  <a:schemeClr val="accent2"/>
                </a:solidFill>
                <a:latin typeface="Tahoma" panose="020B0604030504040204" pitchFamily="34" charset="0"/>
              </a:defRPr>
            </a:lvl9pPr>
          </a:lstStyle>
          <a:p>
            <a:pPr defTabSz="881390"/>
            <a:fld id="{D492C705-8255-4F35-9AED-9343F1640460}" type="datetime1">
              <a:rPr kumimoji="0" lang="en-US" altLang="en-US" sz="1200" b="0">
                <a:solidFill>
                  <a:srgbClr val="000000"/>
                </a:solidFill>
                <a:latin typeface="Arial" panose="020B0604020202020204" pitchFamily="34" charset="0"/>
              </a:rPr>
              <a:pPr defTabSz="881390"/>
              <a:t>1/17/2024</a:t>
            </a:fld>
            <a:endParaRPr kumimoji="0" lang="en-US" altLang="en-US" sz="1200" b="0" dirty="0">
              <a:solidFill>
                <a:srgbClr val="000000"/>
              </a:solidFill>
              <a:latin typeface="Arial" panose="020B0604020202020204" pitchFamily="34" charset="0"/>
            </a:endParaRPr>
          </a:p>
        </p:txBody>
      </p:sp>
      <p:sp>
        <p:nvSpPr>
          <p:cNvPr id="1044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4600" indent="-273905" defTabSz="915054">
              <a:defRPr kumimoji="1" sz="1900" b="1">
                <a:solidFill>
                  <a:schemeClr val="accent2"/>
                </a:solidFill>
                <a:latin typeface="Tahoma" panose="020B0604030504040204" pitchFamily="34" charset="0"/>
              </a:defRPr>
            </a:lvl2pPr>
            <a:lvl3pPr marL="1100208" indent="-218818" defTabSz="915054">
              <a:defRPr kumimoji="1" sz="1900" b="1">
                <a:solidFill>
                  <a:schemeClr val="accent2"/>
                </a:solidFill>
                <a:latin typeface="Tahoma" panose="020B0604030504040204" pitchFamily="34" charset="0"/>
              </a:defRPr>
            </a:lvl3pPr>
            <a:lvl4pPr marL="1540903" indent="-218818" defTabSz="915054">
              <a:defRPr kumimoji="1" sz="1900" b="1">
                <a:solidFill>
                  <a:schemeClr val="accent2"/>
                </a:solidFill>
                <a:latin typeface="Tahoma" panose="020B0604030504040204" pitchFamily="34" charset="0"/>
              </a:defRPr>
            </a:lvl4pPr>
            <a:lvl5pPr marL="1981598" indent="-218818" defTabSz="915054">
              <a:defRPr kumimoji="1" sz="1900" b="1">
                <a:solidFill>
                  <a:schemeClr val="accent2"/>
                </a:solidFill>
                <a:latin typeface="Tahoma" panose="020B0604030504040204" pitchFamily="34" charset="0"/>
              </a:defRPr>
            </a:lvl5pPr>
            <a:lvl6pPr marL="242229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5BB58658-1D26-4AEB-AFE6-F48F28B09105}" type="slidenum">
              <a:rPr kumimoji="0" lang="en-US" altLang="en-US" sz="1200" b="0">
                <a:solidFill>
                  <a:srgbClr val="000000"/>
                </a:solidFill>
                <a:latin typeface="Arial" panose="020B0604020202020204" pitchFamily="34" charset="0"/>
              </a:rPr>
              <a:pPr/>
              <a:t>22</a:t>
            </a:fld>
            <a:endParaRPr kumimoji="0" lang="en-US" altLang="en-US" sz="1200" b="0" dirty="0">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xfrm>
            <a:off x="847395" y="4368447"/>
            <a:ext cx="4927666" cy="1754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slide is from The National Family Caregivers Association &amp; Family Caregiver Alliance. The AAAs also provide services to support family caregivers. </a:t>
            </a:r>
          </a:p>
          <a:p>
            <a:endParaRPr lang="en-US" altLang="en-US" dirty="0">
              <a:latin typeface="Arial" panose="020B0604020202020204" pitchFamily="34" charset="0"/>
            </a:endParaRPr>
          </a:p>
          <a:p>
            <a:r>
              <a:rPr lang="en-US" altLang="en-US" dirty="0">
                <a:latin typeface="Arial" panose="020B0604020202020204" pitchFamily="34" charset="0"/>
              </a:rPr>
              <a:t>1 in 5 adults is a caregiver; 1 in 6 spend over 40 hours/week caregiving.</a:t>
            </a:r>
          </a:p>
          <a:p>
            <a:endParaRPr lang="en-US" altLang="en-US" dirty="0">
              <a:latin typeface="Arial" panose="020B0604020202020204" pitchFamily="34" charset="0"/>
            </a:endParaRPr>
          </a:p>
        </p:txBody>
      </p:sp>
      <p:sp>
        <p:nvSpPr>
          <p:cNvPr id="10650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900" b="1">
                <a:solidFill>
                  <a:schemeClr val="accent2"/>
                </a:solidFill>
                <a:latin typeface="Tahoma" panose="020B0604030504040204" pitchFamily="34" charset="0"/>
              </a:defRPr>
            </a:lvl1pPr>
            <a:lvl2pPr marL="714600" indent="-273905">
              <a:defRPr kumimoji="1" sz="1900" b="1">
                <a:solidFill>
                  <a:schemeClr val="accent2"/>
                </a:solidFill>
                <a:latin typeface="Tahoma" panose="020B0604030504040204" pitchFamily="34" charset="0"/>
              </a:defRPr>
            </a:lvl2pPr>
            <a:lvl3pPr marL="1100208" indent="-218818">
              <a:defRPr kumimoji="1" sz="1900" b="1">
                <a:solidFill>
                  <a:schemeClr val="accent2"/>
                </a:solidFill>
                <a:latin typeface="Tahoma" panose="020B0604030504040204" pitchFamily="34" charset="0"/>
              </a:defRPr>
            </a:lvl3pPr>
            <a:lvl4pPr marL="1540903" indent="-218818">
              <a:defRPr kumimoji="1" sz="1900" b="1">
                <a:solidFill>
                  <a:schemeClr val="accent2"/>
                </a:solidFill>
                <a:latin typeface="Tahoma" panose="020B0604030504040204" pitchFamily="34" charset="0"/>
              </a:defRPr>
            </a:lvl4pPr>
            <a:lvl5pPr marL="1981598" indent="-218818">
              <a:defRPr kumimoji="1" sz="1900" b="1">
                <a:solidFill>
                  <a:schemeClr val="accent2"/>
                </a:solidFill>
                <a:latin typeface="Tahoma" panose="020B0604030504040204" pitchFamily="34" charset="0"/>
              </a:defRPr>
            </a:lvl5pPr>
            <a:lvl6pPr marL="2422293" indent="-218818"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eaLnBrk="0" fontAlgn="base" hangingPunct="0">
              <a:spcBef>
                <a:spcPct val="0"/>
              </a:spcBef>
              <a:spcAft>
                <a:spcPct val="0"/>
              </a:spcAft>
              <a:defRPr kumimoji="1" sz="1900" b="1">
                <a:solidFill>
                  <a:schemeClr val="accent2"/>
                </a:solidFill>
                <a:latin typeface="Tahoma" panose="020B0604030504040204" pitchFamily="34" charset="0"/>
              </a:defRPr>
            </a:lvl9pPr>
          </a:lstStyle>
          <a:p>
            <a:pPr defTabSz="881390"/>
            <a:fld id="{58F7E103-A8D2-4930-AAD2-B79ABDF189C0}" type="datetime1">
              <a:rPr kumimoji="0" lang="en-US" altLang="en-US" sz="1200" b="0">
                <a:solidFill>
                  <a:schemeClr val="tx1"/>
                </a:solidFill>
                <a:latin typeface="Arial" panose="020B0604020202020204" pitchFamily="34" charset="0"/>
              </a:rPr>
              <a:pPr defTabSz="881390"/>
              <a:t>1/17/2024</a:t>
            </a:fld>
            <a:endParaRPr kumimoji="0" lang="en-US" altLang="en-US" sz="1200" b="0" dirty="0">
              <a:solidFill>
                <a:schemeClr val="tx1"/>
              </a:solidFill>
              <a:latin typeface="Arial" panose="020B0604020202020204" pitchFamily="34" charset="0"/>
            </a:endParaRPr>
          </a:p>
        </p:txBody>
      </p:sp>
      <p:sp>
        <p:nvSpPr>
          <p:cNvPr id="1065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4600" indent="-273905" defTabSz="915054">
              <a:defRPr kumimoji="1" sz="1900" b="1">
                <a:solidFill>
                  <a:schemeClr val="accent2"/>
                </a:solidFill>
                <a:latin typeface="Tahoma" panose="020B0604030504040204" pitchFamily="34" charset="0"/>
              </a:defRPr>
            </a:lvl2pPr>
            <a:lvl3pPr marL="1100208" indent="-218818" defTabSz="915054">
              <a:defRPr kumimoji="1" sz="1900" b="1">
                <a:solidFill>
                  <a:schemeClr val="accent2"/>
                </a:solidFill>
                <a:latin typeface="Tahoma" panose="020B0604030504040204" pitchFamily="34" charset="0"/>
              </a:defRPr>
            </a:lvl3pPr>
            <a:lvl4pPr marL="1540903" indent="-218818" defTabSz="915054">
              <a:defRPr kumimoji="1" sz="1900" b="1">
                <a:solidFill>
                  <a:schemeClr val="accent2"/>
                </a:solidFill>
                <a:latin typeface="Tahoma" panose="020B0604030504040204" pitchFamily="34" charset="0"/>
              </a:defRPr>
            </a:lvl4pPr>
            <a:lvl5pPr marL="1981598" indent="-218818" defTabSz="915054">
              <a:defRPr kumimoji="1" sz="1900" b="1">
                <a:solidFill>
                  <a:schemeClr val="accent2"/>
                </a:solidFill>
                <a:latin typeface="Tahoma" panose="020B0604030504040204" pitchFamily="34" charset="0"/>
              </a:defRPr>
            </a:lvl5pPr>
            <a:lvl6pPr marL="242229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26231515-C748-44F4-AF7E-9294D91123ED}" type="slidenum">
              <a:rPr kumimoji="0" lang="en-US" altLang="en-US" sz="1200" b="0">
                <a:solidFill>
                  <a:schemeClr val="tx1"/>
                </a:solidFill>
                <a:latin typeface="Arial" panose="020B0604020202020204" pitchFamily="34" charset="0"/>
              </a:rPr>
              <a:pPr/>
              <a:t>23</a:t>
            </a:fld>
            <a:endParaRPr kumimoji="0" lang="en-US" altLang="en-US" sz="1200" b="0" dirty="0">
              <a:solidFill>
                <a:schemeClr val="tx1"/>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xfrm>
            <a:off x="883907" y="4511399"/>
            <a:ext cx="5140655" cy="2772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85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6130" indent="-275434" defTabSz="915054">
              <a:defRPr kumimoji="1" sz="1900" b="1">
                <a:solidFill>
                  <a:schemeClr val="accent2"/>
                </a:solidFill>
                <a:latin typeface="Tahoma" panose="020B0604030504040204" pitchFamily="34" charset="0"/>
              </a:defRPr>
            </a:lvl2pPr>
            <a:lvl3pPr marL="1101738" indent="-220348" defTabSz="915054">
              <a:defRPr kumimoji="1" sz="1900" b="1">
                <a:solidFill>
                  <a:schemeClr val="accent2"/>
                </a:solidFill>
                <a:latin typeface="Tahoma" panose="020B0604030504040204" pitchFamily="34" charset="0"/>
              </a:defRPr>
            </a:lvl3pPr>
            <a:lvl4pPr marL="1542433" indent="-220348" defTabSz="915054">
              <a:defRPr kumimoji="1" sz="1900" b="1">
                <a:solidFill>
                  <a:schemeClr val="accent2"/>
                </a:solidFill>
                <a:latin typeface="Tahoma" panose="020B0604030504040204" pitchFamily="34" charset="0"/>
              </a:defRPr>
            </a:lvl4pPr>
            <a:lvl5pPr marL="1983128" indent="-220348" defTabSz="915054">
              <a:defRPr kumimoji="1" sz="1900" b="1">
                <a:solidFill>
                  <a:schemeClr val="accent2"/>
                </a:solidFill>
                <a:latin typeface="Tahoma" panose="020B0604030504040204" pitchFamily="34" charset="0"/>
              </a:defRPr>
            </a:lvl5pPr>
            <a:lvl6pPr marL="242382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451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521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590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6A78AE62-5421-4012-B41C-11B49BDB312A}" type="datetime1">
              <a:rPr kumimoji="0" lang="en-US" altLang="en-US" sz="1200" b="0">
                <a:solidFill>
                  <a:srgbClr val="000000"/>
                </a:solidFill>
                <a:latin typeface="Arial" panose="020B0604020202020204" pitchFamily="34" charset="0"/>
              </a:rPr>
              <a:pPr/>
              <a:t>1/17/2024</a:t>
            </a:fld>
            <a:endParaRPr kumimoji="0" lang="en-US" altLang="en-US" sz="1200" b="0" dirty="0">
              <a:solidFill>
                <a:srgbClr val="000000"/>
              </a:solidFill>
              <a:latin typeface="Arial" panose="020B0604020202020204" pitchFamily="34" charset="0"/>
            </a:endParaRPr>
          </a:p>
        </p:txBody>
      </p:sp>
      <p:sp>
        <p:nvSpPr>
          <p:cNvPr id="1085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6130" indent="-275434" defTabSz="915054">
              <a:defRPr kumimoji="1" sz="1900" b="1">
                <a:solidFill>
                  <a:schemeClr val="accent2"/>
                </a:solidFill>
                <a:latin typeface="Tahoma" panose="020B0604030504040204" pitchFamily="34" charset="0"/>
              </a:defRPr>
            </a:lvl2pPr>
            <a:lvl3pPr marL="1101738" indent="-220348" defTabSz="915054">
              <a:defRPr kumimoji="1" sz="1900" b="1">
                <a:solidFill>
                  <a:schemeClr val="accent2"/>
                </a:solidFill>
                <a:latin typeface="Tahoma" panose="020B0604030504040204" pitchFamily="34" charset="0"/>
              </a:defRPr>
            </a:lvl3pPr>
            <a:lvl4pPr marL="1542433" indent="-220348" defTabSz="915054">
              <a:defRPr kumimoji="1" sz="1900" b="1">
                <a:solidFill>
                  <a:schemeClr val="accent2"/>
                </a:solidFill>
                <a:latin typeface="Tahoma" panose="020B0604030504040204" pitchFamily="34" charset="0"/>
              </a:defRPr>
            </a:lvl4pPr>
            <a:lvl5pPr marL="1983128" indent="-220348" defTabSz="915054">
              <a:defRPr kumimoji="1" sz="1900" b="1">
                <a:solidFill>
                  <a:schemeClr val="accent2"/>
                </a:solidFill>
                <a:latin typeface="Tahoma" panose="020B0604030504040204" pitchFamily="34" charset="0"/>
              </a:defRPr>
            </a:lvl5pPr>
            <a:lvl6pPr marL="242382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451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521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590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r>
              <a:rPr kumimoji="0" lang="en-US" altLang="en-US" sz="1200" b="0" dirty="0">
                <a:solidFill>
                  <a:srgbClr val="000000"/>
                </a:solidFill>
                <a:latin typeface="Arial" panose="020B0604020202020204" pitchFamily="34" charset="0"/>
              </a:rPr>
              <a:t>Virginia Department for Aging and Rehabilitative Services</a:t>
            </a:r>
          </a:p>
        </p:txBody>
      </p:sp>
      <p:sp>
        <p:nvSpPr>
          <p:cNvPr id="1085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6130" indent="-275434" defTabSz="915054">
              <a:defRPr kumimoji="1" sz="1900" b="1">
                <a:solidFill>
                  <a:schemeClr val="accent2"/>
                </a:solidFill>
                <a:latin typeface="Tahoma" panose="020B0604030504040204" pitchFamily="34" charset="0"/>
              </a:defRPr>
            </a:lvl2pPr>
            <a:lvl3pPr marL="1101738" indent="-220348" defTabSz="915054">
              <a:defRPr kumimoji="1" sz="1900" b="1">
                <a:solidFill>
                  <a:schemeClr val="accent2"/>
                </a:solidFill>
                <a:latin typeface="Tahoma" panose="020B0604030504040204" pitchFamily="34" charset="0"/>
              </a:defRPr>
            </a:lvl3pPr>
            <a:lvl4pPr marL="1542433" indent="-220348" defTabSz="915054">
              <a:defRPr kumimoji="1" sz="1900" b="1">
                <a:solidFill>
                  <a:schemeClr val="accent2"/>
                </a:solidFill>
                <a:latin typeface="Tahoma" panose="020B0604030504040204" pitchFamily="34" charset="0"/>
              </a:defRPr>
            </a:lvl4pPr>
            <a:lvl5pPr marL="1983128" indent="-220348" defTabSz="915054">
              <a:defRPr kumimoji="1" sz="1900" b="1">
                <a:solidFill>
                  <a:schemeClr val="accent2"/>
                </a:solidFill>
                <a:latin typeface="Tahoma" panose="020B0604030504040204" pitchFamily="34" charset="0"/>
              </a:defRPr>
            </a:lvl5pPr>
            <a:lvl6pPr marL="242382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451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521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590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302F339C-4581-42BC-9C41-3BFD2BBB42D8}" type="slidenum">
              <a:rPr kumimoji="0" lang="en-US" altLang="en-US" sz="1200" b="0">
                <a:solidFill>
                  <a:srgbClr val="000000"/>
                </a:solidFill>
                <a:latin typeface="Arial" panose="020B0604020202020204" pitchFamily="34" charset="0"/>
              </a:rPr>
              <a:pPr/>
              <a:t>24</a:t>
            </a:fld>
            <a:endParaRPr kumimoji="0" lang="en-US" altLang="en-US" sz="1200" b="0" dirty="0">
              <a:solidFill>
                <a:srgbClr val="000000"/>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xfrm>
            <a:off x="883907" y="4511399"/>
            <a:ext cx="5140655" cy="2772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Both programs can be provided virtually.</a:t>
            </a:r>
          </a:p>
        </p:txBody>
      </p:sp>
      <p:sp>
        <p:nvSpPr>
          <p:cNvPr id="1105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6130" indent="-275434" defTabSz="915054">
              <a:defRPr kumimoji="1" sz="1900" b="1">
                <a:solidFill>
                  <a:schemeClr val="accent2"/>
                </a:solidFill>
                <a:latin typeface="Tahoma" panose="020B0604030504040204" pitchFamily="34" charset="0"/>
              </a:defRPr>
            </a:lvl2pPr>
            <a:lvl3pPr marL="1101738" indent="-220348" defTabSz="915054">
              <a:defRPr kumimoji="1" sz="1900" b="1">
                <a:solidFill>
                  <a:schemeClr val="accent2"/>
                </a:solidFill>
                <a:latin typeface="Tahoma" panose="020B0604030504040204" pitchFamily="34" charset="0"/>
              </a:defRPr>
            </a:lvl3pPr>
            <a:lvl4pPr marL="1542433" indent="-220348" defTabSz="915054">
              <a:defRPr kumimoji="1" sz="1900" b="1">
                <a:solidFill>
                  <a:schemeClr val="accent2"/>
                </a:solidFill>
                <a:latin typeface="Tahoma" panose="020B0604030504040204" pitchFamily="34" charset="0"/>
              </a:defRPr>
            </a:lvl4pPr>
            <a:lvl5pPr marL="1983128" indent="-220348" defTabSz="915054">
              <a:defRPr kumimoji="1" sz="1900" b="1">
                <a:solidFill>
                  <a:schemeClr val="accent2"/>
                </a:solidFill>
                <a:latin typeface="Tahoma" panose="020B0604030504040204" pitchFamily="34" charset="0"/>
              </a:defRPr>
            </a:lvl5pPr>
            <a:lvl6pPr marL="242382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451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521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590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ADC50B96-F561-4821-89F5-30B937C6359A}" type="datetime1">
              <a:rPr kumimoji="0" lang="en-US" altLang="en-US" sz="1200" b="0">
                <a:solidFill>
                  <a:schemeClr val="tx1"/>
                </a:solidFill>
                <a:latin typeface="Arial" panose="020B0604020202020204" pitchFamily="34" charset="0"/>
              </a:rPr>
              <a:pPr/>
              <a:t>1/17/2024</a:t>
            </a:fld>
            <a:endParaRPr kumimoji="0" lang="en-US" altLang="en-US" sz="1200" b="0" dirty="0">
              <a:solidFill>
                <a:schemeClr val="tx1"/>
              </a:solidFill>
              <a:latin typeface="Arial" panose="020B0604020202020204" pitchFamily="34" charset="0"/>
            </a:endParaRPr>
          </a:p>
        </p:txBody>
      </p:sp>
      <p:sp>
        <p:nvSpPr>
          <p:cNvPr id="1105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6130" indent="-275434" defTabSz="915054">
              <a:defRPr kumimoji="1" sz="1900" b="1">
                <a:solidFill>
                  <a:schemeClr val="accent2"/>
                </a:solidFill>
                <a:latin typeface="Tahoma" panose="020B0604030504040204" pitchFamily="34" charset="0"/>
              </a:defRPr>
            </a:lvl2pPr>
            <a:lvl3pPr marL="1101738" indent="-220348" defTabSz="915054">
              <a:defRPr kumimoji="1" sz="1900" b="1">
                <a:solidFill>
                  <a:schemeClr val="accent2"/>
                </a:solidFill>
                <a:latin typeface="Tahoma" panose="020B0604030504040204" pitchFamily="34" charset="0"/>
              </a:defRPr>
            </a:lvl3pPr>
            <a:lvl4pPr marL="1542433" indent="-220348" defTabSz="915054">
              <a:defRPr kumimoji="1" sz="1900" b="1">
                <a:solidFill>
                  <a:schemeClr val="accent2"/>
                </a:solidFill>
                <a:latin typeface="Tahoma" panose="020B0604030504040204" pitchFamily="34" charset="0"/>
              </a:defRPr>
            </a:lvl4pPr>
            <a:lvl5pPr marL="1983128" indent="-220348" defTabSz="915054">
              <a:defRPr kumimoji="1" sz="1900" b="1">
                <a:solidFill>
                  <a:schemeClr val="accent2"/>
                </a:solidFill>
                <a:latin typeface="Tahoma" panose="020B0604030504040204" pitchFamily="34" charset="0"/>
              </a:defRPr>
            </a:lvl5pPr>
            <a:lvl6pPr marL="242382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451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521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590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r>
              <a:rPr kumimoji="0" lang="en-US" altLang="en-US" sz="1200" b="0" dirty="0">
                <a:solidFill>
                  <a:schemeClr val="tx1"/>
                </a:solidFill>
                <a:latin typeface="Arial" panose="020B0604020202020204" pitchFamily="34" charset="0"/>
              </a:rPr>
              <a:t>Virginia Department for Aging and Rehabilitative Services</a:t>
            </a:r>
          </a:p>
        </p:txBody>
      </p:sp>
      <p:sp>
        <p:nvSpPr>
          <p:cNvPr id="11059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6130" indent="-275434" defTabSz="915054">
              <a:defRPr kumimoji="1" sz="1900" b="1">
                <a:solidFill>
                  <a:schemeClr val="accent2"/>
                </a:solidFill>
                <a:latin typeface="Tahoma" panose="020B0604030504040204" pitchFamily="34" charset="0"/>
              </a:defRPr>
            </a:lvl2pPr>
            <a:lvl3pPr marL="1101738" indent="-220348" defTabSz="915054">
              <a:defRPr kumimoji="1" sz="1900" b="1">
                <a:solidFill>
                  <a:schemeClr val="accent2"/>
                </a:solidFill>
                <a:latin typeface="Tahoma" panose="020B0604030504040204" pitchFamily="34" charset="0"/>
              </a:defRPr>
            </a:lvl3pPr>
            <a:lvl4pPr marL="1542433" indent="-220348" defTabSz="915054">
              <a:defRPr kumimoji="1" sz="1900" b="1">
                <a:solidFill>
                  <a:schemeClr val="accent2"/>
                </a:solidFill>
                <a:latin typeface="Tahoma" panose="020B0604030504040204" pitchFamily="34" charset="0"/>
              </a:defRPr>
            </a:lvl4pPr>
            <a:lvl5pPr marL="1983128" indent="-220348" defTabSz="915054">
              <a:defRPr kumimoji="1" sz="1900" b="1">
                <a:solidFill>
                  <a:schemeClr val="accent2"/>
                </a:solidFill>
                <a:latin typeface="Tahoma" panose="020B0604030504040204" pitchFamily="34" charset="0"/>
              </a:defRPr>
            </a:lvl5pPr>
            <a:lvl6pPr marL="242382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451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521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590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2D088BD4-1438-4064-A8A3-F5CE936C0E4D}" type="slidenum">
              <a:rPr kumimoji="0" lang="en-US" altLang="en-US" sz="1200" b="0">
                <a:solidFill>
                  <a:schemeClr val="tx1"/>
                </a:solidFill>
                <a:latin typeface="Arial" panose="020B0604020202020204" pitchFamily="34" charset="0"/>
              </a:rPr>
              <a:pPr/>
              <a:t>25</a:t>
            </a:fld>
            <a:endParaRPr kumimoji="0" lang="en-US" altLang="en-US" sz="1200" b="0" dirty="0">
              <a:solidFill>
                <a:schemeClr val="tx1"/>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xfrm>
            <a:off x="847395" y="4368447"/>
            <a:ext cx="4927666" cy="8312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Over 13,000 people have participated in a CDSME program, 61% of whom have more than one chronic condition.</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xfrm>
            <a:off x="847395" y="4368448"/>
            <a:ext cx="4926145" cy="15698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Through the 3 previous lifespan respite grants, DARS provided respite reimbursements to 1,138 families.   A significant majority of vouchers were used by caregivers of children with autism or ID.</a:t>
            </a:r>
          </a:p>
          <a:p>
            <a:endParaRPr lang="en-US" altLang="en-US" dirty="0">
              <a:latin typeface="Arial" panose="020B0604020202020204" pitchFamily="34" charset="0"/>
            </a:endParaRPr>
          </a:p>
          <a:p>
            <a:r>
              <a:rPr lang="en-US" altLang="en-US" dirty="0">
                <a:latin typeface="Arial" panose="020B0604020202020204" pitchFamily="34" charset="0"/>
              </a:rPr>
              <a:t>In the current grant, we hope to serve up to 1000 families. </a:t>
            </a:r>
          </a:p>
        </p:txBody>
      </p:sp>
      <p:sp>
        <p:nvSpPr>
          <p:cNvPr id="11469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900" b="1">
                <a:solidFill>
                  <a:schemeClr val="accent2"/>
                </a:solidFill>
                <a:latin typeface="Tahoma" panose="020B0604030504040204" pitchFamily="34" charset="0"/>
              </a:defRPr>
            </a:lvl1pPr>
            <a:lvl2pPr marL="714600" indent="-273905">
              <a:defRPr kumimoji="1" sz="1900" b="1">
                <a:solidFill>
                  <a:schemeClr val="accent2"/>
                </a:solidFill>
                <a:latin typeface="Tahoma" panose="020B0604030504040204" pitchFamily="34" charset="0"/>
              </a:defRPr>
            </a:lvl2pPr>
            <a:lvl3pPr marL="1100208" indent="-218818">
              <a:defRPr kumimoji="1" sz="1900" b="1">
                <a:solidFill>
                  <a:schemeClr val="accent2"/>
                </a:solidFill>
                <a:latin typeface="Tahoma" panose="020B0604030504040204" pitchFamily="34" charset="0"/>
              </a:defRPr>
            </a:lvl3pPr>
            <a:lvl4pPr marL="1540903" indent="-218818">
              <a:defRPr kumimoji="1" sz="1900" b="1">
                <a:solidFill>
                  <a:schemeClr val="accent2"/>
                </a:solidFill>
                <a:latin typeface="Tahoma" panose="020B0604030504040204" pitchFamily="34" charset="0"/>
              </a:defRPr>
            </a:lvl4pPr>
            <a:lvl5pPr marL="1981598" indent="-218818">
              <a:defRPr kumimoji="1" sz="1900" b="1">
                <a:solidFill>
                  <a:schemeClr val="accent2"/>
                </a:solidFill>
                <a:latin typeface="Tahoma" panose="020B0604030504040204" pitchFamily="34" charset="0"/>
              </a:defRPr>
            </a:lvl5pPr>
            <a:lvl6pPr marL="2422293" indent="-218818"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eaLnBrk="0" fontAlgn="base" hangingPunct="0">
              <a:spcBef>
                <a:spcPct val="0"/>
              </a:spcBef>
              <a:spcAft>
                <a:spcPct val="0"/>
              </a:spcAft>
              <a:defRPr kumimoji="1" sz="1900" b="1">
                <a:solidFill>
                  <a:schemeClr val="accent2"/>
                </a:solidFill>
                <a:latin typeface="Tahoma" panose="020B0604030504040204" pitchFamily="34" charset="0"/>
              </a:defRPr>
            </a:lvl9pPr>
          </a:lstStyle>
          <a:p>
            <a:pPr defTabSz="881390"/>
            <a:fld id="{DBB58B53-515B-4820-AC7F-4B920EBA1090}" type="datetime1">
              <a:rPr kumimoji="0" lang="en-US" altLang="en-US" sz="1200" b="0">
                <a:solidFill>
                  <a:schemeClr val="tx1"/>
                </a:solidFill>
                <a:latin typeface="Arial" panose="020B0604020202020204" pitchFamily="34" charset="0"/>
              </a:rPr>
              <a:pPr defTabSz="881390"/>
              <a:t>1/17/2024</a:t>
            </a:fld>
            <a:endParaRPr kumimoji="0" lang="en-US" altLang="en-US" sz="1200" b="0" dirty="0">
              <a:solidFill>
                <a:schemeClr val="tx1"/>
              </a:solidFill>
              <a:latin typeface="Arial" panose="020B0604020202020204" pitchFamily="34" charset="0"/>
            </a:endParaRPr>
          </a:p>
        </p:txBody>
      </p:sp>
      <p:sp>
        <p:nvSpPr>
          <p:cNvPr id="1146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4600" indent="-273905" defTabSz="915054">
              <a:defRPr kumimoji="1" sz="1900" b="1">
                <a:solidFill>
                  <a:schemeClr val="accent2"/>
                </a:solidFill>
                <a:latin typeface="Tahoma" panose="020B0604030504040204" pitchFamily="34" charset="0"/>
              </a:defRPr>
            </a:lvl2pPr>
            <a:lvl3pPr marL="1100208" indent="-218818" defTabSz="915054">
              <a:defRPr kumimoji="1" sz="1900" b="1">
                <a:solidFill>
                  <a:schemeClr val="accent2"/>
                </a:solidFill>
                <a:latin typeface="Tahoma" panose="020B0604030504040204" pitchFamily="34" charset="0"/>
              </a:defRPr>
            </a:lvl3pPr>
            <a:lvl4pPr marL="1540903" indent="-218818" defTabSz="915054">
              <a:defRPr kumimoji="1" sz="1900" b="1">
                <a:solidFill>
                  <a:schemeClr val="accent2"/>
                </a:solidFill>
                <a:latin typeface="Tahoma" panose="020B0604030504040204" pitchFamily="34" charset="0"/>
              </a:defRPr>
            </a:lvl4pPr>
            <a:lvl5pPr marL="1981598" indent="-218818" defTabSz="915054">
              <a:defRPr kumimoji="1" sz="1900" b="1">
                <a:solidFill>
                  <a:schemeClr val="accent2"/>
                </a:solidFill>
                <a:latin typeface="Tahoma" panose="020B0604030504040204" pitchFamily="34" charset="0"/>
              </a:defRPr>
            </a:lvl5pPr>
            <a:lvl6pPr marL="242229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9D18CAA8-EE97-4EE4-BE70-9285E1A42ECC}" type="slidenum">
              <a:rPr kumimoji="0" lang="en-US" altLang="en-US" sz="1200" b="0">
                <a:solidFill>
                  <a:schemeClr val="tx1"/>
                </a:solidFill>
                <a:latin typeface="Arial" panose="020B0604020202020204" pitchFamily="34" charset="0"/>
              </a:rPr>
              <a:pPr/>
              <a:t>27</a:t>
            </a:fld>
            <a:endParaRPr kumimoji="0" lang="en-US" altLang="en-US" sz="1200" b="0" dirty="0">
              <a:solidFill>
                <a:schemeClr val="tx1"/>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xfrm>
            <a:off x="847395" y="4368447"/>
            <a:ext cx="4927666" cy="12005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DARS administers the VICAP program through 24 of the 25 AAAs.  This program offers free, unbiased insurance counseling for Medicare beneficiaries to help them choose the best Medicare plan to meet their needs.  The Department has a toll-free number to receive questions about aging services across the state.  Most of the calls are about Medicare/Medicaid health plan issues.</a:t>
            </a:r>
          </a:p>
        </p:txBody>
      </p:sp>
      <p:sp>
        <p:nvSpPr>
          <p:cNvPr id="11674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900" b="1">
                <a:solidFill>
                  <a:schemeClr val="accent2"/>
                </a:solidFill>
                <a:latin typeface="Tahoma" panose="020B0604030504040204" pitchFamily="34" charset="0"/>
              </a:defRPr>
            </a:lvl1pPr>
            <a:lvl2pPr marL="714600" indent="-273905">
              <a:defRPr kumimoji="1" sz="1900" b="1">
                <a:solidFill>
                  <a:schemeClr val="accent2"/>
                </a:solidFill>
                <a:latin typeface="Tahoma" panose="020B0604030504040204" pitchFamily="34" charset="0"/>
              </a:defRPr>
            </a:lvl2pPr>
            <a:lvl3pPr marL="1100208" indent="-218818">
              <a:defRPr kumimoji="1" sz="1900" b="1">
                <a:solidFill>
                  <a:schemeClr val="accent2"/>
                </a:solidFill>
                <a:latin typeface="Tahoma" panose="020B0604030504040204" pitchFamily="34" charset="0"/>
              </a:defRPr>
            </a:lvl3pPr>
            <a:lvl4pPr marL="1540903" indent="-218818">
              <a:defRPr kumimoji="1" sz="1900" b="1">
                <a:solidFill>
                  <a:schemeClr val="accent2"/>
                </a:solidFill>
                <a:latin typeface="Tahoma" panose="020B0604030504040204" pitchFamily="34" charset="0"/>
              </a:defRPr>
            </a:lvl4pPr>
            <a:lvl5pPr marL="1981598" indent="-218818">
              <a:defRPr kumimoji="1" sz="1900" b="1">
                <a:solidFill>
                  <a:schemeClr val="accent2"/>
                </a:solidFill>
                <a:latin typeface="Tahoma" panose="020B0604030504040204" pitchFamily="34" charset="0"/>
              </a:defRPr>
            </a:lvl5pPr>
            <a:lvl6pPr marL="2422293" indent="-218818"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eaLnBrk="0" fontAlgn="base" hangingPunct="0">
              <a:spcBef>
                <a:spcPct val="0"/>
              </a:spcBef>
              <a:spcAft>
                <a:spcPct val="0"/>
              </a:spcAft>
              <a:defRPr kumimoji="1" sz="1900" b="1">
                <a:solidFill>
                  <a:schemeClr val="accent2"/>
                </a:solidFill>
                <a:latin typeface="Tahoma" panose="020B0604030504040204" pitchFamily="34" charset="0"/>
              </a:defRPr>
            </a:lvl9pPr>
          </a:lstStyle>
          <a:p>
            <a:pPr defTabSz="881390"/>
            <a:fld id="{B053F8F7-637A-4344-9453-CA9E944D7B06}" type="datetime1">
              <a:rPr kumimoji="0" lang="en-US" altLang="en-US" sz="1200" b="0">
                <a:solidFill>
                  <a:srgbClr val="000000"/>
                </a:solidFill>
                <a:latin typeface="Arial" panose="020B0604020202020204" pitchFamily="34" charset="0"/>
              </a:rPr>
              <a:pPr defTabSz="881390"/>
              <a:t>1/17/2024</a:t>
            </a:fld>
            <a:endParaRPr kumimoji="0" lang="en-US" altLang="en-US" sz="1200" b="0" dirty="0">
              <a:solidFill>
                <a:srgbClr val="000000"/>
              </a:solidFill>
              <a:latin typeface="Arial" panose="020B0604020202020204" pitchFamily="34" charset="0"/>
            </a:endParaRPr>
          </a:p>
        </p:txBody>
      </p:sp>
      <p:sp>
        <p:nvSpPr>
          <p:cNvPr id="1167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4600" indent="-273905" defTabSz="915054">
              <a:defRPr kumimoji="1" sz="1900" b="1">
                <a:solidFill>
                  <a:schemeClr val="accent2"/>
                </a:solidFill>
                <a:latin typeface="Tahoma" panose="020B0604030504040204" pitchFamily="34" charset="0"/>
              </a:defRPr>
            </a:lvl2pPr>
            <a:lvl3pPr marL="1100208" indent="-218818" defTabSz="915054">
              <a:defRPr kumimoji="1" sz="1900" b="1">
                <a:solidFill>
                  <a:schemeClr val="accent2"/>
                </a:solidFill>
                <a:latin typeface="Tahoma" panose="020B0604030504040204" pitchFamily="34" charset="0"/>
              </a:defRPr>
            </a:lvl3pPr>
            <a:lvl4pPr marL="1540903" indent="-218818" defTabSz="915054">
              <a:defRPr kumimoji="1" sz="1900" b="1">
                <a:solidFill>
                  <a:schemeClr val="accent2"/>
                </a:solidFill>
                <a:latin typeface="Tahoma" panose="020B0604030504040204" pitchFamily="34" charset="0"/>
              </a:defRPr>
            </a:lvl4pPr>
            <a:lvl5pPr marL="1981598" indent="-218818" defTabSz="915054">
              <a:defRPr kumimoji="1" sz="1900" b="1">
                <a:solidFill>
                  <a:schemeClr val="accent2"/>
                </a:solidFill>
                <a:latin typeface="Tahoma" panose="020B0604030504040204" pitchFamily="34" charset="0"/>
              </a:defRPr>
            </a:lvl5pPr>
            <a:lvl6pPr marL="242229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C0235149-996D-489B-AB6F-4801D946CBDC}" type="slidenum">
              <a:rPr kumimoji="0" lang="en-US" altLang="en-US" sz="1200" b="0">
                <a:solidFill>
                  <a:srgbClr val="000000"/>
                </a:solidFill>
                <a:latin typeface="Arial" panose="020B0604020202020204" pitchFamily="34" charset="0"/>
              </a:rPr>
              <a:pPr/>
              <a:t>28</a:t>
            </a:fld>
            <a:endParaRPr kumimoji="0" lang="en-US" altLang="en-US" sz="1200" b="0" dirty="0">
              <a:solidFill>
                <a:srgbClr val="000000"/>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xfrm>
            <a:off x="847395" y="4368448"/>
            <a:ext cx="4927666" cy="23085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Virginia was the first </a:t>
            </a:r>
            <a:r>
              <a:rPr lang="en-US" altLang="en-US" i="1" dirty="0">
                <a:latin typeface="Arial" panose="020B0604020202020204" pitchFamily="34" charset="0"/>
              </a:rPr>
              <a:t>state</a:t>
            </a:r>
            <a:r>
              <a:rPr lang="en-US" altLang="en-US" dirty="0">
                <a:latin typeface="Arial" panose="020B0604020202020204" pitchFamily="34" charset="0"/>
              </a:rPr>
              <a:t> to implement the program in 2004.</a:t>
            </a:r>
          </a:p>
          <a:p>
            <a:endParaRPr lang="en-US" altLang="en-US" dirty="0">
              <a:latin typeface="Arial" panose="020B0604020202020204" pitchFamily="34" charset="0"/>
            </a:endParaRPr>
          </a:p>
          <a:p>
            <a:r>
              <a:rPr lang="en-US" altLang="en-US" dirty="0">
                <a:latin typeface="Arial" panose="020B0604020202020204" pitchFamily="34" charset="0"/>
              </a:rPr>
              <a:t>Paid through the National Highway Traffic Safety Administration (NHTSA)</a:t>
            </a:r>
          </a:p>
          <a:p>
            <a:endParaRPr lang="en-US" altLang="en-US" dirty="0">
              <a:latin typeface="Arial" panose="020B0604020202020204" pitchFamily="34" charset="0"/>
            </a:endParaRPr>
          </a:p>
          <a:p>
            <a:r>
              <a:rPr lang="en-US" altLang="en-US" dirty="0">
                <a:latin typeface="Arial" panose="020B0604020202020204" pitchFamily="34" charset="0"/>
              </a:rPr>
              <a:t>Virginia’s GrandDriver campaign urges the public - particularly drivers over 65 and their adult children - to learn more about the effects of aging on driving ability and to encourage dialogue.  The campaign provides information on the warning signs that may indicate that age has affected a person’s ability to drive.  It also offers information on adaptations that can help an older driver continue to drive safely, as well as resources for those who may need additional assistance. </a:t>
            </a:r>
          </a:p>
        </p:txBody>
      </p:sp>
      <p:sp>
        <p:nvSpPr>
          <p:cNvPr id="1187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900" b="1">
                <a:solidFill>
                  <a:schemeClr val="accent2"/>
                </a:solidFill>
                <a:latin typeface="Tahoma" panose="020B0604030504040204" pitchFamily="34" charset="0"/>
              </a:defRPr>
            </a:lvl1pPr>
            <a:lvl2pPr marL="714600" indent="-273905">
              <a:defRPr kumimoji="1" sz="1900" b="1">
                <a:solidFill>
                  <a:schemeClr val="accent2"/>
                </a:solidFill>
                <a:latin typeface="Tahoma" panose="020B0604030504040204" pitchFamily="34" charset="0"/>
              </a:defRPr>
            </a:lvl2pPr>
            <a:lvl3pPr marL="1100208" indent="-218818">
              <a:defRPr kumimoji="1" sz="1900" b="1">
                <a:solidFill>
                  <a:schemeClr val="accent2"/>
                </a:solidFill>
                <a:latin typeface="Tahoma" panose="020B0604030504040204" pitchFamily="34" charset="0"/>
              </a:defRPr>
            </a:lvl3pPr>
            <a:lvl4pPr marL="1540903" indent="-218818">
              <a:defRPr kumimoji="1" sz="1900" b="1">
                <a:solidFill>
                  <a:schemeClr val="accent2"/>
                </a:solidFill>
                <a:latin typeface="Tahoma" panose="020B0604030504040204" pitchFamily="34" charset="0"/>
              </a:defRPr>
            </a:lvl4pPr>
            <a:lvl5pPr marL="1981598" indent="-218818">
              <a:defRPr kumimoji="1" sz="1900" b="1">
                <a:solidFill>
                  <a:schemeClr val="accent2"/>
                </a:solidFill>
                <a:latin typeface="Tahoma" panose="020B0604030504040204" pitchFamily="34" charset="0"/>
              </a:defRPr>
            </a:lvl5pPr>
            <a:lvl6pPr marL="2422293" indent="-218818"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eaLnBrk="0" fontAlgn="base" hangingPunct="0">
              <a:spcBef>
                <a:spcPct val="0"/>
              </a:spcBef>
              <a:spcAft>
                <a:spcPct val="0"/>
              </a:spcAft>
              <a:defRPr kumimoji="1" sz="1900" b="1">
                <a:solidFill>
                  <a:schemeClr val="accent2"/>
                </a:solidFill>
                <a:latin typeface="Tahoma" panose="020B0604030504040204" pitchFamily="34" charset="0"/>
              </a:defRPr>
            </a:lvl9pPr>
          </a:lstStyle>
          <a:p>
            <a:pPr defTabSz="881390"/>
            <a:fld id="{4E2CEE35-6C8E-4669-B4F8-77A825B9EBAB}" type="datetime1">
              <a:rPr kumimoji="0" lang="en-US" altLang="en-US" sz="1200" b="0">
                <a:solidFill>
                  <a:schemeClr val="tx1"/>
                </a:solidFill>
                <a:latin typeface="Arial" panose="020B0604020202020204" pitchFamily="34" charset="0"/>
              </a:rPr>
              <a:pPr defTabSz="881390"/>
              <a:t>1/17/2024</a:t>
            </a:fld>
            <a:endParaRPr kumimoji="0" lang="en-US" altLang="en-US" sz="1200" b="0" dirty="0">
              <a:solidFill>
                <a:schemeClr val="tx1"/>
              </a:solidFill>
              <a:latin typeface="Arial" panose="020B0604020202020204" pitchFamily="34" charset="0"/>
            </a:endParaRPr>
          </a:p>
        </p:txBody>
      </p:sp>
      <p:sp>
        <p:nvSpPr>
          <p:cNvPr id="1187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4600" indent="-273905" defTabSz="915054">
              <a:defRPr kumimoji="1" sz="1900" b="1">
                <a:solidFill>
                  <a:schemeClr val="accent2"/>
                </a:solidFill>
                <a:latin typeface="Tahoma" panose="020B0604030504040204" pitchFamily="34" charset="0"/>
              </a:defRPr>
            </a:lvl2pPr>
            <a:lvl3pPr marL="1100208" indent="-218818" defTabSz="915054">
              <a:defRPr kumimoji="1" sz="1900" b="1">
                <a:solidFill>
                  <a:schemeClr val="accent2"/>
                </a:solidFill>
                <a:latin typeface="Tahoma" panose="020B0604030504040204" pitchFamily="34" charset="0"/>
              </a:defRPr>
            </a:lvl3pPr>
            <a:lvl4pPr marL="1540903" indent="-218818" defTabSz="915054">
              <a:defRPr kumimoji="1" sz="1900" b="1">
                <a:solidFill>
                  <a:schemeClr val="accent2"/>
                </a:solidFill>
                <a:latin typeface="Tahoma" panose="020B0604030504040204" pitchFamily="34" charset="0"/>
              </a:defRPr>
            </a:lvl4pPr>
            <a:lvl5pPr marL="1981598" indent="-218818" defTabSz="915054">
              <a:defRPr kumimoji="1" sz="1900" b="1">
                <a:solidFill>
                  <a:schemeClr val="accent2"/>
                </a:solidFill>
                <a:latin typeface="Tahoma" panose="020B0604030504040204" pitchFamily="34" charset="0"/>
              </a:defRPr>
            </a:lvl5pPr>
            <a:lvl6pPr marL="242229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76D1CE81-2123-420C-9843-5A9FA7AA73E9}" type="slidenum">
              <a:rPr kumimoji="0" lang="en-US" altLang="en-US" sz="1200" b="0">
                <a:solidFill>
                  <a:schemeClr val="tx1"/>
                </a:solidFill>
                <a:latin typeface="Arial" panose="020B0604020202020204" pitchFamily="34" charset="0"/>
              </a:rPr>
              <a:pPr/>
              <a:t>29</a:t>
            </a:fld>
            <a:endParaRPr kumimoji="0" lang="en-US" altLang="en-US" sz="1200" b="0" dirty="0">
              <a:solidFill>
                <a:schemeClr val="tx1"/>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ChangeArrowheads="1" noTextEdit="1"/>
          </p:cNvSpPr>
          <p:nvPr>
            <p:ph type="sldImg"/>
          </p:nvPr>
        </p:nvSpPr>
        <p:spPr>
          <a:ln/>
        </p:spPr>
      </p:sp>
      <p:sp>
        <p:nvSpPr>
          <p:cNvPr id="120835" name="Notes Placeholder 2"/>
          <p:cNvSpPr>
            <a:spLocks noGrp="1"/>
          </p:cNvSpPr>
          <p:nvPr>
            <p:ph type="body" idx="1"/>
          </p:nvPr>
        </p:nvSpPr>
        <p:spPr>
          <a:xfrm>
            <a:off x="847395" y="4368448"/>
            <a:ext cx="4926145" cy="2772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Last year, DARS received some state funding to help expand the program statewide.  DARS also received ARPA funds that will help with this expansion and promote the transition to electronic vouchers..  22 AAAs , 2 cities and one county government are now participating in the 2023 growing season.</a:t>
            </a:r>
          </a:p>
        </p:txBody>
      </p:sp>
      <p:sp>
        <p:nvSpPr>
          <p:cNvPr id="12083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900" b="1">
                <a:solidFill>
                  <a:schemeClr val="accent2"/>
                </a:solidFill>
                <a:latin typeface="Tahoma" panose="020B0604030504040204" pitchFamily="34" charset="0"/>
              </a:defRPr>
            </a:lvl1pPr>
            <a:lvl2pPr marL="714600" indent="-273905">
              <a:defRPr kumimoji="1" sz="1900" b="1">
                <a:solidFill>
                  <a:schemeClr val="accent2"/>
                </a:solidFill>
                <a:latin typeface="Tahoma" panose="020B0604030504040204" pitchFamily="34" charset="0"/>
              </a:defRPr>
            </a:lvl2pPr>
            <a:lvl3pPr marL="1100208" indent="-218818">
              <a:defRPr kumimoji="1" sz="1900" b="1">
                <a:solidFill>
                  <a:schemeClr val="accent2"/>
                </a:solidFill>
                <a:latin typeface="Tahoma" panose="020B0604030504040204" pitchFamily="34" charset="0"/>
              </a:defRPr>
            </a:lvl3pPr>
            <a:lvl4pPr marL="1540903" indent="-218818">
              <a:defRPr kumimoji="1" sz="1900" b="1">
                <a:solidFill>
                  <a:schemeClr val="accent2"/>
                </a:solidFill>
                <a:latin typeface="Tahoma" panose="020B0604030504040204" pitchFamily="34" charset="0"/>
              </a:defRPr>
            </a:lvl4pPr>
            <a:lvl5pPr marL="1981598" indent="-218818">
              <a:defRPr kumimoji="1" sz="1900" b="1">
                <a:solidFill>
                  <a:schemeClr val="accent2"/>
                </a:solidFill>
                <a:latin typeface="Tahoma" panose="020B0604030504040204" pitchFamily="34" charset="0"/>
              </a:defRPr>
            </a:lvl5pPr>
            <a:lvl6pPr marL="2422293" indent="-218818"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eaLnBrk="0" fontAlgn="base" hangingPunct="0">
              <a:spcBef>
                <a:spcPct val="0"/>
              </a:spcBef>
              <a:spcAft>
                <a:spcPct val="0"/>
              </a:spcAft>
              <a:defRPr kumimoji="1" sz="1900" b="1">
                <a:solidFill>
                  <a:schemeClr val="accent2"/>
                </a:solidFill>
                <a:latin typeface="Tahoma" panose="020B0604030504040204" pitchFamily="34" charset="0"/>
              </a:defRPr>
            </a:lvl9pPr>
          </a:lstStyle>
          <a:p>
            <a:pPr defTabSz="881390"/>
            <a:fld id="{15036128-F726-4D9B-827F-7C57E86DF396}" type="datetime1">
              <a:rPr kumimoji="0" lang="en-US" altLang="en-US" sz="1200" b="0">
                <a:solidFill>
                  <a:srgbClr val="000000"/>
                </a:solidFill>
                <a:latin typeface="Arial" panose="020B0604020202020204" pitchFamily="34" charset="0"/>
              </a:rPr>
              <a:pPr defTabSz="881390"/>
              <a:t>1/17/2024</a:t>
            </a:fld>
            <a:endParaRPr kumimoji="0" lang="en-US" altLang="en-US" sz="1200" b="0" dirty="0">
              <a:solidFill>
                <a:srgbClr val="000000"/>
              </a:solidFill>
              <a:latin typeface="Arial" panose="020B0604020202020204" pitchFamily="34" charset="0"/>
            </a:endParaRPr>
          </a:p>
        </p:txBody>
      </p:sp>
      <p:sp>
        <p:nvSpPr>
          <p:cNvPr id="1208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4600" indent="-273905" defTabSz="915054">
              <a:defRPr kumimoji="1" sz="1900" b="1">
                <a:solidFill>
                  <a:schemeClr val="accent2"/>
                </a:solidFill>
                <a:latin typeface="Tahoma" panose="020B0604030504040204" pitchFamily="34" charset="0"/>
              </a:defRPr>
            </a:lvl2pPr>
            <a:lvl3pPr marL="1100208" indent="-218818" defTabSz="915054">
              <a:defRPr kumimoji="1" sz="1900" b="1">
                <a:solidFill>
                  <a:schemeClr val="accent2"/>
                </a:solidFill>
                <a:latin typeface="Tahoma" panose="020B0604030504040204" pitchFamily="34" charset="0"/>
              </a:defRPr>
            </a:lvl3pPr>
            <a:lvl4pPr marL="1540903" indent="-218818" defTabSz="915054">
              <a:defRPr kumimoji="1" sz="1900" b="1">
                <a:solidFill>
                  <a:schemeClr val="accent2"/>
                </a:solidFill>
                <a:latin typeface="Tahoma" panose="020B0604030504040204" pitchFamily="34" charset="0"/>
              </a:defRPr>
            </a:lvl4pPr>
            <a:lvl5pPr marL="1981598" indent="-218818" defTabSz="915054">
              <a:defRPr kumimoji="1" sz="1900" b="1">
                <a:solidFill>
                  <a:schemeClr val="accent2"/>
                </a:solidFill>
                <a:latin typeface="Tahoma" panose="020B0604030504040204" pitchFamily="34" charset="0"/>
              </a:defRPr>
            </a:lvl5pPr>
            <a:lvl6pPr marL="242229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95E67EEB-B471-496B-98E5-F56FCD32EF6E}" type="slidenum">
              <a:rPr kumimoji="0" lang="en-US" altLang="en-US" sz="1200" b="0">
                <a:solidFill>
                  <a:srgbClr val="000000"/>
                </a:solidFill>
                <a:latin typeface="Arial" panose="020B0604020202020204" pitchFamily="34" charset="0"/>
              </a:rPr>
              <a:pPr/>
              <a:t>30</a:t>
            </a:fld>
            <a:endParaRPr kumimoji="0" lang="en-US" altLang="en-US" sz="1200" b="0" dirty="0">
              <a:solidFill>
                <a:srgbClr val="000000"/>
              </a:solidFill>
              <a:latin typeface="Arial" panose="020B0604020202020204" pitchFamily="34" charset="0"/>
            </a:endParaRPr>
          </a:p>
        </p:txBody>
      </p:sp>
      <p:sp>
        <p:nvSpPr>
          <p:cNvPr id="120838"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900" b="1">
                <a:solidFill>
                  <a:schemeClr val="accent2"/>
                </a:solidFill>
                <a:latin typeface="Tahoma" panose="020B0604030504040204" pitchFamily="34" charset="0"/>
              </a:defRPr>
            </a:lvl1pPr>
            <a:lvl2pPr marL="714600" indent="-273905">
              <a:defRPr kumimoji="1" sz="1900" b="1">
                <a:solidFill>
                  <a:schemeClr val="accent2"/>
                </a:solidFill>
                <a:latin typeface="Tahoma" panose="020B0604030504040204" pitchFamily="34" charset="0"/>
              </a:defRPr>
            </a:lvl2pPr>
            <a:lvl3pPr marL="1100208" indent="-218818">
              <a:defRPr kumimoji="1" sz="1900" b="1">
                <a:solidFill>
                  <a:schemeClr val="accent2"/>
                </a:solidFill>
                <a:latin typeface="Tahoma" panose="020B0604030504040204" pitchFamily="34" charset="0"/>
              </a:defRPr>
            </a:lvl3pPr>
            <a:lvl4pPr marL="1540903" indent="-218818">
              <a:defRPr kumimoji="1" sz="1900" b="1">
                <a:solidFill>
                  <a:schemeClr val="accent2"/>
                </a:solidFill>
                <a:latin typeface="Tahoma" panose="020B0604030504040204" pitchFamily="34" charset="0"/>
              </a:defRPr>
            </a:lvl4pPr>
            <a:lvl5pPr marL="1981598" indent="-218818">
              <a:defRPr kumimoji="1" sz="1900" b="1">
                <a:solidFill>
                  <a:schemeClr val="accent2"/>
                </a:solidFill>
                <a:latin typeface="Tahoma" panose="020B0604030504040204" pitchFamily="34" charset="0"/>
              </a:defRPr>
            </a:lvl5pPr>
            <a:lvl6pPr marL="2422293" indent="-218818"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eaLnBrk="0" fontAlgn="base" hangingPunct="0">
              <a:spcBef>
                <a:spcPct val="0"/>
              </a:spcBef>
              <a:spcAft>
                <a:spcPct val="0"/>
              </a:spcAft>
              <a:defRPr kumimoji="1" sz="1900" b="1">
                <a:solidFill>
                  <a:schemeClr val="accent2"/>
                </a:solidFill>
                <a:latin typeface="Tahoma" panose="020B0604030504040204" pitchFamily="34" charset="0"/>
              </a:defRPr>
            </a:lvl9pPr>
          </a:lstStyle>
          <a:p>
            <a:pPr defTabSz="881390"/>
            <a:r>
              <a:rPr kumimoji="0" lang="en-US" altLang="en-US" sz="1200" b="0" dirty="0">
                <a:solidFill>
                  <a:schemeClr val="tx1"/>
                </a:solidFill>
                <a:latin typeface="Arial" panose="020B0604020202020204" pitchFamily="34" charset="0"/>
              </a:rPr>
              <a:t>Virginia Department for Aging and Rehabilitative Services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xfrm>
            <a:off x="883907" y="4511399"/>
            <a:ext cx="5140655" cy="6465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Office for Aging Services is now the Division for Aging Services, effective 7/1/2023.  </a:t>
            </a:r>
          </a:p>
          <a:p>
            <a:r>
              <a:rPr lang="en-US" altLang="en-US" dirty="0">
                <a:latin typeface="Arial" panose="020B0604020202020204" pitchFamily="34" charset="0"/>
              </a:rPr>
              <a:t>Division for Aging Services:  https://vda.virginia.gov</a:t>
            </a:r>
          </a:p>
          <a:p>
            <a:endParaRPr lang="en-US" altLang="en-US" dirty="0">
              <a:latin typeface="Arial" panose="020B0604020202020204" pitchFamily="34" charset="0"/>
            </a:endParaRPr>
          </a:p>
        </p:txBody>
      </p:sp>
      <p:sp>
        <p:nvSpPr>
          <p:cNvPr id="839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6130" indent="-275434" defTabSz="915054">
              <a:defRPr kumimoji="1" sz="1900" b="1">
                <a:solidFill>
                  <a:schemeClr val="accent2"/>
                </a:solidFill>
                <a:latin typeface="Tahoma" panose="020B0604030504040204" pitchFamily="34" charset="0"/>
              </a:defRPr>
            </a:lvl2pPr>
            <a:lvl3pPr marL="1101738" indent="-220348" defTabSz="915054">
              <a:defRPr kumimoji="1" sz="1900" b="1">
                <a:solidFill>
                  <a:schemeClr val="accent2"/>
                </a:solidFill>
                <a:latin typeface="Tahoma" panose="020B0604030504040204" pitchFamily="34" charset="0"/>
              </a:defRPr>
            </a:lvl3pPr>
            <a:lvl4pPr marL="1542433" indent="-220348" defTabSz="915054">
              <a:defRPr kumimoji="1" sz="1900" b="1">
                <a:solidFill>
                  <a:schemeClr val="accent2"/>
                </a:solidFill>
                <a:latin typeface="Tahoma" panose="020B0604030504040204" pitchFamily="34" charset="0"/>
              </a:defRPr>
            </a:lvl4pPr>
            <a:lvl5pPr marL="1983128" indent="-220348" defTabSz="915054">
              <a:defRPr kumimoji="1" sz="1900" b="1">
                <a:solidFill>
                  <a:schemeClr val="accent2"/>
                </a:solidFill>
                <a:latin typeface="Tahoma" panose="020B0604030504040204" pitchFamily="34" charset="0"/>
              </a:defRPr>
            </a:lvl5pPr>
            <a:lvl6pPr marL="242382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451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521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590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D4F01682-075D-45BA-9A6B-EA1D37A8130D}" type="datetime1">
              <a:rPr kumimoji="0" lang="en-US" altLang="en-US" sz="1200" b="0">
                <a:solidFill>
                  <a:schemeClr val="tx1"/>
                </a:solidFill>
                <a:latin typeface="Arial" panose="020B0604020202020204" pitchFamily="34" charset="0"/>
              </a:rPr>
              <a:pPr/>
              <a:t>1/17/2024</a:t>
            </a:fld>
            <a:endParaRPr kumimoji="0" lang="en-US" altLang="en-US" sz="1200" b="0" dirty="0">
              <a:solidFill>
                <a:schemeClr val="tx1"/>
              </a:solidFill>
              <a:latin typeface="Arial" panose="020B0604020202020204" pitchFamily="34" charset="0"/>
            </a:endParaRPr>
          </a:p>
        </p:txBody>
      </p:sp>
      <p:sp>
        <p:nvSpPr>
          <p:cNvPr id="8397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6130" indent="-275434" defTabSz="915054">
              <a:defRPr kumimoji="1" sz="1900" b="1">
                <a:solidFill>
                  <a:schemeClr val="accent2"/>
                </a:solidFill>
                <a:latin typeface="Tahoma" panose="020B0604030504040204" pitchFamily="34" charset="0"/>
              </a:defRPr>
            </a:lvl2pPr>
            <a:lvl3pPr marL="1101738" indent="-220348" defTabSz="915054">
              <a:defRPr kumimoji="1" sz="1900" b="1">
                <a:solidFill>
                  <a:schemeClr val="accent2"/>
                </a:solidFill>
                <a:latin typeface="Tahoma" panose="020B0604030504040204" pitchFamily="34" charset="0"/>
              </a:defRPr>
            </a:lvl3pPr>
            <a:lvl4pPr marL="1542433" indent="-220348" defTabSz="915054">
              <a:defRPr kumimoji="1" sz="1900" b="1">
                <a:solidFill>
                  <a:schemeClr val="accent2"/>
                </a:solidFill>
                <a:latin typeface="Tahoma" panose="020B0604030504040204" pitchFamily="34" charset="0"/>
              </a:defRPr>
            </a:lvl4pPr>
            <a:lvl5pPr marL="1983128" indent="-220348" defTabSz="915054">
              <a:defRPr kumimoji="1" sz="1900" b="1">
                <a:solidFill>
                  <a:schemeClr val="accent2"/>
                </a:solidFill>
                <a:latin typeface="Tahoma" panose="020B0604030504040204" pitchFamily="34" charset="0"/>
              </a:defRPr>
            </a:lvl5pPr>
            <a:lvl6pPr marL="242382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451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521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590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r>
              <a:rPr kumimoji="0" lang="en-US" altLang="en-US" sz="1200" b="0" dirty="0">
                <a:solidFill>
                  <a:schemeClr val="tx1"/>
                </a:solidFill>
                <a:latin typeface="Arial" panose="020B0604020202020204" pitchFamily="34" charset="0"/>
              </a:rPr>
              <a:t>Virginia Department for Aging and Rehabilitative Services</a:t>
            </a:r>
          </a:p>
        </p:txBody>
      </p:sp>
      <p:sp>
        <p:nvSpPr>
          <p:cNvPr id="8397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6130" indent="-275434" defTabSz="915054">
              <a:defRPr kumimoji="1" sz="1900" b="1">
                <a:solidFill>
                  <a:schemeClr val="accent2"/>
                </a:solidFill>
                <a:latin typeface="Tahoma" panose="020B0604030504040204" pitchFamily="34" charset="0"/>
              </a:defRPr>
            </a:lvl2pPr>
            <a:lvl3pPr marL="1101738" indent="-220348" defTabSz="915054">
              <a:defRPr kumimoji="1" sz="1900" b="1">
                <a:solidFill>
                  <a:schemeClr val="accent2"/>
                </a:solidFill>
                <a:latin typeface="Tahoma" panose="020B0604030504040204" pitchFamily="34" charset="0"/>
              </a:defRPr>
            </a:lvl3pPr>
            <a:lvl4pPr marL="1542433" indent="-220348" defTabSz="915054">
              <a:defRPr kumimoji="1" sz="1900" b="1">
                <a:solidFill>
                  <a:schemeClr val="accent2"/>
                </a:solidFill>
                <a:latin typeface="Tahoma" panose="020B0604030504040204" pitchFamily="34" charset="0"/>
              </a:defRPr>
            </a:lvl4pPr>
            <a:lvl5pPr marL="1983128" indent="-220348" defTabSz="915054">
              <a:defRPr kumimoji="1" sz="1900" b="1">
                <a:solidFill>
                  <a:schemeClr val="accent2"/>
                </a:solidFill>
                <a:latin typeface="Tahoma" panose="020B0604030504040204" pitchFamily="34" charset="0"/>
              </a:defRPr>
            </a:lvl5pPr>
            <a:lvl6pPr marL="242382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451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521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590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DE8F8E90-6E9D-4203-BAF1-84336987C5D5}" type="slidenum">
              <a:rPr kumimoji="0" lang="en-US" altLang="en-US" sz="1200" b="0">
                <a:solidFill>
                  <a:schemeClr val="tx1"/>
                </a:solidFill>
                <a:latin typeface="Arial" panose="020B0604020202020204" pitchFamily="34" charset="0"/>
              </a:rPr>
              <a:pPr/>
              <a:t>3</a:t>
            </a:fld>
            <a:endParaRPr kumimoji="0" lang="en-US" altLang="en-US" sz="1200" b="0" dirty="0">
              <a:solidFill>
                <a:schemeClr val="tx1"/>
              </a:solidFill>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ChangeArrowheads="1" noTextEdit="1"/>
          </p:cNvSpPr>
          <p:nvPr>
            <p:ph type="sldImg"/>
          </p:nvPr>
        </p:nvSpPr>
        <p:spPr>
          <a:ln/>
        </p:spPr>
      </p:sp>
      <p:sp>
        <p:nvSpPr>
          <p:cNvPr id="120835" name="Notes Placeholder 2"/>
          <p:cNvSpPr>
            <a:spLocks noGrp="1"/>
          </p:cNvSpPr>
          <p:nvPr>
            <p:ph type="body" idx="1"/>
          </p:nvPr>
        </p:nvSpPr>
        <p:spPr>
          <a:xfrm>
            <a:off x="847395" y="4368448"/>
            <a:ext cx="4926145" cy="2772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Last year, DARS received some state funding to help expand the program statewide.  DARS also received ARPA funds that will help with this expansion and promote the transition to electronic vouchers..  22 AAAs , 2 cities and one county government are now participating in the 2023 growing season.</a:t>
            </a:r>
          </a:p>
        </p:txBody>
      </p:sp>
      <p:sp>
        <p:nvSpPr>
          <p:cNvPr id="12083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900" b="1">
                <a:solidFill>
                  <a:schemeClr val="accent2"/>
                </a:solidFill>
                <a:latin typeface="Tahoma" panose="020B0604030504040204" pitchFamily="34" charset="0"/>
              </a:defRPr>
            </a:lvl1pPr>
            <a:lvl2pPr marL="714600" indent="-273905">
              <a:defRPr kumimoji="1" sz="1900" b="1">
                <a:solidFill>
                  <a:schemeClr val="accent2"/>
                </a:solidFill>
                <a:latin typeface="Tahoma" panose="020B0604030504040204" pitchFamily="34" charset="0"/>
              </a:defRPr>
            </a:lvl2pPr>
            <a:lvl3pPr marL="1100208" indent="-218818">
              <a:defRPr kumimoji="1" sz="1900" b="1">
                <a:solidFill>
                  <a:schemeClr val="accent2"/>
                </a:solidFill>
                <a:latin typeface="Tahoma" panose="020B0604030504040204" pitchFamily="34" charset="0"/>
              </a:defRPr>
            </a:lvl3pPr>
            <a:lvl4pPr marL="1540903" indent="-218818">
              <a:defRPr kumimoji="1" sz="1900" b="1">
                <a:solidFill>
                  <a:schemeClr val="accent2"/>
                </a:solidFill>
                <a:latin typeface="Tahoma" panose="020B0604030504040204" pitchFamily="34" charset="0"/>
              </a:defRPr>
            </a:lvl4pPr>
            <a:lvl5pPr marL="1981598" indent="-218818">
              <a:defRPr kumimoji="1" sz="1900" b="1">
                <a:solidFill>
                  <a:schemeClr val="accent2"/>
                </a:solidFill>
                <a:latin typeface="Tahoma" panose="020B0604030504040204" pitchFamily="34" charset="0"/>
              </a:defRPr>
            </a:lvl5pPr>
            <a:lvl6pPr marL="2422293" indent="-218818"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eaLnBrk="0" fontAlgn="base" hangingPunct="0">
              <a:spcBef>
                <a:spcPct val="0"/>
              </a:spcBef>
              <a:spcAft>
                <a:spcPct val="0"/>
              </a:spcAft>
              <a:defRPr kumimoji="1" sz="1900" b="1">
                <a:solidFill>
                  <a:schemeClr val="accent2"/>
                </a:solidFill>
                <a:latin typeface="Tahoma" panose="020B0604030504040204" pitchFamily="34" charset="0"/>
              </a:defRPr>
            </a:lvl9pPr>
          </a:lstStyle>
          <a:p>
            <a:pPr defTabSz="881390"/>
            <a:fld id="{15036128-F726-4D9B-827F-7C57E86DF396}" type="datetime1">
              <a:rPr kumimoji="0" lang="en-US" altLang="en-US" sz="1200" b="0">
                <a:solidFill>
                  <a:srgbClr val="000000"/>
                </a:solidFill>
                <a:latin typeface="Arial" panose="020B0604020202020204" pitchFamily="34" charset="0"/>
              </a:rPr>
              <a:pPr defTabSz="881390"/>
              <a:t>1/17/2024</a:t>
            </a:fld>
            <a:endParaRPr kumimoji="0" lang="en-US" altLang="en-US" sz="1200" b="0" dirty="0">
              <a:solidFill>
                <a:srgbClr val="000000"/>
              </a:solidFill>
              <a:latin typeface="Arial" panose="020B0604020202020204" pitchFamily="34" charset="0"/>
            </a:endParaRPr>
          </a:p>
        </p:txBody>
      </p:sp>
      <p:sp>
        <p:nvSpPr>
          <p:cNvPr id="1208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4600" indent="-273905" defTabSz="915054">
              <a:defRPr kumimoji="1" sz="1900" b="1">
                <a:solidFill>
                  <a:schemeClr val="accent2"/>
                </a:solidFill>
                <a:latin typeface="Tahoma" panose="020B0604030504040204" pitchFamily="34" charset="0"/>
              </a:defRPr>
            </a:lvl2pPr>
            <a:lvl3pPr marL="1100208" indent="-218818" defTabSz="915054">
              <a:defRPr kumimoji="1" sz="1900" b="1">
                <a:solidFill>
                  <a:schemeClr val="accent2"/>
                </a:solidFill>
                <a:latin typeface="Tahoma" panose="020B0604030504040204" pitchFamily="34" charset="0"/>
              </a:defRPr>
            </a:lvl3pPr>
            <a:lvl4pPr marL="1540903" indent="-218818" defTabSz="915054">
              <a:defRPr kumimoji="1" sz="1900" b="1">
                <a:solidFill>
                  <a:schemeClr val="accent2"/>
                </a:solidFill>
                <a:latin typeface="Tahoma" panose="020B0604030504040204" pitchFamily="34" charset="0"/>
              </a:defRPr>
            </a:lvl4pPr>
            <a:lvl5pPr marL="1981598" indent="-218818" defTabSz="915054">
              <a:defRPr kumimoji="1" sz="1900" b="1">
                <a:solidFill>
                  <a:schemeClr val="accent2"/>
                </a:solidFill>
                <a:latin typeface="Tahoma" panose="020B0604030504040204" pitchFamily="34" charset="0"/>
              </a:defRPr>
            </a:lvl5pPr>
            <a:lvl6pPr marL="242229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95E67EEB-B471-496B-98E5-F56FCD32EF6E}" type="slidenum">
              <a:rPr kumimoji="0" lang="en-US" altLang="en-US" sz="1200" b="0">
                <a:solidFill>
                  <a:srgbClr val="000000"/>
                </a:solidFill>
                <a:latin typeface="Arial" panose="020B0604020202020204" pitchFamily="34" charset="0"/>
              </a:rPr>
              <a:pPr/>
              <a:t>31</a:t>
            </a:fld>
            <a:endParaRPr kumimoji="0" lang="en-US" altLang="en-US" sz="1200" b="0" dirty="0">
              <a:solidFill>
                <a:srgbClr val="000000"/>
              </a:solidFill>
              <a:latin typeface="Arial" panose="020B0604020202020204" pitchFamily="34" charset="0"/>
            </a:endParaRPr>
          </a:p>
        </p:txBody>
      </p:sp>
      <p:sp>
        <p:nvSpPr>
          <p:cNvPr id="120838"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900" b="1">
                <a:solidFill>
                  <a:schemeClr val="accent2"/>
                </a:solidFill>
                <a:latin typeface="Tahoma" panose="020B0604030504040204" pitchFamily="34" charset="0"/>
              </a:defRPr>
            </a:lvl1pPr>
            <a:lvl2pPr marL="714600" indent="-273905">
              <a:defRPr kumimoji="1" sz="1900" b="1">
                <a:solidFill>
                  <a:schemeClr val="accent2"/>
                </a:solidFill>
                <a:latin typeface="Tahoma" panose="020B0604030504040204" pitchFamily="34" charset="0"/>
              </a:defRPr>
            </a:lvl2pPr>
            <a:lvl3pPr marL="1100208" indent="-218818">
              <a:defRPr kumimoji="1" sz="1900" b="1">
                <a:solidFill>
                  <a:schemeClr val="accent2"/>
                </a:solidFill>
                <a:latin typeface="Tahoma" panose="020B0604030504040204" pitchFamily="34" charset="0"/>
              </a:defRPr>
            </a:lvl3pPr>
            <a:lvl4pPr marL="1540903" indent="-218818">
              <a:defRPr kumimoji="1" sz="1900" b="1">
                <a:solidFill>
                  <a:schemeClr val="accent2"/>
                </a:solidFill>
                <a:latin typeface="Tahoma" panose="020B0604030504040204" pitchFamily="34" charset="0"/>
              </a:defRPr>
            </a:lvl4pPr>
            <a:lvl5pPr marL="1981598" indent="-218818">
              <a:defRPr kumimoji="1" sz="1900" b="1">
                <a:solidFill>
                  <a:schemeClr val="accent2"/>
                </a:solidFill>
                <a:latin typeface="Tahoma" panose="020B0604030504040204" pitchFamily="34" charset="0"/>
              </a:defRPr>
            </a:lvl5pPr>
            <a:lvl6pPr marL="2422293" indent="-218818"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eaLnBrk="0" fontAlgn="base" hangingPunct="0">
              <a:spcBef>
                <a:spcPct val="0"/>
              </a:spcBef>
              <a:spcAft>
                <a:spcPct val="0"/>
              </a:spcAft>
              <a:defRPr kumimoji="1" sz="1900" b="1">
                <a:solidFill>
                  <a:schemeClr val="accent2"/>
                </a:solidFill>
                <a:latin typeface="Tahoma" panose="020B0604030504040204" pitchFamily="34" charset="0"/>
              </a:defRPr>
            </a:lvl9pPr>
          </a:lstStyle>
          <a:p>
            <a:pPr defTabSz="881390"/>
            <a:r>
              <a:rPr kumimoji="0" lang="en-US" altLang="en-US" sz="1200" b="0" dirty="0">
                <a:solidFill>
                  <a:schemeClr val="tx1"/>
                </a:solidFill>
                <a:latin typeface="Arial" panose="020B0604020202020204" pitchFamily="34" charset="0"/>
              </a:rPr>
              <a:t>Virginia Department for Aging and Rehabilitative Services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3907" y="4511399"/>
            <a:ext cx="5140655" cy="1385231"/>
          </a:xfrm>
        </p:spPr>
        <p:txBody>
          <a:bodyPr/>
          <a:lstStyle/>
          <a:p>
            <a:r>
              <a:rPr lang="en-US" dirty="0"/>
              <a:t>Most</a:t>
            </a:r>
            <a:r>
              <a:rPr lang="en-US" baseline="0" dirty="0"/>
              <a:t> state funding for dementia services falls under Medicaid support for long-term care and supporting people with a primary diagnosis of Alzheimer’s or another form of dementia in the state psychiatric hospital system.   Additionally, there is the Alzheimer’s and Related Disorders Research Award Fund which supports research and is administered by the Virginia Center on Aging housed at Virginia Commonwealth University. </a:t>
            </a:r>
            <a:endParaRPr lang="en-US" dirty="0"/>
          </a:p>
        </p:txBody>
      </p:sp>
      <p:sp>
        <p:nvSpPr>
          <p:cNvPr id="4" name="Slide Number Placeholder 3"/>
          <p:cNvSpPr>
            <a:spLocks noGrp="1"/>
          </p:cNvSpPr>
          <p:nvPr>
            <p:ph type="sldNum" sz="quarter" idx="10"/>
          </p:nvPr>
        </p:nvSpPr>
        <p:spPr/>
        <p:txBody>
          <a:bodyPr/>
          <a:lstStyle/>
          <a:p>
            <a:pPr defTabSz="465819" eaLnBrk="1" fontAlgn="auto" hangingPunct="1">
              <a:spcBef>
                <a:spcPts val="0"/>
              </a:spcBef>
              <a:spcAft>
                <a:spcPts val="0"/>
              </a:spcAft>
              <a:defRPr/>
            </a:pPr>
            <a:fld id="{76D73F3B-31A6-4747-B709-E48280715B5C}" type="slidenum">
              <a:rPr lang="en-US">
                <a:solidFill>
                  <a:prstClr val="black"/>
                </a:solidFill>
                <a:latin typeface="Calibri"/>
              </a:rPr>
              <a:pPr defTabSz="465819" eaLnBrk="1" fontAlgn="auto" hangingPunct="1">
                <a:spcBef>
                  <a:spcPts val="0"/>
                </a:spcBef>
                <a:spcAft>
                  <a:spcPts val="0"/>
                </a:spcAft>
                <a:defRPr/>
              </a:pPr>
              <a:t>33</a:t>
            </a:fld>
            <a:endParaRPr lang="en-US" dirty="0">
              <a:solidFill>
                <a:prstClr val="black"/>
              </a:solidFill>
              <a:latin typeface="Calibri"/>
            </a:endParaRPr>
          </a:p>
        </p:txBody>
      </p:sp>
    </p:spTree>
    <p:extLst>
      <p:ext uri="{BB962C8B-B14F-4D97-AF65-F5344CB8AC3E}">
        <p14:creationId xmlns:p14="http://schemas.microsoft.com/office/powerpoint/2010/main" val="4248036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3907" y="4511399"/>
            <a:ext cx="5140655" cy="277235"/>
          </a:xfrm>
        </p:spPr>
        <p:txBody>
          <a:bodyPr/>
          <a:lstStyle/>
          <a:p>
            <a:endParaRPr lang="en-US" dirty="0"/>
          </a:p>
        </p:txBody>
      </p:sp>
      <p:sp>
        <p:nvSpPr>
          <p:cNvPr id="4" name="Slide Number Placeholder 3"/>
          <p:cNvSpPr>
            <a:spLocks noGrp="1"/>
          </p:cNvSpPr>
          <p:nvPr>
            <p:ph type="sldNum" sz="quarter" idx="10"/>
          </p:nvPr>
        </p:nvSpPr>
        <p:spPr/>
        <p:txBody>
          <a:bodyPr/>
          <a:lstStyle/>
          <a:p>
            <a:pPr defTabSz="465819" eaLnBrk="1" fontAlgn="auto" hangingPunct="1">
              <a:spcBef>
                <a:spcPts val="0"/>
              </a:spcBef>
              <a:spcAft>
                <a:spcPts val="0"/>
              </a:spcAft>
              <a:defRPr/>
            </a:pPr>
            <a:fld id="{76D73F3B-31A6-4747-B709-E48280715B5C}" type="slidenum">
              <a:rPr lang="en-US">
                <a:solidFill>
                  <a:prstClr val="black"/>
                </a:solidFill>
                <a:latin typeface="Calibri"/>
              </a:rPr>
              <a:pPr defTabSz="465819" eaLnBrk="1" fontAlgn="auto" hangingPunct="1">
                <a:spcBef>
                  <a:spcPts val="0"/>
                </a:spcBef>
                <a:spcAft>
                  <a:spcPts val="0"/>
                </a:spcAft>
                <a:defRPr/>
              </a:pPr>
              <a:t>34</a:t>
            </a:fld>
            <a:endParaRPr lang="en-US" dirty="0">
              <a:solidFill>
                <a:prstClr val="black"/>
              </a:solidFill>
              <a:latin typeface="Calibri"/>
            </a:endParaRPr>
          </a:p>
        </p:txBody>
      </p:sp>
    </p:spTree>
    <p:extLst>
      <p:ext uri="{BB962C8B-B14F-4D97-AF65-F5344CB8AC3E}">
        <p14:creationId xmlns:p14="http://schemas.microsoft.com/office/powerpoint/2010/main" val="3788767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ChangeArrowheads="1" noTextEdit="1"/>
          </p:cNvSpPr>
          <p:nvPr>
            <p:ph type="sldImg"/>
          </p:nvPr>
        </p:nvSpPr>
        <p:spPr>
          <a:xfrm>
            <a:off x="1120775" y="190500"/>
            <a:ext cx="4478338" cy="3359150"/>
          </a:xfrm>
          <a:ln/>
        </p:spPr>
      </p:sp>
      <p:sp>
        <p:nvSpPr>
          <p:cNvPr id="186371" name="Notes Placeholder 2"/>
          <p:cNvSpPr>
            <a:spLocks noGrp="1"/>
          </p:cNvSpPr>
          <p:nvPr>
            <p:ph type="body" idx="1"/>
          </p:nvPr>
        </p:nvSpPr>
        <p:spPr>
          <a:xfrm>
            <a:off x="896078" y="3667528"/>
            <a:ext cx="4926145" cy="5215392"/>
          </a:xfrm>
          <a:ln/>
        </p:spPr>
        <p:txBody>
          <a:bodyPr/>
          <a:lstStyle/>
          <a:p>
            <a:pPr>
              <a:spcBef>
                <a:spcPts val="0"/>
              </a:spcBef>
              <a:defRPr/>
            </a:pPr>
            <a:r>
              <a:rPr lang="en-US" sz="1000" dirty="0"/>
              <a:t>Guardianship is a serious step and should be used only where there are no less-restrictive alternatives.  It is used to take care of highly vulnerable individuals.</a:t>
            </a:r>
          </a:p>
          <a:p>
            <a:pPr>
              <a:spcBef>
                <a:spcPts val="0"/>
              </a:spcBef>
              <a:defRPr/>
            </a:pPr>
            <a:endParaRPr lang="en-US" sz="1000" dirty="0"/>
          </a:p>
          <a:p>
            <a:pPr>
              <a:spcBef>
                <a:spcPts val="0"/>
              </a:spcBef>
              <a:defRPr/>
            </a:pPr>
            <a:r>
              <a:rPr lang="en-US" sz="1000" dirty="0"/>
              <a:t>Prior to 1999, the sheriff in each locality served as the guardian.</a:t>
            </a:r>
          </a:p>
          <a:p>
            <a:pPr>
              <a:spcBef>
                <a:spcPts val="0"/>
              </a:spcBef>
              <a:defRPr/>
            </a:pPr>
            <a:endParaRPr lang="en-US" sz="1000" dirty="0"/>
          </a:p>
          <a:p>
            <a:pPr marL="220316" indent="-220316">
              <a:spcBef>
                <a:spcPts val="0"/>
              </a:spcBef>
              <a:defRPr/>
            </a:pPr>
            <a:r>
              <a:rPr lang="en-US" sz="1000" dirty="0"/>
              <a:t>Currently:</a:t>
            </a:r>
          </a:p>
          <a:p>
            <a:pPr marL="220316" indent="-220316">
              <a:spcBef>
                <a:spcPts val="0"/>
              </a:spcBef>
              <a:defRPr/>
            </a:pPr>
            <a:r>
              <a:rPr lang="en-US" sz="1000" dirty="0"/>
              <a:t>1349 slots </a:t>
            </a:r>
          </a:p>
          <a:p>
            <a:pPr marL="220316" indent="-220316">
              <a:spcBef>
                <a:spcPts val="0"/>
              </a:spcBef>
              <a:defRPr/>
            </a:pPr>
            <a:r>
              <a:rPr lang="en-US" sz="1000" dirty="0"/>
              <a:t>12 providers, including 4 AAAs (MEOC, AASC, District Three, and Senior Connections) and 1 CSB</a:t>
            </a:r>
          </a:p>
          <a:p>
            <a:pPr marL="220316" indent="-220316">
              <a:spcBef>
                <a:spcPts val="0"/>
              </a:spcBef>
              <a:defRPr/>
            </a:pPr>
            <a:endParaRPr lang="en-US" sz="1000" dirty="0"/>
          </a:p>
          <a:p>
            <a:pPr>
              <a:spcBef>
                <a:spcPts val="0"/>
              </a:spcBef>
              <a:defRPr/>
            </a:pPr>
            <a:r>
              <a:rPr lang="en-US" sz="1000" dirty="0"/>
              <a:t>Program Notes:</a:t>
            </a:r>
          </a:p>
          <a:p>
            <a:pPr>
              <a:spcBef>
                <a:spcPts val="0"/>
              </a:spcBef>
              <a:defRPr/>
            </a:pPr>
            <a:r>
              <a:rPr lang="en-US" sz="1000" dirty="0"/>
              <a:t>Low staff/person ratio; best practices based (1:20)</a:t>
            </a:r>
          </a:p>
          <a:p>
            <a:pPr>
              <a:spcBef>
                <a:spcPts val="0"/>
              </a:spcBef>
              <a:defRPr/>
            </a:pPr>
            <a:r>
              <a:rPr lang="en-US" sz="1000" dirty="0"/>
              <a:t>On-call 24/7</a:t>
            </a:r>
          </a:p>
          <a:p>
            <a:pPr>
              <a:spcBef>
                <a:spcPts val="0"/>
              </a:spcBef>
              <a:defRPr/>
            </a:pPr>
            <a:endParaRPr lang="en-US" sz="1000" dirty="0"/>
          </a:p>
          <a:p>
            <a:pPr marL="220316" indent="-220316">
              <a:spcBef>
                <a:spcPts val="0"/>
              </a:spcBef>
              <a:defRPr/>
            </a:pPr>
            <a:endParaRPr lang="en-US" sz="1000" dirty="0"/>
          </a:p>
          <a:p>
            <a:pPr>
              <a:spcBef>
                <a:spcPts val="0"/>
              </a:spcBef>
              <a:defRPr/>
            </a:pPr>
            <a:r>
              <a:rPr lang="en-US" sz="1000" dirty="0"/>
              <a:t>History</a:t>
            </a:r>
          </a:p>
          <a:p>
            <a:pPr>
              <a:spcBef>
                <a:spcPts val="0"/>
              </a:spcBef>
              <a:defRPr/>
            </a:pPr>
            <a:r>
              <a:rPr lang="en-US" sz="1000" dirty="0"/>
              <a:t>1993:  Virginia Guardianship Association approached General Assembly</a:t>
            </a:r>
          </a:p>
          <a:p>
            <a:pPr>
              <a:spcBef>
                <a:spcPts val="0"/>
              </a:spcBef>
              <a:defRPr/>
            </a:pPr>
            <a:r>
              <a:rPr lang="en-US" sz="1000" dirty="0"/>
              <a:t>1995:  Appropriation for model start-up funds to replace sheriffs as guardians of last resort</a:t>
            </a:r>
          </a:p>
          <a:p>
            <a:pPr>
              <a:spcBef>
                <a:spcPts val="0"/>
              </a:spcBef>
              <a:defRPr/>
            </a:pPr>
            <a:r>
              <a:rPr lang="en-US" sz="1000" dirty="0"/>
              <a:t>1997:  Established by law </a:t>
            </a:r>
            <a:r>
              <a:rPr lang="en-US" sz="1000" i="1" dirty="0"/>
              <a:t>in §§2.2-711 et seq., VA Code</a:t>
            </a:r>
          </a:p>
          <a:p>
            <a:pPr marL="220316" indent="-220316">
              <a:spcBef>
                <a:spcPts val="0"/>
              </a:spcBef>
              <a:defRPr/>
            </a:pPr>
            <a:endParaRPr lang="en-US" sz="1000" dirty="0"/>
          </a:p>
          <a:p>
            <a:pPr marL="220316" indent="-220316">
              <a:spcBef>
                <a:spcPts val="0"/>
              </a:spcBef>
              <a:defRPr/>
            </a:pPr>
            <a:r>
              <a:rPr lang="en-US" sz="1000" i="1" dirty="0"/>
              <a:t>Karen A. Roberto, Joy O. Duke, Nancy Brossoie, Pamela Teaster, The Need for Public Guardians in the Commonwealth of Virginia, Center of Gerontology, Virginia Polytechnic Institute and State University, May 2007 </a:t>
            </a:r>
            <a:endParaRPr lang="en-US" sz="1000" baseline="30000" dirty="0"/>
          </a:p>
          <a:p>
            <a:pPr marL="220316" indent="-220316">
              <a:spcBef>
                <a:spcPts val="0"/>
              </a:spcBef>
              <a:defRPr/>
            </a:pPr>
            <a:endParaRPr lang="en-US" sz="1000" dirty="0"/>
          </a:p>
        </p:txBody>
      </p:sp>
      <p:sp>
        <p:nvSpPr>
          <p:cNvPr id="12390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900" b="1">
                <a:solidFill>
                  <a:schemeClr val="accent2"/>
                </a:solidFill>
                <a:latin typeface="Tahoma" panose="020B0604030504040204" pitchFamily="34" charset="0"/>
              </a:defRPr>
            </a:lvl1pPr>
            <a:lvl2pPr marL="714600" indent="-273905">
              <a:defRPr kumimoji="1" sz="1900" b="1">
                <a:solidFill>
                  <a:schemeClr val="accent2"/>
                </a:solidFill>
                <a:latin typeface="Tahoma" panose="020B0604030504040204" pitchFamily="34" charset="0"/>
              </a:defRPr>
            </a:lvl2pPr>
            <a:lvl3pPr marL="1100208" indent="-218818">
              <a:defRPr kumimoji="1" sz="1900" b="1">
                <a:solidFill>
                  <a:schemeClr val="accent2"/>
                </a:solidFill>
                <a:latin typeface="Tahoma" panose="020B0604030504040204" pitchFamily="34" charset="0"/>
              </a:defRPr>
            </a:lvl3pPr>
            <a:lvl4pPr marL="1540903" indent="-218818">
              <a:defRPr kumimoji="1" sz="1900" b="1">
                <a:solidFill>
                  <a:schemeClr val="accent2"/>
                </a:solidFill>
                <a:latin typeface="Tahoma" panose="020B0604030504040204" pitchFamily="34" charset="0"/>
              </a:defRPr>
            </a:lvl4pPr>
            <a:lvl5pPr marL="1981598" indent="-218818">
              <a:defRPr kumimoji="1" sz="1900" b="1">
                <a:solidFill>
                  <a:schemeClr val="accent2"/>
                </a:solidFill>
                <a:latin typeface="Tahoma" panose="020B0604030504040204" pitchFamily="34" charset="0"/>
              </a:defRPr>
            </a:lvl5pPr>
            <a:lvl6pPr marL="2422293" indent="-218818"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eaLnBrk="0" fontAlgn="base" hangingPunct="0">
              <a:spcBef>
                <a:spcPct val="0"/>
              </a:spcBef>
              <a:spcAft>
                <a:spcPct val="0"/>
              </a:spcAft>
              <a:defRPr kumimoji="1" sz="1900" b="1">
                <a:solidFill>
                  <a:schemeClr val="accent2"/>
                </a:solidFill>
                <a:latin typeface="Tahoma" panose="020B0604030504040204" pitchFamily="34" charset="0"/>
              </a:defRPr>
            </a:lvl9pPr>
          </a:lstStyle>
          <a:p>
            <a:pPr defTabSz="881390"/>
            <a:fld id="{61CEC521-5D86-4E18-87BA-97A004274CD7}" type="datetime1">
              <a:rPr kumimoji="0" lang="en-US" altLang="en-US" sz="1200" b="0">
                <a:solidFill>
                  <a:schemeClr val="tx1"/>
                </a:solidFill>
                <a:latin typeface="Arial" panose="020B0604020202020204" pitchFamily="34" charset="0"/>
              </a:rPr>
              <a:pPr defTabSz="881390"/>
              <a:t>1/17/2024</a:t>
            </a:fld>
            <a:endParaRPr kumimoji="0" lang="en-US" altLang="en-US" sz="1200" b="0" dirty="0">
              <a:solidFill>
                <a:schemeClr val="tx1"/>
              </a:solidFill>
              <a:latin typeface="Arial" panose="020B0604020202020204" pitchFamily="34" charset="0"/>
            </a:endParaRPr>
          </a:p>
        </p:txBody>
      </p:sp>
      <p:sp>
        <p:nvSpPr>
          <p:cNvPr id="1239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4600" indent="-273905" defTabSz="915054">
              <a:defRPr kumimoji="1" sz="1900" b="1">
                <a:solidFill>
                  <a:schemeClr val="accent2"/>
                </a:solidFill>
                <a:latin typeface="Tahoma" panose="020B0604030504040204" pitchFamily="34" charset="0"/>
              </a:defRPr>
            </a:lvl2pPr>
            <a:lvl3pPr marL="1100208" indent="-218818" defTabSz="915054">
              <a:defRPr kumimoji="1" sz="1900" b="1">
                <a:solidFill>
                  <a:schemeClr val="accent2"/>
                </a:solidFill>
                <a:latin typeface="Tahoma" panose="020B0604030504040204" pitchFamily="34" charset="0"/>
              </a:defRPr>
            </a:lvl3pPr>
            <a:lvl4pPr marL="1540903" indent="-218818" defTabSz="915054">
              <a:defRPr kumimoji="1" sz="1900" b="1">
                <a:solidFill>
                  <a:schemeClr val="accent2"/>
                </a:solidFill>
                <a:latin typeface="Tahoma" panose="020B0604030504040204" pitchFamily="34" charset="0"/>
              </a:defRPr>
            </a:lvl4pPr>
            <a:lvl5pPr marL="1981598" indent="-218818" defTabSz="915054">
              <a:defRPr kumimoji="1" sz="1900" b="1">
                <a:solidFill>
                  <a:schemeClr val="accent2"/>
                </a:solidFill>
                <a:latin typeface="Tahoma" panose="020B0604030504040204" pitchFamily="34" charset="0"/>
              </a:defRPr>
            </a:lvl5pPr>
            <a:lvl6pPr marL="242229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2A5D9FA8-99C8-465E-B649-6AE6C560D146}" type="slidenum">
              <a:rPr kumimoji="0" lang="en-US" altLang="en-US" sz="1200" b="0">
                <a:solidFill>
                  <a:schemeClr val="tx1"/>
                </a:solidFill>
                <a:latin typeface="Arial" panose="020B0604020202020204" pitchFamily="34" charset="0"/>
              </a:rPr>
              <a:pPr/>
              <a:t>35</a:t>
            </a:fld>
            <a:endParaRPr kumimoji="0" lang="en-US" altLang="en-US" sz="1200" b="0" dirty="0">
              <a:solidFill>
                <a:schemeClr val="tx1"/>
              </a:solidFill>
              <a:latin typeface="Arial" panose="020B0604020202020204" pitchFamily="34" charset="0"/>
            </a:endParaRPr>
          </a:p>
        </p:txBody>
      </p:sp>
      <p:sp>
        <p:nvSpPr>
          <p:cNvPr id="123910"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900" b="1">
                <a:solidFill>
                  <a:schemeClr val="accent2"/>
                </a:solidFill>
                <a:latin typeface="Tahoma" panose="020B0604030504040204" pitchFamily="34" charset="0"/>
              </a:defRPr>
            </a:lvl1pPr>
            <a:lvl2pPr marL="714600" indent="-273905">
              <a:defRPr kumimoji="1" sz="1900" b="1">
                <a:solidFill>
                  <a:schemeClr val="accent2"/>
                </a:solidFill>
                <a:latin typeface="Tahoma" panose="020B0604030504040204" pitchFamily="34" charset="0"/>
              </a:defRPr>
            </a:lvl2pPr>
            <a:lvl3pPr marL="1100208" indent="-218818">
              <a:defRPr kumimoji="1" sz="1900" b="1">
                <a:solidFill>
                  <a:schemeClr val="accent2"/>
                </a:solidFill>
                <a:latin typeface="Tahoma" panose="020B0604030504040204" pitchFamily="34" charset="0"/>
              </a:defRPr>
            </a:lvl3pPr>
            <a:lvl4pPr marL="1540903" indent="-218818">
              <a:defRPr kumimoji="1" sz="1900" b="1">
                <a:solidFill>
                  <a:schemeClr val="accent2"/>
                </a:solidFill>
                <a:latin typeface="Tahoma" panose="020B0604030504040204" pitchFamily="34" charset="0"/>
              </a:defRPr>
            </a:lvl4pPr>
            <a:lvl5pPr marL="1981598" indent="-218818">
              <a:defRPr kumimoji="1" sz="1900" b="1">
                <a:solidFill>
                  <a:schemeClr val="accent2"/>
                </a:solidFill>
                <a:latin typeface="Tahoma" panose="020B0604030504040204" pitchFamily="34" charset="0"/>
              </a:defRPr>
            </a:lvl5pPr>
            <a:lvl6pPr marL="2422293" indent="-218818" eaLnBrk="0" fontAlgn="base" hangingPunct="0">
              <a:spcBef>
                <a:spcPct val="0"/>
              </a:spcBef>
              <a:spcAft>
                <a:spcPct val="0"/>
              </a:spcAft>
              <a:defRPr kumimoji="1" sz="1900" b="1">
                <a:solidFill>
                  <a:schemeClr val="accent2"/>
                </a:solidFill>
                <a:latin typeface="Tahoma" panose="020B0604030504040204" pitchFamily="34" charset="0"/>
              </a:defRPr>
            </a:lvl6pPr>
            <a:lvl7pPr marL="2862988" indent="-218818" eaLnBrk="0" fontAlgn="base" hangingPunct="0">
              <a:spcBef>
                <a:spcPct val="0"/>
              </a:spcBef>
              <a:spcAft>
                <a:spcPct val="0"/>
              </a:spcAft>
              <a:defRPr kumimoji="1" sz="1900" b="1">
                <a:solidFill>
                  <a:schemeClr val="accent2"/>
                </a:solidFill>
                <a:latin typeface="Tahoma" panose="020B0604030504040204" pitchFamily="34" charset="0"/>
              </a:defRPr>
            </a:lvl7pPr>
            <a:lvl8pPr marL="3303683" indent="-218818" eaLnBrk="0" fontAlgn="base" hangingPunct="0">
              <a:spcBef>
                <a:spcPct val="0"/>
              </a:spcBef>
              <a:spcAft>
                <a:spcPct val="0"/>
              </a:spcAft>
              <a:defRPr kumimoji="1" sz="1900" b="1">
                <a:solidFill>
                  <a:schemeClr val="accent2"/>
                </a:solidFill>
                <a:latin typeface="Tahoma" panose="020B0604030504040204" pitchFamily="34" charset="0"/>
              </a:defRPr>
            </a:lvl8pPr>
            <a:lvl9pPr marL="3744378" indent="-218818" eaLnBrk="0" fontAlgn="base" hangingPunct="0">
              <a:spcBef>
                <a:spcPct val="0"/>
              </a:spcBef>
              <a:spcAft>
                <a:spcPct val="0"/>
              </a:spcAft>
              <a:defRPr kumimoji="1" sz="1900" b="1">
                <a:solidFill>
                  <a:schemeClr val="accent2"/>
                </a:solidFill>
                <a:latin typeface="Tahoma" panose="020B0604030504040204" pitchFamily="34" charset="0"/>
              </a:defRPr>
            </a:lvl9pPr>
          </a:lstStyle>
          <a:p>
            <a:pPr defTabSz="881390"/>
            <a:r>
              <a:rPr kumimoji="0" lang="en-US" altLang="en-US" sz="1200" b="0" dirty="0">
                <a:solidFill>
                  <a:schemeClr val="tx1"/>
                </a:solidFill>
                <a:latin typeface="Arial" panose="020B0604020202020204" pitchFamily="34" charset="0"/>
              </a:rPr>
              <a:t>Virginia Department for Aging and Rehabilitative Services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705F6D0A-6C95-0EFC-6F29-B8878D930B21}"/>
              </a:ext>
            </a:extLst>
          </p:cNvPr>
          <p:cNvSpPr>
            <a:spLocks noGrp="1" noRot="1" noChangeAspect="1" noChangeArrowheads="1" noTextEdit="1"/>
          </p:cNvSpPr>
          <p:nvPr>
            <p:ph type="sldImg"/>
          </p:nvPr>
        </p:nvSpPr>
        <p:spPr>
          <a:xfrm>
            <a:off x="1257300" y="719138"/>
            <a:ext cx="4800600" cy="3600450"/>
          </a:xfrm>
          <a:ln/>
        </p:spPr>
      </p:sp>
      <p:sp>
        <p:nvSpPr>
          <p:cNvPr id="118787" name="Rectangle 3">
            <a:extLst>
              <a:ext uri="{FF2B5EF4-FFF2-40B4-BE49-F238E27FC236}">
                <a16:creationId xmlns:a16="http://schemas.microsoft.com/office/drawing/2014/main" id="{5F4D4F84-839A-C07A-6BFD-C39898DCCE7E}"/>
              </a:ext>
            </a:extLst>
          </p:cNvPr>
          <p:cNvSpPr>
            <a:spLocks noGrp="1" noChangeArrowheads="1"/>
          </p:cNvSpPr>
          <p:nvPr>
            <p:ph type="body" idx="1"/>
          </p:nvPr>
        </p:nvSpPr>
        <p:spPr>
          <a:xfrm>
            <a:off x="731838" y="4560888"/>
            <a:ext cx="5851525" cy="287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18788" name="Footer Placeholder 1">
            <a:extLst>
              <a:ext uri="{FF2B5EF4-FFF2-40B4-BE49-F238E27FC236}">
                <a16:creationId xmlns:a16="http://schemas.microsoft.com/office/drawing/2014/main" id="{637EB7D6-1D95-D7D3-B3D5-6AB3963CCD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kumimoji="1" sz="2000" b="1">
                <a:solidFill>
                  <a:schemeClr val="accent2"/>
                </a:solidFill>
                <a:latin typeface="Tahoma" panose="020B0604030504040204" pitchFamily="34" charset="0"/>
              </a:defRPr>
            </a:lvl1pPr>
            <a:lvl2pPr marL="769938" indent="-295275" defTabSz="949325">
              <a:defRPr kumimoji="1" sz="2000" b="1">
                <a:solidFill>
                  <a:schemeClr val="accent2"/>
                </a:solidFill>
                <a:latin typeface="Tahoma" panose="020B0604030504040204" pitchFamily="34" charset="0"/>
              </a:defRPr>
            </a:lvl2pPr>
            <a:lvl3pPr marL="1184275" indent="-236538" defTabSz="949325">
              <a:defRPr kumimoji="1" sz="2000" b="1">
                <a:solidFill>
                  <a:schemeClr val="accent2"/>
                </a:solidFill>
                <a:latin typeface="Tahoma" panose="020B0604030504040204" pitchFamily="34" charset="0"/>
              </a:defRPr>
            </a:lvl3pPr>
            <a:lvl4pPr marL="1658938" indent="-236538" defTabSz="949325">
              <a:defRPr kumimoji="1" sz="2000" b="1">
                <a:solidFill>
                  <a:schemeClr val="accent2"/>
                </a:solidFill>
                <a:latin typeface="Tahoma" panose="020B0604030504040204" pitchFamily="34" charset="0"/>
              </a:defRPr>
            </a:lvl4pPr>
            <a:lvl5pPr marL="2133600" indent="-236538" defTabSz="949325">
              <a:defRPr kumimoji="1" sz="2000" b="1">
                <a:solidFill>
                  <a:schemeClr val="accent2"/>
                </a:solidFill>
                <a:latin typeface="Tahoma" panose="020B0604030504040204" pitchFamily="34" charset="0"/>
              </a:defRPr>
            </a:lvl5pPr>
            <a:lvl6pPr marL="2590800" indent="-236538" defTabSz="949325" eaLnBrk="0" fontAlgn="base" hangingPunct="0">
              <a:spcBef>
                <a:spcPct val="0"/>
              </a:spcBef>
              <a:spcAft>
                <a:spcPct val="0"/>
              </a:spcAft>
              <a:defRPr kumimoji="1" sz="2000" b="1">
                <a:solidFill>
                  <a:schemeClr val="accent2"/>
                </a:solidFill>
                <a:latin typeface="Tahoma" panose="020B0604030504040204" pitchFamily="34" charset="0"/>
              </a:defRPr>
            </a:lvl6pPr>
            <a:lvl7pPr marL="3048000" indent="-236538" defTabSz="949325" eaLnBrk="0" fontAlgn="base" hangingPunct="0">
              <a:spcBef>
                <a:spcPct val="0"/>
              </a:spcBef>
              <a:spcAft>
                <a:spcPct val="0"/>
              </a:spcAft>
              <a:defRPr kumimoji="1" sz="2000" b="1">
                <a:solidFill>
                  <a:schemeClr val="accent2"/>
                </a:solidFill>
                <a:latin typeface="Tahoma" panose="020B0604030504040204" pitchFamily="34" charset="0"/>
              </a:defRPr>
            </a:lvl7pPr>
            <a:lvl8pPr marL="3505200" indent="-236538" defTabSz="949325" eaLnBrk="0" fontAlgn="base" hangingPunct="0">
              <a:spcBef>
                <a:spcPct val="0"/>
              </a:spcBef>
              <a:spcAft>
                <a:spcPct val="0"/>
              </a:spcAft>
              <a:defRPr kumimoji="1" sz="2000" b="1">
                <a:solidFill>
                  <a:schemeClr val="accent2"/>
                </a:solidFill>
                <a:latin typeface="Tahoma" panose="020B0604030504040204" pitchFamily="34" charset="0"/>
              </a:defRPr>
            </a:lvl8pPr>
            <a:lvl9pPr marL="3962400" indent="-236538" defTabSz="949325" eaLnBrk="0" fontAlgn="base" hangingPunct="0">
              <a:spcBef>
                <a:spcPct val="0"/>
              </a:spcBef>
              <a:spcAft>
                <a:spcPct val="0"/>
              </a:spcAft>
              <a:defRPr kumimoji="1" sz="2000" b="1">
                <a:solidFill>
                  <a:schemeClr val="accent2"/>
                </a:solidFill>
                <a:latin typeface="Tahoma" panose="020B0604030504040204" pitchFamily="34" charset="0"/>
              </a:defRPr>
            </a:lvl9pPr>
          </a:lstStyle>
          <a:p>
            <a:r>
              <a:rPr kumimoji="0" lang="en-US" altLang="en-US" sz="1200" b="0" dirty="0">
                <a:solidFill>
                  <a:schemeClr val="tx1"/>
                </a:solidFill>
                <a:latin typeface="Arial" panose="020B0604020202020204" pitchFamily="34" charset="0"/>
              </a:rPr>
              <a:t>Virginia Department for Aging and Rehabilitative Services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xfrm>
            <a:off x="883907" y="4511399"/>
            <a:ext cx="5140655" cy="8312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Federal</a:t>
            </a:r>
            <a:br>
              <a:rPr lang="en-US" altLang="en-US" dirty="0">
                <a:latin typeface="Arial" panose="020B0604020202020204" pitchFamily="34" charset="0"/>
              </a:rPr>
            </a:br>
            <a:r>
              <a:rPr lang="en-US" altLang="en-US" dirty="0">
                <a:latin typeface="Arial" panose="020B0604020202020204" pitchFamily="34" charset="0"/>
              </a:rPr>
              <a:t>State</a:t>
            </a:r>
            <a:br>
              <a:rPr lang="en-US" altLang="en-US" dirty="0">
                <a:latin typeface="Arial" panose="020B0604020202020204" pitchFamily="34" charset="0"/>
              </a:rPr>
            </a:br>
            <a:r>
              <a:rPr lang="en-US" altLang="en-US" dirty="0">
                <a:latin typeface="Arial" panose="020B0604020202020204" pitchFamily="34" charset="0"/>
              </a:rPr>
              <a:t>Local</a:t>
            </a:r>
            <a:br>
              <a:rPr lang="en-US" altLang="en-US" dirty="0">
                <a:latin typeface="Arial" panose="020B0604020202020204" pitchFamily="34" charset="0"/>
              </a:rPr>
            </a:br>
            <a:endParaRPr lang="en-US" altLang="en-US" dirty="0">
              <a:latin typeface="Arial" panose="020B0604020202020204" pitchFamily="34" charset="0"/>
            </a:endParaRPr>
          </a:p>
        </p:txBody>
      </p:sp>
      <p:sp>
        <p:nvSpPr>
          <p:cNvPr id="860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6130" indent="-275434" defTabSz="915054">
              <a:defRPr kumimoji="1" sz="1900" b="1">
                <a:solidFill>
                  <a:schemeClr val="accent2"/>
                </a:solidFill>
                <a:latin typeface="Tahoma" panose="020B0604030504040204" pitchFamily="34" charset="0"/>
              </a:defRPr>
            </a:lvl2pPr>
            <a:lvl3pPr marL="1101738" indent="-220348" defTabSz="915054">
              <a:defRPr kumimoji="1" sz="1900" b="1">
                <a:solidFill>
                  <a:schemeClr val="accent2"/>
                </a:solidFill>
                <a:latin typeface="Tahoma" panose="020B0604030504040204" pitchFamily="34" charset="0"/>
              </a:defRPr>
            </a:lvl3pPr>
            <a:lvl4pPr marL="1542433" indent="-220348" defTabSz="915054">
              <a:defRPr kumimoji="1" sz="1900" b="1">
                <a:solidFill>
                  <a:schemeClr val="accent2"/>
                </a:solidFill>
                <a:latin typeface="Tahoma" panose="020B0604030504040204" pitchFamily="34" charset="0"/>
              </a:defRPr>
            </a:lvl4pPr>
            <a:lvl5pPr marL="1983128" indent="-220348" defTabSz="915054">
              <a:defRPr kumimoji="1" sz="1900" b="1">
                <a:solidFill>
                  <a:schemeClr val="accent2"/>
                </a:solidFill>
                <a:latin typeface="Tahoma" panose="020B0604030504040204" pitchFamily="34" charset="0"/>
              </a:defRPr>
            </a:lvl5pPr>
            <a:lvl6pPr marL="242382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451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521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590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60D5A855-1CA5-4D9A-B1D6-D5F47C2CD580}" type="datetime1">
              <a:rPr kumimoji="0" lang="en-US" altLang="en-US" sz="1200" b="0">
                <a:solidFill>
                  <a:schemeClr val="tx1"/>
                </a:solidFill>
                <a:latin typeface="Arial" panose="020B0604020202020204" pitchFamily="34" charset="0"/>
              </a:rPr>
              <a:pPr/>
              <a:t>1/17/2024</a:t>
            </a:fld>
            <a:endParaRPr kumimoji="0" lang="en-US" altLang="en-US" sz="1200" b="0" dirty="0">
              <a:solidFill>
                <a:schemeClr val="tx1"/>
              </a:solidFill>
              <a:latin typeface="Arial" panose="020B0604020202020204" pitchFamily="34" charset="0"/>
            </a:endParaRPr>
          </a:p>
        </p:txBody>
      </p:sp>
      <p:sp>
        <p:nvSpPr>
          <p:cNvPr id="860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6130" indent="-275434" defTabSz="915054">
              <a:defRPr kumimoji="1" sz="1900" b="1">
                <a:solidFill>
                  <a:schemeClr val="accent2"/>
                </a:solidFill>
                <a:latin typeface="Tahoma" panose="020B0604030504040204" pitchFamily="34" charset="0"/>
              </a:defRPr>
            </a:lvl2pPr>
            <a:lvl3pPr marL="1101738" indent="-220348" defTabSz="915054">
              <a:defRPr kumimoji="1" sz="1900" b="1">
                <a:solidFill>
                  <a:schemeClr val="accent2"/>
                </a:solidFill>
                <a:latin typeface="Tahoma" panose="020B0604030504040204" pitchFamily="34" charset="0"/>
              </a:defRPr>
            </a:lvl3pPr>
            <a:lvl4pPr marL="1542433" indent="-220348" defTabSz="915054">
              <a:defRPr kumimoji="1" sz="1900" b="1">
                <a:solidFill>
                  <a:schemeClr val="accent2"/>
                </a:solidFill>
                <a:latin typeface="Tahoma" panose="020B0604030504040204" pitchFamily="34" charset="0"/>
              </a:defRPr>
            </a:lvl4pPr>
            <a:lvl5pPr marL="1983128" indent="-220348" defTabSz="915054">
              <a:defRPr kumimoji="1" sz="1900" b="1">
                <a:solidFill>
                  <a:schemeClr val="accent2"/>
                </a:solidFill>
                <a:latin typeface="Tahoma" panose="020B0604030504040204" pitchFamily="34" charset="0"/>
              </a:defRPr>
            </a:lvl5pPr>
            <a:lvl6pPr marL="242382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451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521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590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r>
              <a:rPr kumimoji="0" lang="en-US" altLang="en-US" sz="1200" b="0" dirty="0">
                <a:solidFill>
                  <a:schemeClr val="tx1"/>
                </a:solidFill>
                <a:latin typeface="Arial" panose="020B0604020202020204" pitchFamily="34" charset="0"/>
              </a:rPr>
              <a:t>Virginia Department for Aging and Rehabilitative Services</a:t>
            </a:r>
          </a:p>
        </p:txBody>
      </p:sp>
      <p:sp>
        <p:nvSpPr>
          <p:cNvPr id="8602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16130" indent="-275434" defTabSz="915054">
              <a:defRPr kumimoji="1" sz="1900" b="1">
                <a:solidFill>
                  <a:schemeClr val="accent2"/>
                </a:solidFill>
                <a:latin typeface="Tahoma" panose="020B0604030504040204" pitchFamily="34" charset="0"/>
              </a:defRPr>
            </a:lvl2pPr>
            <a:lvl3pPr marL="1101738" indent="-220348" defTabSz="915054">
              <a:defRPr kumimoji="1" sz="1900" b="1">
                <a:solidFill>
                  <a:schemeClr val="accent2"/>
                </a:solidFill>
                <a:latin typeface="Tahoma" panose="020B0604030504040204" pitchFamily="34" charset="0"/>
              </a:defRPr>
            </a:lvl3pPr>
            <a:lvl4pPr marL="1542433" indent="-220348" defTabSz="915054">
              <a:defRPr kumimoji="1" sz="1900" b="1">
                <a:solidFill>
                  <a:schemeClr val="accent2"/>
                </a:solidFill>
                <a:latin typeface="Tahoma" panose="020B0604030504040204" pitchFamily="34" charset="0"/>
              </a:defRPr>
            </a:lvl4pPr>
            <a:lvl5pPr marL="1983128" indent="-220348" defTabSz="915054">
              <a:defRPr kumimoji="1" sz="1900" b="1">
                <a:solidFill>
                  <a:schemeClr val="accent2"/>
                </a:solidFill>
                <a:latin typeface="Tahoma" panose="020B0604030504040204" pitchFamily="34" charset="0"/>
              </a:defRPr>
            </a:lvl5pPr>
            <a:lvl6pPr marL="242382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86451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05213" indent="-220348"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745908" indent="-220348"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FEB7EB40-12C9-4F0E-BF74-076F355F6B68}" type="slidenum">
              <a:rPr kumimoji="0" lang="en-US" altLang="en-US" sz="1200" b="0">
                <a:solidFill>
                  <a:schemeClr val="tx1"/>
                </a:solidFill>
                <a:latin typeface="Arial" panose="020B0604020202020204" pitchFamily="34" charset="0"/>
              </a:rPr>
              <a:pPr/>
              <a:t>4</a:t>
            </a:fld>
            <a:endParaRPr kumimoji="0" lang="en-US" altLang="en-US" sz="1200" b="0" dirty="0">
              <a:solidFill>
                <a:schemeClr val="tx1"/>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ChangeArrowheads="1" noTextEdit="1"/>
          </p:cNvSpPr>
          <p:nvPr>
            <p:ph type="sldImg"/>
          </p:nvPr>
        </p:nvSpPr>
        <p:spPr>
          <a:ln/>
        </p:spPr>
      </p:sp>
      <p:sp>
        <p:nvSpPr>
          <p:cNvPr id="88067" name="Notes Placeholder 2"/>
          <p:cNvSpPr>
            <a:spLocks noGrp="1"/>
          </p:cNvSpPr>
          <p:nvPr>
            <p:ph type="body" idx="1"/>
          </p:nvPr>
        </p:nvSpPr>
        <p:spPr>
          <a:xfrm>
            <a:off x="883907" y="4511398"/>
            <a:ext cx="5140655" cy="2677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Older Americans Act was signed into law by President Johnson in July 1965 (54 years ago).  Signed just 16 days before President Johnson signed the Social Security Act of 1965 that created Medicare and Medicaid.</a:t>
            </a:r>
          </a:p>
          <a:p>
            <a:endParaRPr lang="en-US" altLang="en-US" dirty="0">
              <a:latin typeface="Arial" panose="020B0604020202020204" pitchFamily="34" charset="0"/>
            </a:endParaRPr>
          </a:p>
          <a:p>
            <a:r>
              <a:rPr lang="en-US" altLang="en-US" dirty="0">
                <a:latin typeface="Arial" panose="020B0604020202020204" pitchFamily="34" charset="0"/>
              </a:rPr>
              <a:t>The OAA was recently reauthorized in March 2020. </a:t>
            </a:r>
          </a:p>
          <a:p>
            <a:endParaRPr lang="en-US" altLang="en-US" dirty="0">
              <a:latin typeface="Arial" panose="020B0604020202020204" pitchFamily="34" charset="0"/>
            </a:endParaRPr>
          </a:p>
          <a:p>
            <a:r>
              <a:rPr lang="en-US" altLang="en-US" dirty="0">
                <a:latin typeface="Arial" panose="020B0604020202020204" pitchFamily="34" charset="0"/>
              </a:rPr>
              <a:t>The primary differences between OAA programs and Medicaid and Medicare is that OAA is not an entitlement – so services are only available as funding allows – and it is much, much smaller than either of the other better known programs (Medicaid and Medicare)</a:t>
            </a:r>
          </a:p>
          <a:p>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t>1,838,379 Virginians aged 60+</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8806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42143" indent="-284616" defTabSz="915054">
              <a:defRPr kumimoji="1" sz="1900" b="1">
                <a:solidFill>
                  <a:schemeClr val="accent2"/>
                </a:solidFill>
                <a:latin typeface="Tahoma" panose="020B0604030504040204" pitchFamily="34" charset="0"/>
              </a:defRPr>
            </a:lvl2pPr>
            <a:lvl3pPr marL="1141523" indent="-227999" defTabSz="915054">
              <a:defRPr kumimoji="1" sz="1900" b="1">
                <a:solidFill>
                  <a:schemeClr val="accent2"/>
                </a:solidFill>
                <a:latin typeface="Tahoma" panose="020B0604030504040204" pitchFamily="34" charset="0"/>
              </a:defRPr>
            </a:lvl3pPr>
            <a:lvl4pPr marL="1599050" indent="-227999" defTabSz="915054">
              <a:defRPr kumimoji="1" sz="1900" b="1">
                <a:solidFill>
                  <a:schemeClr val="accent2"/>
                </a:solidFill>
                <a:latin typeface="Tahoma" panose="020B0604030504040204" pitchFamily="34" charset="0"/>
              </a:defRPr>
            </a:lvl4pPr>
            <a:lvl5pPr marL="2056577" indent="-227999" defTabSz="915054">
              <a:defRPr kumimoji="1" sz="1900" b="1">
                <a:solidFill>
                  <a:schemeClr val="accent2"/>
                </a:solidFill>
                <a:latin typeface="Tahoma" panose="020B0604030504040204" pitchFamily="34" charset="0"/>
              </a:defRPr>
            </a:lvl5pPr>
            <a:lvl6pPr marL="249727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93796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7866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81935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766720DB-FEEB-4C1B-8A64-1CF4123F9609}" type="datetime1">
              <a:rPr kumimoji="0" lang="en-US" altLang="en-US" sz="1200" b="0">
                <a:solidFill>
                  <a:srgbClr val="000000"/>
                </a:solidFill>
                <a:latin typeface="Arial" panose="020B0604020202020204" pitchFamily="34" charset="0"/>
              </a:rPr>
              <a:pPr/>
              <a:t>1/17/2024</a:t>
            </a:fld>
            <a:endParaRPr kumimoji="0" lang="en-US" altLang="en-US" sz="1200" b="0" dirty="0">
              <a:solidFill>
                <a:srgbClr val="000000"/>
              </a:solidFill>
              <a:latin typeface="Arial" panose="020B0604020202020204" pitchFamily="34" charset="0"/>
            </a:endParaRPr>
          </a:p>
        </p:txBody>
      </p:sp>
      <p:sp>
        <p:nvSpPr>
          <p:cNvPr id="880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42143" indent="-284616" defTabSz="915054">
              <a:defRPr kumimoji="1" sz="1900" b="1">
                <a:solidFill>
                  <a:schemeClr val="accent2"/>
                </a:solidFill>
                <a:latin typeface="Tahoma" panose="020B0604030504040204" pitchFamily="34" charset="0"/>
              </a:defRPr>
            </a:lvl2pPr>
            <a:lvl3pPr marL="1141523" indent="-227999" defTabSz="915054">
              <a:defRPr kumimoji="1" sz="1900" b="1">
                <a:solidFill>
                  <a:schemeClr val="accent2"/>
                </a:solidFill>
                <a:latin typeface="Tahoma" panose="020B0604030504040204" pitchFamily="34" charset="0"/>
              </a:defRPr>
            </a:lvl3pPr>
            <a:lvl4pPr marL="1599050" indent="-227999" defTabSz="915054">
              <a:defRPr kumimoji="1" sz="1900" b="1">
                <a:solidFill>
                  <a:schemeClr val="accent2"/>
                </a:solidFill>
                <a:latin typeface="Tahoma" panose="020B0604030504040204" pitchFamily="34" charset="0"/>
              </a:defRPr>
            </a:lvl4pPr>
            <a:lvl5pPr marL="2056577" indent="-227999" defTabSz="915054">
              <a:defRPr kumimoji="1" sz="1900" b="1">
                <a:solidFill>
                  <a:schemeClr val="accent2"/>
                </a:solidFill>
                <a:latin typeface="Tahoma" panose="020B0604030504040204" pitchFamily="34" charset="0"/>
              </a:defRPr>
            </a:lvl5pPr>
            <a:lvl6pPr marL="249727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93796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7866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81935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9521EB44-210B-46BA-A9C6-F7C1670E5E1C}" type="slidenum">
              <a:rPr kumimoji="0" lang="en-US" altLang="en-US" sz="1200" b="0">
                <a:solidFill>
                  <a:srgbClr val="000000"/>
                </a:solidFill>
                <a:latin typeface="Arial" panose="020B0604020202020204" pitchFamily="34" charset="0"/>
              </a:rPr>
              <a:pPr/>
              <a:t>5</a:t>
            </a:fld>
            <a:endParaRPr kumimoji="0" lang="en-US" altLang="en-US" sz="1200" b="0" dirty="0">
              <a:solidFill>
                <a:srgbClr val="000000"/>
              </a:solidFill>
              <a:latin typeface="Arial" panose="020B0604020202020204" pitchFamily="34" charset="0"/>
            </a:endParaRPr>
          </a:p>
        </p:txBody>
      </p:sp>
      <p:sp>
        <p:nvSpPr>
          <p:cNvPr id="88070"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42143" indent="-284616" defTabSz="915054">
              <a:defRPr kumimoji="1" sz="1900" b="1">
                <a:solidFill>
                  <a:schemeClr val="accent2"/>
                </a:solidFill>
                <a:latin typeface="Tahoma" panose="020B0604030504040204" pitchFamily="34" charset="0"/>
              </a:defRPr>
            </a:lvl2pPr>
            <a:lvl3pPr marL="1141523" indent="-227999" defTabSz="915054">
              <a:defRPr kumimoji="1" sz="1900" b="1">
                <a:solidFill>
                  <a:schemeClr val="accent2"/>
                </a:solidFill>
                <a:latin typeface="Tahoma" panose="020B0604030504040204" pitchFamily="34" charset="0"/>
              </a:defRPr>
            </a:lvl3pPr>
            <a:lvl4pPr marL="1599050" indent="-227999" defTabSz="915054">
              <a:defRPr kumimoji="1" sz="1900" b="1">
                <a:solidFill>
                  <a:schemeClr val="accent2"/>
                </a:solidFill>
                <a:latin typeface="Tahoma" panose="020B0604030504040204" pitchFamily="34" charset="0"/>
              </a:defRPr>
            </a:lvl4pPr>
            <a:lvl5pPr marL="2056577" indent="-227999" defTabSz="915054">
              <a:defRPr kumimoji="1" sz="1900" b="1">
                <a:solidFill>
                  <a:schemeClr val="accent2"/>
                </a:solidFill>
                <a:latin typeface="Tahoma" panose="020B0604030504040204" pitchFamily="34" charset="0"/>
              </a:defRPr>
            </a:lvl5pPr>
            <a:lvl6pPr marL="249727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93796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7866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81935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r>
              <a:rPr kumimoji="0" lang="en-US" altLang="en-US" sz="1200" b="0" dirty="0">
                <a:solidFill>
                  <a:schemeClr val="tx1"/>
                </a:solidFill>
                <a:latin typeface="Arial" panose="020B0604020202020204" pitchFamily="34" charset="0"/>
              </a:rPr>
              <a:t>Virginia Department for Aging and Rehabilitative Services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ChangeArrowheads="1" noTextEdit="1"/>
          </p:cNvSpPr>
          <p:nvPr>
            <p:ph type="sldImg"/>
          </p:nvPr>
        </p:nvSpPr>
        <p:spPr>
          <a:ln/>
        </p:spPr>
      </p:sp>
      <p:sp>
        <p:nvSpPr>
          <p:cNvPr id="90115" name="Notes Placeholder 2"/>
          <p:cNvSpPr>
            <a:spLocks noGrp="1"/>
          </p:cNvSpPr>
          <p:nvPr>
            <p:ph type="body" idx="1"/>
          </p:nvPr>
        </p:nvSpPr>
        <p:spPr>
          <a:xfrm>
            <a:off x="883907" y="4511399"/>
            <a:ext cx="5140655" cy="28625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slide puts DARS and the AAAs in perspective at the federal level.  Most of our funding and direction comes from the federal Administration for Community Living/Administration on Aging.</a:t>
            </a:r>
          </a:p>
          <a:p>
            <a:endParaRPr lang="en-US" altLang="en-US" dirty="0">
              <a:latin typeface="Arial" panose="020B0604020202020204" pitchFamily="34" charset="0"/>
            </a:endParaRPr>
          </a:p>
          <a:p>
            <a:r>
              <a:rPr lang="en-US" altLang="en-US" dirty="0">
                <a:latin typeface="Arial" panose="020B0604020202020204" pitchFamily="34" charset="0"/>
              </a:rPr>
              <a:t>Describes the national network of State Units on Aging (DARS is one of these) and the Area Agencies on Aging. This structure was created by the OAA.</a:t>
            </a:r>
          </a:p>
          <a:p>
            <a:endParaRPr lang="en-US" altLang="en-US" dirty="0">
              <a:latin typeface="Arial" panose="020B0604020202020204" pitchFamily="34" charset="0"/>
            </a:endParaRPr>
          </a:p>
          <a:p>
            <a:r>
              <a:rPr lang="en-US" altLang="en-US" dirty="0">
                <a:latin typeface="Arial" panose="020B0604020202020204" pitchFamily="34" charset="0"/>
              </a:rPr>
              <a:t>Virginia has seven federally recognized tribal organizations. The Chickahominy tribe received approval for Title VI federal funding in April, 2020.</a:t>
            </a:r>
          </a:p>
          <a:p>
            <a:endParaRPr lang="en-US" altLang="en-US" dirty="0">
              <a:latin typeface="Arial" panose="020B0604020202020204" pitchFamily="34" charset="0"/>
            </a:endParaRPr>
          </a:p>
          <a:p>
            <a:r>
              <a:rPr lang="en-US" altLang="en-US" dirty="0">
                <a:latin typeface="Arial" panose="020B0604020202020204" pitchFamily="34" charset="0"/>
              </a:rPr>
              <a:t>AAAs subcontract with thousands of local community-based service providers to deliver meals, provide adult day care, provide transportation, and an array of other services.</a:t>
            </a:r>
          </a:p>
        </p:txBody>
      </p:sp>
      <p:sp>
        <p:nvSpPr>
          <p:cNvPr id="9011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42143" indent="-284616" defTabSz="915054">
              <a:defRPr kumimoji="1" sz="1900" b="1">
                <a:solidFill>
                  <a:schemeClr val="accent2"/>
                </a:solidFill>
                <a:latin typeface="Tahoma" panose="020B0604030504040204" pitchFamily="34" charset="0"/>
              </a:defRPr>
            </a:lvl2pPr>
            <a:lvl3pPr marL="1141523" indent="-227999" defTabSz="915054">
              <a:defRPr kumimoji="1" sz="1900" b="1">
                <a:solidFill>
                  <a:schemeClr val="accent2"/>
                </a:solidFill>
                <a:latin typeface="Tahoma" panose="020B0604030504040204" pitchFamily="34" charset="0"/>
              </a:defRPr>
            </a:lvl3pPr>
            <a:lvl4pPr marL="1599050" indent="-227999" defTabSz="915054">
              <a:defRPr kumimoji="1" sz="1900" b="1">
                <a:solidFill>
                  <a:schemeClr val="accent2"/>
                </a:solidFill>
                <a:latin typeface="Tahoma" panose="020B0604030504040204" pitchFamily="34" charset="0"/>
              </a:defRPr>
            </a:lvl4pPr>
            <a:lvl5pPr marL="2056577" indent="-227999" defTabSz="915054">
              <a:defRPr kumimoji="1" sz="1900" b="1">
                <a:solidFill>
                  <a:schemeClr val="accent2"/>
                </a:solidFill>
                <a:latin typeface="Tahoma" panose="020B0604030504040204" pitchFamily="34" charset="0"/>
              </a:defRPr>
            </a:lvl5pPr>
            <a:lvl6pPr marL="249727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93796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7866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81935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88E8677C-81F4-48C3-A359-1B11B5D17E08}" type="datetime1">
              <a:rPr kumimoji="0" lang="en-US" altLang="en-US" sz="1200" b="0">
                <a:solidFill>
                  <a:schemeClr val="tx1"/>
                </a:solidFill>
                <a:latin typeface="Arial" panose="020B0604020202020204" pitchFamily="34" charset="0"/>
              </a:rPr>
              <a:pPr/>
              <a:t>1/17/2024</a:t>
            </a:fld>
            <a:endParaRPr kumimoji="0" lang="en-US" altLang="en-US" sz="1200" b="0" dirty="0">
              <a:solidFill>
                <a:schemeClr val="tx1"/>
              </a:solidFill>
              <a:latin typeface="Arial" panose="020B0604020202020204" pitchFamily="34" charset="0"/>
            </a:endParaRPr>
          </a:p>
        </p:txBody>
      </p:sp>
      <p:sp>
        <p:nvSpPr>
          <p:cNvPr id="901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42143" indent="-284616" defTabSz="915054">
              <a:defRPr kumimoji="1" sz="1900" b="1">
                <a:solidFill>
                  <a:schemeClr val="accent2"/>
                </a:solidFill>
                <a:latin typeface="Tahoma" panose="020B0604030504040204" pitchFamily="34" charset="0"/>
              </a:defRPr>
            </a:lvl2pPr>
            <a:lvl3pPr marL="1141523" indent="-227999" defTabSz="915054">
              <a:defRPr kumimoji="1" sz="1900" b="1">
                <a:solidFill>
                  <a:schemeClr val="accent2"/>
                </a:solidFill>
                <a:latin typeface="Tahoma" panose="020B0604030504040204" pitchFamily="34" charset="0"/>
              </a:defRPr>
            </a:lvl3pPr>
            <a:lvl4pPr marL="1599050" indent="-227999" defTabSz="915054">
              <a:defRPr kumimoji="1" sz="1900" b="1">
                <a:solidFill>
                  <a:schemeClr val="accent2"/>
                </a:solidFill>
                <a:latin typeface="Tahoma" panose="020B0604030504040204" pitchFamily="34" charset="0"/>
              </a:defRPr>
            </a:lvl4pPr>
            <a:lvl5pPr marL="2056577" indent="-227999" defTabSz="915054">
              <a:defRPr kumimoji="1" sz="1900" b="1">
                <a:solidFill>
                  <a:schemeClr val="accent2"/>
                </a:solidFill>
                <a:latin typeface="Tahoma" panose="020B0604030504040204" pitchFamily="34" charset="0"/>
              </a:defRPr>
            </a:lvl5pPr>
            <a:lvl6pPr marL="249727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93796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7866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81935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fld id="{402BBB3F-6D69-429F-9E81-BFCE51C48C3D}" type="slidenum">
              <a:rPr kumimoji="0" lang="en-US" altLang="en-US" sz="1200" b="0">
                <a:solidFill>
                  <a:schemeClr val="tx1"/>
                </a:solidFill>
                <a:latin typeface="Arial" panose="020B0604020202020204" pitchFamily="34" charset="0"/>
              </a:rPr>
              <a:pPr/>
              <a:t>6</a:t>
            </a:fld>
            <a:endParaRPr kumimoji="0" lang="en-US" altLang="en-US" sz="1200" b="0" dirty="0">
              <a:solidFill>
                <a:schemeClr val="tx1"/>
              </a:solidFill>
              <a:latin typeface="Arial" panose="020B0604020202020204" pitchFamily="34" charset="0"/>
            </a:endParaRPr>
          </a:p>
        </p:txBody>
      </p:sp>
      <p:sp>
        <p:nvSpPr>
          <p:cNvPr id="90118"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54">
              <a:defRPr kumimoji="1" sz="1900" b="1">
                <a:solidFill>
                  <a:schemeClr val="accent2"/>
                </a:solidFill>
                <a:latin typeface="Tahoma" panose="020B0604030504040204" pitchFamily="34" charset="0"/>
              </a:defRPr>
            </a:lvl1pPr>
            <a:lvl2pPr marL="742143" indent="-284616" defTabSz="915054">
              <a:defRPr kumimoji="1" sz="1900" b="1">
                <a:solidFill>
                  <a:schemeClr val="accent2"/>
                </a:solidFill>
                <a:latin typeface="Tahoma" panose="020B0604030504040204" pitchFamily="34" charset="0"/>
              </a:defRPr>
            </a:lvl2pPr>
            <a:lvl3pPr marL="1141523" indent="-227999" defTabSz="915054">
              <a:defRPr kumimoji="1" sz="1900" b="1">
                <a:solidFill>
                  <a:schemeClr val="accent2"/>
                </a:solidFill>
                <a:latin typeface="Tahoma" panose="020B0604030504040204" pitchFamily="34" charset="0"/>
              </a:defRPr>
            </a:lvl3pPr>
            <a:lvl4pPr marL="1599050" indent="-227999" defTabSz="915054">
              <a:defRPr kumimoji="1" sz="1900" b="1">
                <a:solidFill>
                  <a:schemeClr val="accent2"/>
                </a:solidFill>
                <a:latin typeface="Tahoma" panose="020B0604030504040204" pitchFamily="34" charset="0"/>
              </a:defRPr>
            </a:lvl4pPr>
            <a:lvl5pPr marL="2056577" indent="-227999" defTabSz="915054">
              <a:defRPr kumimoji="1" sz="1900" b="1">
                <a:solidFill>
                  <a:schemeClr val="accent2"/>
                </a:solidFill>
                <a:latin typeface="Tahoma" panose="020B0604030504040204" pitchFamily="34" charset="0"/>
              </a:defRPr>
            </a:lvl5pPr>
            <a:lvl6pPr marL="249727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6pPr>
            <a:lvl7pPr marL="293796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7pPr>
            <a:lvl8pPr marL="3378662" indent="-227999" defTabSz="915054" eaLnBrk="0" fontAlgn="base" hangingPunct="0">
              <a:spcBef>
                <a:spcPct val="0"/>
              </a:spcBef>
              <a:spcAft>
                <a:spcPct val="0"/>
              </a:spcAft>
              <a:defRPr kumimoji="1" sz="1900" b="1">
                <a:solidFill>
                  <a:schemeClr val="accent2"/>
                </a:solidFill>
                <a:latin typeface="Tahoma" panose="020B0604030504040204" pitchFamily="34" charset="0"/>
              </a:defRPr>
            </a:lvl8pPr>
            <a:lvl9pPr marL="3819357" indent="-227999" defTabSz="915054" eaLnBrk="0" fontAlgn="base" hangingPunct="0">
              <a:spcBef>
                <a:spcPct val="0"/>
              </a:spcBef>
              <a:spcAft>
                <a:spcPct val="0"/>
              </a:spcAft>
              <a:defRPr kumimoji="1" sz="1900" b="1">
                <a:solidFill>
                  <a:schemeClr val="accent2"/>
                </a:solidFill>
                <a:latin typeface="Tahoma" panose="020B0604030504040204" pitchFamily="34" charset="0"/>
              </a:defRPr>
            </a:lvl9pPr>
          </a:lstStyle>
          <a:p>
            <a:r>
              <a:rPr kumimoji="0" lang="en-US" altLang="en-US" sz="1200" b="0" dirty="0">
                <a:solidFill>
                  <a:schemeClr val="tx1"/>
                </a:solidFill>
                <a:latin typeface="Arial" panose="020B0604020202020204" pitchFamily="34" charset="0"/>
              </a:rPr>
              <a:t>Virginia Department for Aging and Rehabilitative Services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C3B74B2E-B4C6-0ECF-DE7C-58ACE240D1D2}"/>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0A88A4C6-94D8-3368-D315-33E24D607708}"/>
              </a:ext>
            </a:extLst>
          </p:cNvPr>
          <p:cNvSpPr>
            <a:spLocks noGrp="1"/>
          </p:cNvSpPr>
          <p:nvPr>
            <p:ph type="body" idx="1"/>
          </p:nvPr>
        </p:nvSpPr>
        <p:spPr>
          <a:xfrm>
            <a:off x="847725" y="4368800"/>
            <a:ext cx="4926013" cy="4708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It is Title III that funds a large proportion of the AAA activities.</a:t>
            </a:r>
          </a:p>
          <a:p>
            <a:endParaRPr lang="en-US" altLang="en-US" dirty="0">
              <a:latin typeface="Arial" panose="020B0604020202020204" pitchFamily="34" charset="0"/>
            </a:endParaRPr>
          </a:p>
          <a:p>
            <a:r>
              <a:rPr lang="en-US" altLang="en-US" dirty="0">
                <a:latin typeface="Arial" panose="020B0604020202020204" pitchFamily="34" charset="0"/>
              </a:rPr>
              <a:t>Priority Services:  in-home, access [I &amp; A (CRIA), care coordination (case management), outreach and transportation]; congregate and HDM, nutrition counseling; and legal services:</a:t>
            </a:r>
          </a:p>
          <a:p>
            <a:endParaRPr lang="en-US" altLang="en-US" dirty="0">
              <a:latin typeface="Arial" panose="020B0604020202020204" pitchFamily="34" charset="0"/>
            </a:endParaRPr>
          </a:p>
          <a:p>
            <a:r>
              <a:rPr lang="en-US" altLang="en-US" dirty="0">
                <a:latin typeface="Arial" panose="020B0604020202020204" pitchFamily="34" charset="0"/>
              </a:rPr>
              <a:t>(A) services associated with access to services (transportation,  </a:t>
            </a:r>
            <a:r>
              <a:rPr lang="en-US" altLang="en-US" b="1" dirty="0">
                <a:latin typeface="Arial" panose="020B0604020202020204" pitchFamily="34" charset="0"/>
              </a:rPr>
              <a:t>health services (including mental health services)</a:t>
            </a:r>
            <a:r>
              <a:rPr lang="en-US" altLang="en-US" dirty="0">
                <a:latin typeface="Arial" panose="020B0604020202020204" pitchFamily="34" charset="0"/>
              </a:rPr>
              <a:t>  outreach, information and assistance,  </a:t>
            </a:r>
            <a:r>
              <a:rPr lang="en-US" altLang="en-US" b="1" dirty="0">
                <a:latin typeface="Arial" panose="020B0604020202020204" pitchFamily="34" charset="0"/>
              </a:rPr>
              <a:t>(which may include information and assistance to consumers on availability of services under part B and how to receive benefits under and participate in publicly supported programs for which the consumer may be eligible)</a:t>
            </a:r>
            <a:r>
              <a:rPr lang="en-US" altLang="en-US" dirty="0">
                <a:latin typeface="Arial" panose="020B0604020202020204" pitchFamily="34" charset="0"/>
              </a:rPr>
              <a:t>  and case management services);</a:t>
            </a:r>
          </a:p>
          <a:p>
            <a:r>
              <a:rPr lang="en-US" altLang="en-US" dirty="0">
                <a:latin typeface="Arial" panose="020B0604020202020204" pitchFamily="34" charset="0"/>
              </a:rPr>
              <a:t>(B) in-home services, including supportive services for families of older individuals who are victims of Alzheimer’s disease and related disorders with neurological and organic brain dysfunction; and</a:t>
            </a:r>
          </a:p>
          <a:p>
            <a:r>
              <a:rPr lang="en-US" altLang="en-US" dirty="0">
                <a:latin typeface="Arial" panose="020B0604020202020204" pitchFamily="34" charset="0"/>
              </a:rPr>
              <a:t>(C) legal assistance; and assurances that the area agency on aging will report annually to the State agency in detail the amount of funds expended for each such category during the fiscal year most recently concluded;</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96260" name="Date Placeholder 3">
            <a:extLst>
              <a:ext uri="{FF2B5EF4-FFF2-40B4-BE49-F238E27FC236}">
                <a16:creationId xmlns:a16="http://schemas.microsoft.com/office/drawing/2014/main" id="{BC473504-F860-F7EC-C748-90D10326F03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kumimoji="1" sz="2000" b="1">
                <a:solidFill>
                  <a:schemeClr val="accent2"/>
                </a:solidFill>
                <a:latin typeface="Tahoma" panose="020B0604030504040204" pitchFamily="34" charset="0"/>
              </a:defRPr>
            </a:lvl1pPr>
            <a:lvl2pPr marL="714375" indent="-273050" defTabSz="881063">
              <a:defRPr kumimoji="1" sz="2000" b="1">
                <a:solidFill>
                  <a:schemeClr val="accent2"/>
                </a:solidFill>
                <a:latin typeface="Tahoma" panose="020B0604030504040204" pitchFamily="34" charset="0"/>
              </a:defRPr>
            </a:lvl2pPr>
            <a:lvl3pPr marL="1100138" indent="-217488" defTabSz="881063">
              <a:defRPr kumimoji="1" sz="2000" b="1">
                <a:solidFill>
                  <a:schemeClr val="accent2"/>
                </a:solidFill>
                <a:latin typeface="Tahoma" panose="020B0604030504040204" pitchFamily="34" charset="0"/>
              </a:defRPr>
            </a:lvl3pPr>
            <a:lvl4pPr marL="1539875" indent="-217488" defTabSz="881063">
              <a:defRPr kumimoji="1" sz="2000" b="1">
                <a:solidFill>
                  <a:schemeClr val="accent2"/>
                </a:solidFill>
                <a:latin typeface="Tahoma" panose="020B0604030504040204" pitchFamily="34" charset="0"/>
              </a:defRPr>
            </a:lvl4pPr>
            <a:lvl5pPr marL="1981200" indent="-217488" defTabSz="881063">
              <a:defRPr kumimoji="1" sz="2000" b="1">
                <a:solidFill>
                  <a:schemeClr val="accent2"/>
                </a:solidFill>
                <a:latin typeface="Tahoma" panose="020B0604030504040204" pitchFamily="34" charset="0"/>
              </a:defRPr>
            </a:lvl5pPr>
            <a:lvl6pPr marL="2438400" indent="-217488" defTabSz="881063" eaLnBrk="0" fontAlgn="base" hangingPunct="0">
              <a:spcBef>
                <a:spcPct val="0"/>
              </a:spcBef>
              <a:spcAft>
                <a:spcPct val="0"/>
              </a:spcAft>
              <a:defRPr kumimoji="1" sz="2000" b="1">
                <a:solidFill>
                  <a:schemeClr val="accent2"/>
                </a:solidFill>
                <a:latin typeface="Tahoma" panose="020B0604030504040204" pitchFamily="34" charset="0"/>
              </a:defRPr>
            </a:lvl6pPr>
            <a:lvl7pPr marL="2895600" indent="-217488" defTabSz="881063" eaLnBrk="0" fontAlgn="base" hangingPunct="0">
              <a:spcBef>
                <a:spcPct val="0"/>
              </a:spcBef>
              <a:spcAft>
                <a:spcPct val="0"/>
              </a:spcAft>
              <a:defRPr kumimoji="1" sz="2000" b="1">
                <a:solidFill>
                  <a:schemeClr val="accent2"/>
                </a:solidFill>
                <a:latin typeface="Tahoma" panose="020B0604030504040204" pitchFamily="34" charset="0"/>
              </a:defRPr>
            </a:lvl7pPr>
            <a:lvl8pPr marL="3352800" indent="-217488" defTabSz="881063" eaLnBrk="0" fontAlgn="base" hangingPunct="0">
              <a:spcBef>
                <a:spcPct val="0"/>
              </a:spcBef>
              <a:spcAft>
                <a:spcPct val="0"/>
              </a:spcAft>
              <a:defRPr kumimoji="1" sz="2000" b="1">
                <a:solidFill>
                  <a:schemeClr val="accent2"/>
                </a:solidFill>
                <a:latin typeface="Tahoma" panose="020B0604030504040204" pitchFamily="34" charset="0"/>
              </a:defRPr>
            </a:lvl8pPr>
            <a:lvl9pPr marL="3810000" indent="-217488" defTabSz="881063" eaLnBrk="0" fontAlgn="base" hangingPunct="0">
              <a:spcBef>
                <a:spcPct val="0"/>
              </a:spcBef>
              <a:spcAft>
                <a:spcPct val="0"/>
              </a:spcAft>
              <a:defRPr kumimoji="1" sz="2000" b="1">
                <a:solidFill>
                  <a:schemeClr val="accent2"/>
                </a:solidFill>
                <a:latin typeface="Tahoma" panose="020B0604030504040204" pitchFamily="34" charset="0"/>
              </a:defRPr>
            </a:lvl9pPr>
          </a:lstStyle>
          <a:p>
            <a:fld id="{E6DD5A83-8963-4164-9C8F-03B31B546529}" type="datetime1">
              <a:rPr kumimoji="0" lang="en-US" altLang="en-US" sz="1200" b="0" smtClean="0">
                <a:solidFill>
                  <a:srgbClr val="000000"/>
                </a:solidFill>
                <a:latin typeface="Arial" panose="020B0604020202020204" pitchFamily="34" charset="0"/>
              </a:rPr>
              <a:pPr/>
              <a:t>1/17/2024</a:t>
            </a:fld>
            <a:endParaRPr kumimoji="0" lang="en-US" altLang="en-US" sz="1200" b="0" dirty="0">
              <a:solidFill>
                <a:srgbClr val="000000"/>
              </a:solidFill>
              <a:latin typeface="Arial" panose="020B0604020202020204" pitchFamily="34" charset="0"/>
            </a:endParaRPr>
          </a:p>
        </p:txBody>
      </p:sp>
      <p:sp>
        <p:nvSpPr>
          <p:cNvPr id="96261" name="Slide Number Placeholder 4">
            <a:extLst>
              <a:ext uri="{FF2B5EF4-FFF2-40B4-BE49-F238E27FC236}">
                <a16:creationId xmlns:a16="http://schemas.microsoft.com/office/drawing/2014/main" id="{6B0D273B-F98B-33F9-B010-35BF34BD9E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chemeClr val="accent2"/>
                </a:solidFill>
                <a:latin typeface="Tahoma" panose="020B0604030504040204" pitchFamily="34" charset="0"/>
              </a:defRPr>
            </a:lvl1pPr>
            <a:lvl2pPr marL="714375" indent="-273050">
              <a:defRPr kumimoji="1" sz="2000" b="1">
                <a:solidFill>
                  <a:schemeClr val="accent2"/>
                </a:solidFill>
                <a:latin typeface="Tahoma" panose="020B0604030504040204" pitchFamily="34" charset="0"/>
              </a:defRPr>
            </a:lvl2pPr>
            <a:lvl3pPr marL="1100138" indent="-217488">
              <a:defRPr kumimoji="1" sz="2000" b="1">
                <a:solidFill>
                  <a:schemeClr val="accent2"/>
                </a:solidFill>
                <a:latin typeface="Tahoma" panose="020B0604030504040204" pitchFamily="34" charset="0"/>
              </a:defRPr>
            </a:lvl3pPr>
            <a:lvl4pPr marL="1539875" indent="-217488">
              <a:defRPr kumimoji="1" sz="2000" b="1">
                <a:solidFill>
                  <a:schemeClr val="accent2"/>
                </a:solidFill>
                <a:latin typeface="Tahoma" panose="020B0604030504040204" pitchFamily="34" charset="0"/>
              </a:defRPr>
            </a:lvl4pPr>
            <a:lvl5pPr marL="1981200" indent="-217488">
              <a:defRPr kumimoji="1" sz="2000" b="1">
                <a:solidFill>
                  <a:schemeClr val="accent2"/>
                </a:solidFill>
                <a:latin typeface="Tahoma" panose="020B0604030504040204" pitchFamily="34" charset="0"/>
              </a:defRPr>
            </a:lvl5pPr>
            <a:lvl6pPr marL="2438400" indent="-217488" eaLnBrk="0" fontAlgn="base" hangingPunct="0">
              <a:spcBef>
                <a:spcPct val="0"/>
              </a:spcBef>
              <a:spcAft>
                <a:spcPct val="0"/>
              </a:spcAft>
              <a:defRPr kumimoji="1" sz="2000" b="1">
                <a:solidFill>
                  <a:schemeClr val="accent2"/>
                </a:solidFill>
                <a:latin typeface="Tahoma" panose="020B0604030504040204" pitchFamily="34" charset="0"/>
              </a:defRPr>
            </a:lvl6pPr>
            <a:lvl7pPr marL="2895600" indent="-217488" eaLnBrk="0" fontAlgn="base" hangingPunct="0">
              <a:spcBef>
                <a:spcPct val="0"/>
              </a:spcBef>
              <a:spcAft>
                <a:spcPct val="0"/>
              </a:spcAft>
              <a:defRPr kumimoji="1" sz="2000" b="1">
                <a:solidFill>
                  <a:schemeClr val="accent2"/>
                </a:solidFill>
                <a:latin typeface="Tahoma" panose="020B0604030504040204" pitchFamily="34" charset="0"/>
              </a:defRPr>
            </a:lvl7pPr>
            <a:lvl8pPr marL="3352800" indent="-217488" eaLnBrk="0" fontAlgn="base" hangingPunct="0">
              <a:spcBef>
                <a:spcPct val="0"/>
              </a:spcBef>
              <a:spcAft>
                <a:spcPct val="0"/>
              </a:spcAft>
              <a:defRPr kumimoji="1" sz="2000" b="1">
                <a:solidFill>
                  <a:schemeClr val="accent2"/>
                </a:solidFill>
                <a:latin typeface="Tahoma" panose="020B0604030504040204" pitchFamily="34" charset="0"/>
              </a:defRPr>
            </a:lvl8pPr>
            <a:lvl9pPr marL="3810000" indent="-217488" eaLnBrk="0" fontAlgn="base" hangingPunct="0">
              <a:spcBef>
                <a:spcPct val="0"/>
              </a:spcBef>
              <a:spcAft>
                <a:spcPct val="0"/>
              </a:spcAft>
              <a:defRPr kumimoji="1" sz="2000" b="1">
                <a:solidFill>
                  <a:schemeClr val="accent2"/>
                </a:solidFill>
                <a:latin typeface="Tahoma" panose="020B0604030504040204" pitchFamily="34" charset="0"/>
              </a:defRPr>
            </a:lvl9pPr>
          </a:lstStyle>
          <a:p>
            <a:fld id="{514F420C-2130-44C4-8F40-F2E3EFA735D5}" type="slidenum">
              <a:rPr kumimoji="0" lang="en-US" altLang="en-US" sz="1200" b="0">
                <a:solidFill>
                  <a:srgbClr val="000000"/>
                </a:solidFill>
                <a:latin typeface="Arial" panose="020B0604020202020204" pitchFamily="34" charset="0"/>
              </a:rPr>
              <a:pPr/>
              <a:t>7</a:t>
            </a:fld>
            <a:endParaRPr kumimoji="0" lang="en-US" altLang="en-US" sz="1200" b="0" dirty="0">
              <a:solidFill>
                <a:srgbClr val="000000"/>
              </a:solidFill>
              <a:latin typeface="Arial" panose="020B0604020202020204" pitchFamily="34" charset="0"/>
            </a:endParaRPr>
          </a:p>
        </p:txBody>
      </p:sp>
      <p:sp>
        <p:nvSpPr>
          <p:cNvPr id="96262" name="Footer Placeholder 1">
            <a:extLst>
              <a:ext uri="{FF2B5EF4-FFF2-40B4-BE49-F238E27FC236}">
                <a16:creationId xmlns:a16="http://schemas.microsoft.com/office/drawing/2014/main" id="{28F57B7D-82FF-963A-A113-385A3AFA2D3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kumimoji="1" sz="2000" b="1">
                <a:solidFill>
                  <a:schemeClr val="accent2"/>
                </a:solidFill>
                <a:latin typeface="Tahoma" panose="020B0604030504040204" pitchFamily="34" charset="0"/>
              </a:defRPr>
            </a:lvl1pPr>
            <a:lvl2pPr marL="714375" indent="-273050" defTabSz="881063">
              <a:defRPr kumimoji="1" sz="2000" b="1">
                <a:solidFill>
                  <a:schemeClr val="accent2"/>
                </a:solidFill>
                <a:latin typeface="Tahoma" panose="020B0604030504040204" pitchFamily="34" charset="0"/>
              </a:defRPr>
            </a:lvl2pPr>
            <a:lvl3pPr marL="1100138" indent="-217488" defTabSz="881063">
              <a:defRPr kumimoji="1" sz="2000" b="1">
                <a:solidFill>
                  <a:schemeClr val="accent2"/>
                </a:solidFill>
                <a:latin typeface="Tahoma" panose="020B0604030504040204" pitchFamily="34" charset="0"/>
              </a:defRPr>
            </a:lvl3pPr>
            <a:lvl4pPr marL="1539875" indent="-217488" defTabSz="881063">
              <a:defRPr kumimoji="1" sz="2000" b="1">
                <a:solidFill>
                  <a:schemeClr val="accent2"/>
                </a:solidFill>
                <a:latin typeface="Tahoma" panose="020B0604030504040204" pitchFamily="34" charset="0"/>
              </a:defRPr>
            </a:lvl4pPr>
            <a:lvl5pPr marL="1981200" indent="-217488" defTabSz="881063">
              <a:defRPr kumimoji="1" sz="2000" b="1">
                <a:solidFill>
                  <a:schemeClr val="accent2"/>
                </a:solidFill>
                <a:latin typeface="Tahoma" panose="020B0604030504040204" pitchFamily="34" charset="0"/>
              </a:defRPr>
            </a:lvl5pPr>
            <a:lvl6pPr marL="2438400" indent="-217488" defTabSz="881063" eaLnBrk="0" fontAlgn="base" hangingPunct="0">
              <a:spcBef>
                <a:spcPct val="0"/>
              </a:spcBef>
              <a:spcAft>
                <a:spcPct val="0"/>
              </a:spcAft>
              <a:defRPr kumimoji="1" sz="2000" b="1">
                <a:solidFill>
                  <a:schemeClr val="accent2"/>
                </a:solidFill>
                <a:latin typeface="Tahoma" panose="020B0604030504040204" pitchFamily="34" charset="0"/>
              </a:defRPr>
            </a:lvl6pPr>
            <a:lvl7pPr marL="2895600" indent="-217488" defTabSz="881063" eaLnBrk="0" fontAlgn="base" hangingPunct="0">
              <a:spcBef>
                <a:spcPct val="0"/>
              </a:spcBef>
              <a:spcAft>
                <a:spcPct val="0"/>
              </a:spcAft>
              <a:defRPr kumimoji="1" sz="2000" b="1">
                <a:solidFill>
                  <a:schemeClr val="accent2"/>
                </a:solidFill>
                <a:latin typeface="Tahoma" panose="020B0604030504040204" pitchFamily="34" charset="0"/>
              </a:defRPr>
            </a:lvl7pPr>
            <a:lvl8pPr marL="3352800" indent="-217488" defTabSz="881063" eaLnBrk="0" fontAlgn="base" hangingPunct="0">
              <a:spcBef>
                <a:spcPct val="0"/>
              </a:spcBef>
              <a:spcAft>
                <a:spcPct val="0"/>
              </a:spcAft>
              <a:defRPr kumimoji="1" sz="2000" b="1">
                <a:solidFill>
                  <a:schemeClr val="accent2"/>
                </a:solidFill>
                <a:latin typeface="Tahoma" panose="020B0604030504040204" pitchFamily="34" charset="0"/>
              </a:defRPr>
            </a:lvl8pPr>
            <a:lvl9pPr marL="3810000" indent="-217488" defTabSz="881063" eaLnBrk="0" fontAlgn="base" hangingPunct="0">
              <a:spcBef>
                <a:spcPct val="0"/>
              </a:spcBef>
              <a:spcAft>
                <a:spcPct val="0"/>
              </a:spcAft>
              <a:defRPr kumimoji="1" sz="2000" b="1">
                <a:solidFill>
                  <a:schemeClr val="accent2"/>
                </a:solidFill>
                <a:latin typeface="Tahoma" panose="020B0604030504040204" pitchFamily="34" charset="0"/>
              </a:defRPr>
            </a:lvl9pPr>
          </a:lstStyle>
          <a:p>
            <a:r>
              <a:rPr kumimoji="0" lang="en-US" altLang="en-US" sz="1200" b="0" dirty="0">
                <a:solidFill>
                  <a:schemeClr val="tx1"/>
                </a:solidFill>
                <a:latin typeface="Arial" panose="020B0604020202020204" pitchFamily="34" charset="0"/>
              </a:rPr>
              <a:t>Virginia Department for Aging and Rehabilitative Services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F68E26EE-46BF-F991-CF78-5E8B9F0CC05C}"/>
              </a:ext>
            </a:extLst>
          </p:cNvPr>
          <p:cNvSpPr>
            <a:spLocks noGrp="1" noRot="1" noChangeAspect="1" noChangeArrowheads="1" noTextEdit="1"/>
          </p:cNvSpPr>
          <p:nvPr>
            <p:ph type="sldImg"/>
          </p:nvPr>
        </p:nvSpPr>
        <p:spPr>
          <a:ln/>
        </p:spPr>
      </p:sp>
      <p:sp>
        <p:nvSpPr>
          <p:cNvPr id="98307" name="Notes Placeholder 2">
            <a:extLst>
              <a:ext uri="{FF2B5EF4-FFF2-40B4-BE49-F238E27FC236}">
                <a16:creationId xmlns:a16="http://schemas.microsoft.com/office/drawing/2014/main" id="{EDB31A3B-D8D2-4DAE-E5A9-D5109C12C704}"/>
              </a:ext>
            </a:extLst>
          </p:cNvPr>
          <p:cNvSpPr>
            <a:spLocks noGrp="1"/>
          </p:cNvSpPr>
          <p:nvPr>
            <p:ph type="body" idx="1"/>
          </p:nvPr>
        </p:nvSpPr>
        <p:spPr>
          <a:xfrm>
            <a:off x="847725" y="4368800"/>
            <a:ext cx="4926013" cy="461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Title VIII:  Tom Osborne Federal Youth Coordination Act</a:t>
            </a:r>
          </a:p>
          <a:p>
            <a:endParaRPr lang="en-US" altLang="en-US" dirty="0">
              <a:latin typeface="Arial" panose="020B0604020202020204" pitchFamily="34" charset="0"/>
            </a:endParaRPr>
          </a:p>
        </p:txBody>
      </p:sp>
      <p:sp>
        <p:nvSpPr>
          <p:cNvPr id="98308" name="Date Placeholder 3">
            <a:extLst>
              <a:ext uri="{FF2B5EF4-FFF2-40B4-BE49-F238E27FC236}">
                <a16:creationId xmlns:a16="http://schemas.microsoft.com/office/drawing/2014/main" id="{09ED07AD-601C-6DB0-7853-615197019D6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kumimoji="1" sz="2000" b="1">
                <a:solidFill>
                  <a:schemeClr val="accent2"/>
                </a:solidFill>
                <a:latin typeface="Tahoma" panose="020B0604030504040204" pitchFamily="34" charset="0"/>
              </a:defRPr>
            </a:lvl1pPr>
            <a:lvl2pPr marL="714375" indent="-273050" defTabSz="881063">
              <a:defRPr kumimoji="1" sz="2000" b="1">
                <a:solidFill>
                  <a:schemeClr val="accent2"/>
                </a:solidFill>
                <a:latin typeface="Tahoma" panose="020B0604030504040204" pitchFamily="34" charset="0"/>
              </a:defRPr>
            </a:lvl2pPr>
            <a:lvl3pPr marL="1100138" indent="-217488" defTabSz="881063">
              <a:defRPr kumimoji="1" sz="2000" b="1">
                <a:solidFill>
                  <a:schemeClr val="accent2"/>
                </a:solidFill>
                <a:latin typeface="Tahoma" panose="020B0604030504040204" pitchFamily="34" charset="0"/>
              </a:defRPr>
            </a:lvl3pPr>
            <a:lvl4pPr marL="1539875" indent="-217488" defTabSz="881063">
              <a:defRPr kumimoji="1" sz="2000" b="1">
                <a:solidFill>
                  <a:schemeClr val="accent2"/>
                </a:solidFill>
                <a:latin typeface="Tahoma" panose="020B0604030504040204" pitchFamily="34" charset="0"/>
              </a:defRPr>
            </a:lvl4pPr>
            <a:lvl5pPr marL="1981200" indent="-217488" defTabSz="881063">
              <a:defRPr kumimoji="1" sz="2000" b="1">
                <a:solidFill>
                  <a:schemeClr val="accent2"/>
                </a:solidFill>
                <a:latin typeface="Tahoma" panose="020B0604030504040204" pitchFamily="34" charset="0"/>
              </a:defRPr>
            </a:lvl5pPr>
            <a:lvl6pPr marL="2438400" indent="-217488" defTabSz="881063" eaLnBrk="0" fontAlgn="base" hangingPunct="0">
              <a:spcBef>
                <a:spcPct val="0"/>
              </a:spcBef>
              <a:spcAft>
                <a:spcPct val="0"/>
              </a:spcAft>
              <a:defRPr kumimoji="1" sz="2000" b="1">
                <a:solidFill>
                  <a:schemeClr val="accent2"/>
                </a:solidFill>
                <a:latin typeface="Tahoma" panose="020B0604030504040204" pitchFamily="34" charset="0"/>
              </a:defRPr>
            </a:lvl6pPr>
            <a:lvl7pPr marL="2895600" indent="-217488" defTabSz="881063" eaLnBrk="0" fontAlgn="base" hangingPunct="0">
              <a:spcBef>
                <a:spcPct val="0"/>
              </a:spcBef>
              <a:spcAft>
                <a:spcPct val="0"/>
              </a:spcAft>
              <a:defRPr kumimoji="1" sz="2000" b="1">
                <a:solidFill>
                  <a:schemeClr val="accent2"/>
                </a:solidFill>
                <a:latin typeface="Tahoma" panose="020B0604030504040204" pitchFamily="34" charset="0"/>
              </a:defRPr>
            </a:lvl7pPr>
            <a:lvl8pPr marL="3352800" indent="-217488" defTabSz="881063" eaLnBrk="0" fontAlgn="base" hangingPunct="0">
              <a:spcBef>
                <a:spcPct val="0"/>
              </a:spcBef>
              <a:spcAft>
                <a:spcPct val="0"/>
              </a:spcAft>
              <a:defRPr kumimoji="1" sz="2000" b="1">
                <a:solidFill>
                  <a:schemeClr val="accent2"/>
                </a:solidFill>
                <a:latin typeface="Tahoma" panose="020B0604030504040204" pitchFamily="34" charset="0"/>
              </a:defRPr>
            </a:lvl8pPr>
            <a:lvl9pPr marL="3810000" indent="-217488" defTabSz="881063" eaLnBrk="0" fontAlgn="base" hangingPunct="0">
              <a:spcBef>
                <a:spcPct val="0"/>
              </a:spcBef>
              <a:spcAft>
                <a:spcPct val="0"/>
              </a:spcAft>
              <a:defRPr kumimoji="1" sz="2000" b="1">
                <a:solidFill>
                  <a:schemeClr val="accent2"/>
                </a:solidFill>
                <a:latin typeface="Tahoma" panose="020B0604030504040204" pitchFamily="34" charset="0"/>
              </a:defRPr>
            </a:lvl9pPr>
          </a:lstStyle>
          <a:p>
            <a:fld id="{C5E7C192-C6F7-47BE-BC8A-A9DD3CA33FC9}" type="datetime1">
              <a:rPr kumimoji="0" lang="en-US" altLang="en-US" sz="1200" b="0" smtClean="0">
                <a:solidFill>
                  <a:srgbClr val="000000"/>
                </a:solidFill>
                <a:latin typeface="Arial" panose="020B0604020202020204" pitchFamily="34" charset="0"/>
              </a:rPr>
              <a:pPr/>
              <a:t>1/17/2024</a:t>
            </a:fld>
            <a:endParaRPr kumimoji="0" lang="en-US" altLang="en-US" sz="1200" b="0" dirty="0">
              <a:solidFill>
                <a:srgbClr val="000000"/>
              </a:solidFill>
              <a:latin typeface="Arial" panose="020B0604020202020204" pitchFamily="34" charset="0"/>
            </a:endParaRPr>
          </a:p>
        </p:txBody>
      </p:sp>
      <p:sp>
        <p:nvSpPr>
          <p:cNvPr id="98309" name="Slide Number Placeholder 4">
            <a:extLst>
              <a:ext uri="{FF2B5EF4-FFF2-40B4-BE49-F238E27FC236}">
                <a16:creationId xmlns:a16="http://schemas.microsoft.com/office/drawing/2014/main" id="{D99F8259-DF6C-2981-39A8-1DC05E04F5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chemeClr val="accent2"/>
                </a:solidFill>
                <a:latin typeface="Tahoma" panose="020B0604030504040204" pitchFamily="34" charset="0"/>
              </a:defRPr>
            </a:lvl1pPr>
            <a:lvl2pPr marL="714375" indent="-273050">
              <a:defRPr kumimoji="1" sz="2000" b="1">
                <a:solidFill>
                  <a:schemeClr val="accent2"/>
                </a:solidFill>
                <a:latin typeface="Tahoma" panose="020B0604030504040204" pitchFamily="34" charset="0"/>
              </a:defRPr>
            </a:lvl2pPr>
            <a:lvl3pPr marL="1100138" indent="-217488">
              <a:defRPr kumimoji="1" sz="2000" b="1">
                <a:solidFill>
                  <a:schemeClr val="accent2"/>
                </a:solidFill>
                <a:latin typeface="Tahoma" panose="020B0604030504040204" pitchFamily="34" charset="0"/>
              </a:defRPr>
            </a:lvl3pPr>
            <a:lvl4pPr marL="1539875" indent="-217488">
              <a:defRPr kumimoji="1" sz="2000" b="1">
                <a:solidFill>
                  <a:schemeClr val="accent2"/>
                </a:solidFill>
                <a:latin typeface="Tahoma" panose="020B0604030504040204" pitchFamily="34" charset="0"/>
              </a:defRPr>
            </a:lvl4pPr>
            <a:lvl5pPr marL="1981200" indent="-217488">
              <a:defRPr kumimoji="1" sz="2000" b="1">
                <a:solidFill>
                  <a:schemeClr val="accent2"/>
                </a:solidFill>
                <a:latin typeface="Tahoma" panose="020B0604030504040204" pitchFamily="34" charset="0"/>
              </a:defRPr>
            </a:lvl5pPr>
            <a:lvl6pPr marL="2438400" indent="-217488" eaLnBrk="0" fontAlgn="base" hangingPunct="0">
              <a:spcBef>
                <a:spcPct val="0"/>
              </a:spcBef>
              <a:spcAft>
                <a:spcPct val="0"/>
              </a:spcAft>
              <a:defRPr kumimoji="1" sz="2000" b="1">
                <a:solidFill>
                  <a:schemeClr val="accent2"/>
                </a:solidFill>
                <a:latin typeface="Tahoma" panose="020B0604030504040204" pitchFamily="34" charset="0"/>
              </a:defRPr>
            </a:lvl6pPr>
            <a:lvl7pPr marL="2895600" indent="-217488" eaLnBrk="0" fontAlgn="base" hangingPunct="0">
              <a:spcBef>
                <a:spcPct val="0"/>
              </a:spcBef>
              <a:spcAft>
                <a:spcPct val="0"/>
              </a:spcAft>
              <a:defRPr kumimoji="1" sz="2000" b="1">
                <a:solidFill>
                  <a:schemeClr val="accent2"/>
                </a:solidFill>
                <a:latin typeface="Tahoma" panose="020B0604030504040204" pitchFamily="34" charset="0"/>
              </a:defRPr>
            </a:lvl7pPr>
            <a:lvl8pPr marL="3352800" indent="-217488" eaLnBrk="0" fontAlgn="base" hangingPunct="0">
              <a:spcBef>
                <a:spcPct val="0"/>
              </a:spcBef>
              <a:spcAft>
                <a:spcPct val="0"/>
              </a:spcAft>
              <a:defRPr kumimoji="1" sz="2000" b="1">
                <a:solidFill>
                  <a:schemeClr val="accent2"/>
                </a:solidFill>
                <a:latin typeface="Tahoma" panose="020B0604030504040204" pitchFamily="34" charset="0"/>
              </a:defRPr>
            </a:lvl8pPr>
            <a:lvl9pPr marL="3810000" indent="-217488" eaLnBrk="0" fontAlgn="base" hangingPunct="0">
              <a:spcBef>
                <a:spcPct val="0"/>
              </a:spcBef>
              <a:spcAft>
                <a:spcPct val="0"/>
              </a:spcAft>
              <a:defRPr kumimoji="1" sz="2000" b="1">
                <a:solidFill>
                  <a:schemeClr val="accent2"/>
                </a:solidFill>
                <a:latin typeface="Tahoma" panose="020B0604030504040204" pitchFamily="34" charset="0"/>
              </a:defRPr>
            </a:lvl9pPr>
          </a:lstStyle>
          <a:p>
            <a:fld id="{E71AB33F-5008-4516-8F4B-E35F240819F5}" type="slidenum">
              <a:rPr kumimoji="0" lang="en-US" altLang="en-US" sz="1200" b="0">
                <a:solidFill>
                  <a:srgbClr val="000000"/>
                </a:solidFill>
                <a:latin typeface="Arial" panose="020B0604020202020204" pitchFamily="34" charset="0"/>
              </a:rPr>
              <a:pPr/>
              <a:t>8</a:t>
            </a:fld>
            <a:endParaRPr kumimoji="0" lang="en-US" altLang="en-US" sz="1200" b="0" dirty="0">
              <a:solidFill>
                <a:srgbClr val="000000"/>
              </a:solidFill>
              <a:latin typeface="Arial" panose="020B0604020202020204" pitchFamily="34" charset="0"/>
            </a:endParaRPr>
          </a:p>
        </p:txBody>
      </p:sp>
      <p:sp>
        <p:nvSpPr>
          <p:cNvPr id="98310" name="Footer Placeholder 1">
            <a:extLst>
              <a:ext uri="{FF2B5EF4-FFF2-40B4-BE49-F238E27FC236}">
                <a16:creationId xmlns:a16="http://schemas.microsoft.com/office/drawing/2014/main" id="{68AC088D-0943-BA95-0A5A-3BAEC6346EC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kumimoji="1" sz="2000" b="1">
                <a:solidFill>
                  <a:schemeClr val="accent2"/>
                </a:solidFill>
                <a:latin typeface="Tahoma" panose="020B0604030504040204" pitchFamily="34" charset="0"/>
              </a:defRPr>
            </a:lvl1pPr>
            <a:lvl2pPr marL="714375" indent="-273050" defTabSz="881063">
              <a:defRPr kumimoji="1" sz="2000" b="1">
                <a:solidFill>
                  <a:schemeClr val="accent2"/>
                </a:solidFill>
                <a:latin typeface="Tahoma" panose="020B0604030504040204" pitchFamily="34" charset="0"/>
              </a:defRPr>
            </a:lvl2pPr>
            <a:lvl3pPr marL="1100138" indent="-217488" defTabSz="881063">
              <a:defRPr kumimoji="1" sz="2000" b="1">
                <a:solidFill>
                  <a:schemeClr val="accent2"/>
                </a:solidFill>
                <a:latin typeface="Tahoma" panose="020B0604030504040204" pitchFamily="34" charset="0"/>
              </a:defRPr>
            </a:lvl3pPr>
            <a:lvl4pPr marL="1539875" indent="-217488" defTabSz="881063">
              <a:defRPr kumimoji="1" sz="2000" b="1">
                <a:solidFill>
                  <a:schemeClr val="accent2"/>
                </a:solidFill>
                <a:latin typeface="Tahoma" panose="020B0604030504040204" pitchFamily="34" charset="0"/>
              </a:defRPr>
            </a:lvl4pPr>
            <a:lvl5pPr marL="1981200" indent="-217488" defTabSz="881063">
              <a:defRPr kumimoji="1" sz="2000" b="1">
                <a:solidFill>
                  <a:schemeClr val="accent2"/>
                </a:solidFill>
                <a:latin typeface="Tahoma" panose="020B0604030504040204" pitchFamily="34" charset="0"/>
              </a:defRPr>
            </a:lvl5pPr>
            <a:lvl6pPr marL="2438400" indent="-217488" defTabSz="881063" eaLnBrk="0" fontAlgn="base" hangingPunct="0">
              <a:spcBef>
                <a:spcPct val="0"/>
              </a:spcBef>
              <a:spcAft>
                <a:spcPct val="0"/>
              </a:spcAft>
              <a:defRPr kumimoji="1" sz="2000" b="1">
                <a:solidFill>
                  <a:schemeClr val="accent2"/>
                </a:solidFill>
                <a:latin typeface="Tahoma" panose="020B0604030504040204" pitchFamily="34" charset="0"/>
              </a:defRPr>
            </a:lvl6pPr>
            <a:lvl7pPr marL="2895600" indent="-217488" defTabSz="881063" eaLnBrk="0" fontAlgn="base" hangingPunct="0">
              <a:spcBef>
                <a:spcPct val="0"/>
              </a:spcBef>
              <a:spcAft>
                <a:spcPct val="0"/>
              </a:spcAft>
              <a:defRPr kumimoji="1" sz="2000" b="1">
                <a:solidFill>
                  <a:schemeClr val="accent2"/>
                </a:solidFill>
                <a:latin typeface="Tahoma" panose="020B0604030504040204" pitchFamily="34" charset="0"/>
              </a:defRPr>
            </a:lvl7pPr>
            <a:lvl8pPr marL="3352800" indent="-217488" defTabSz="881063" eaLnBrk="0" fontAlgn="base" hangingPunct="0">
              <a:spcBef>
                <a:spcPct val="0"/>
              </a:spcBef>
              <a:spcAft>
                <a:spcPct val="0"/>
              </a:spcAft>
              <a:defRPr kumimoji="1" sz="2000" b="1">
                <a:solidFill>
                  <a:schemeClr val="accent2"/>
                </a:solidFill>
                <a:latin typeface="Tahoma" panose="020B0604030504040204" pitchFamily="34" charset="0"/>
              </a:defRPr>
            </a:lvl8pPr>
            <a:lvl9pPr marL="3810000" indent="-217488" defTabSz="881063" eaLnBrk="0" fontAlgn="base" hangingPunct="0">
              <a:spcBef>
                <a:spcPct val="0"/>
              </a:spcBef>
              <a:spcAft>
                <a:spcPct val="0"/>
              </a:spcAft>
              <a:defRPr kumimoji="1" sz="2000" b="1">
                <a:solidFill>
                  <a:schemeClr val="accent2"/>
                </a:solidFill>
                <a:latin typeface="Tahoma" panose="020B0604030504040204" pitchFamily="34" charset="0"/>
              </a:defRPr>
            </a:lvl9pPr>
          </a:lstStyle>
          <a:p>
            <a:r>
              <a:rPr kumimoji="0" lang="en-US" altLang="en-US" sz="1200" b="0" dirty="0">
                <a:solidFill>
                  <a:schemeClr val="tx1"/>
                </a:solidFill>
                <a:latin typeface="Arial" panose="020B0604020202020204" pitchFamily="34" charset="0"/>
              </a:rPr>
              <a:t>Virginia Department for Aging and Rehabilitative Services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25621193-4505-1FC2-24C6-4850C60D56AE}"/>
              </a:ext>
            </a:extLst>
          </p:cNvPr>
          <p:cNvSpPr>
            <a:spLocks noGrp="1" noRot="1" noChangeAspect="1" noTextEdit="1"/>
          </p:cNvSpPr>
          <p:nvPr>
            <p:ph type="sldImg"/>
          </p:nvPr>
        </p:nvSpPr>
        <p:spPr>
          <a:ln/>
        </p:spPr>
      </p:sp>
      <p:sp>
        <p:nvSpPr>
          <p:cNvPr id="110595" name="Notes Placeholder 2">
            <a:extLst>
              <a:ext uri="{FF2B5EF4-FFF2-40B4-BE49-F238E27FC236}">
                <a16:creationId xmlns:a16="http://schemas.microsoft.com/office/drawing/2014/main" id="{981F1F93-4649-7633-FE70-C7CBFCE390CC}"/>
              </a:ext>
            </a:extLst>
          </p:cNvPr>
          <p:cNvSpPr>
            <a:spLocks noGrp="1"/>
          </p:cNvSpPr>
          <p:nvPr>
            <p:ph type="body" idx="1"/>
          </p:nvPr>
        </p:nvSpPr>
        <p:spPr>
          <a:xfrm>
            <a:off x="884238" y="4511675"/>
            <a:ext cx="5140325"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Primary provider for most services.</a:t>
            </a:r>
          </a:p>
        </p:txBody>
      </p:sp>
      <p:sp>
        <p:nvSpPr>
          <p:cNvPr id="110596" name="Date Placeholder 3">
            <a:extLst>
              <a:ext uri="{FF2B5EF4-FFF2-40B4-BE49-F238E27FC236}">
                <a16:creationId xmlns:a16="http://schemas.microsoft.com/office/drawing/2014/main" id="{397A1A96-54C9-DBB1-A9C9-940A1119643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chemeClr val="accent2"/>
                </a:solidFill>
                <a:latin typeface="Tahoma" panose="020B0604030504040204" pitchFamily="34" charset="0"/>
              </a:defRPr>
            </a:lvl1pPr>
            <a:lvl2pPr marL="715963" indent="-274638">
              <a:defRPr kumimoji="1" sz="2000" b="1">
                <a:solidFill>
                  <a:schemeClr val="accent2"/>
                </a:solidFill>
                <a:latin typeface="Tahoma" panose="020B0604030504040204" pitchFamily="34" charset="0"/>
              </a:defRPr>
            </a:lvl2pPr>
            <a:lvl3pPr marL="1101725" indent="-219075">
              <a:defRPr kumimoji="1" sz="2000" b="1">
                <a:solidFill>
                  <a:schemeClr val="accent2"/>
                </a:solidFill>
                <a:latin typeface="Tahoma" panose="020B0604030504040204" pitchFamily="34" charset="0"/>
              </a:defRPr>
            </a:lvl3pPr>
            <a:lvl4pPr marL="1541463" indent="-219075">
              <a:defRPr kumimoji="1" sz="2000" b="1">
                <a:solidFill>
                  <a:schemeClr val="accent2"/>
                </a:solidFill>
                <a:latin typeface="Tahoma" panose="020B0604030504040204" pitchFamily="34" charset="0"/>
              </a:defRPr>
            </a:lvl4pPr>
            <a:lvl5pPr marL="1982788" indent="-219075">
              <a:defRPr kumimoji="1" sz="2000" b="1">
                <a:solidFill>
                  <a:schemeClr val="accent2"/>
                </a:solidFill>
                <a:latin typeface="Tahoma" panose="020B0604030504040204" pitchFamily="34" charset="0"/>
              </a:defRPr>
            </a:lvl5pPr>
            <a:lvl6pPr marL="2439988" indent="-219075" eaLnBrk="0" fontAlgn="base" hangingPunct="0">
              <a:spcBef>
                <a:spcPct val="0"/>
              </a:spcBef>
              <a:spcAft>
                <a:spcPct val="0"/>
              </a:spcAft>
              <a:defRPr kumimoji="1" sz="2000" b="1">
                <a:solidFill>
                  <a:schemeClr val="accent2"/>
                </a:solidFill>
                <a:latin typeface="Tahoma" panose="020B0604030504040204" pitchFamily="34" charset="0"/>
              </a:defRPr>
            </a:lvl6pPr>
            <a:lvl7pPr marL="2897188" indent="-219075" eaLnBrk="0" fontAlgn="base" hangingPunct="0">
              <a:spcBef>
                <a:spcPct val="0"/>
              </a:spcBef>
              <a:spcAft>
                <a:spcPct val="0"/>
              </a:spcAft>
              <a:defRPr kumimoji="1" sz="2000" b="1">
                <a:solidFill>
                  <a:schemeClr val="accent2"/>
                </a:solidFill>
                <a:latin typeface="Tahoma" panose="020B0604030504040204" pitchFamily="34" charset="0"/>
              </a:defRPr>
            </a:lvl7pPr>
            <a:lvl8pPr marL="3354388" indent="-219075" eaLnBrk="0" fontAlgn="base" hangingPunct="0">
              <a:spcBef>
                <a:spcPct val="0"/>
              </a:spcBef>
              <a:spcAft>
                <a:spcPct val="0"/>
              </a:spcAft>
              <a:defRPr kumimoji="1" sz="2000" b="1">
                <a:solidFill>
                  <a:schemeClr val="accent2"/>
                </a:solidFill>
                <a:latin typeface="Tahoma" panose="020B0604030504040204" pitchFamily="34" charset="0"/>
              </a:defRPr>
            </a:lvl8pPr>
            <a:lvl9pPr marL="3811588" indent="-219075" eaLnBrk="0" fontAlgn="base" hangingPunct="0">
              <a:spcBef>
                <a:spcPct val="0"/>
              </a:spcBef>
              <a:spcAft>
                <a:spcPct val="0"/>
              </a:spcAft>
              <a:defRPr kumimoji="1" sz="2000" b="1">
                <a:solidFill>
                  <a:schemeClr val="accent2"/>
                </a:solidFill>
                <a:latin typeface="Tahoma" panose="020B0604030504040204" pitchFamily="34" charset="0"/>
              </a:defRPr>
            </a:lvl9pPr>
          </a:lstStyle>
          <a:p>
            <a:pPr defTabSz="914400"/>
            <a:fld id="{D7438D4A-850C-4FE7-8B8D-310B8BFD9B82}" type="datetime1">
              <a:rPr kumimoji="0" lang="en-US" altLang="en-US" sz="1200" b="0" smtClean="0">
                <a:solidFill>
                  <a:schemeClr val="tx1"/>
                </a:solidFill>
                <a:latin typeface="Arial" panose="020B0604020202020204" pitchFamily="34" charset="0"/>
              </a:rPr>
              <a:pPr defTabSz="914400"/>
              <a:t>1/17/2024</a:t>
            </a:fld>
            <a:endParaRPr kumimoji="0" lang="en-US" altLang="en-US" sz="1200" b="0" dirty="0">
              <a:solidFill>
                <a:schemeClr val="tx1"/>
              </a:solidFill>
              <a:latin typeface="Arial" panose="020B0604020202020204" pitchFamily="34" charset="0"/>
            </a:endParaRPr>
          </a:p>
        </p:txBody>
      </p:sp>
      <p:sp>
        <p:nvSpPr>
          <p:cNvPr id="110597" name="Footer Placeholder 4">
            <a:extLst>
              <a:ext uri="{FF2B5EF4-FFF2-40B4-BE49-F238E27FC236}">
                <a16:creationId xmlns:a16="http://schemas.microsoft.com/office/drawing/2014/main" id="{A916F25A-FA79-6BA5-720B-4D163F5F8AC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chemeClr val="accent2"/>
                </a:solidFill>
                <a:latin typeface="Tahoma" panose="020B0604030504040204" pitchFamily="34" charset="0"/>
              </a:defRPr>
            </a:lvl1pPr>
            <a:lvl2pPr marL="715963" indent="-274638">
              <a:defRPr kumimoji="1" sz="2000" b="1">
                <a:solidFill>
                  <a:schemeClr val="accent2"/>
                </a:solidFill>
                <a:latin typeface="Tahoma" panose="020B0604030504040204" pitchFamily="34" charset="0"/>
              </a:defRPr>
            </a:lvl2pPr>
            <a:lvl3pPr marL="1101725" indent="-219075">
              <a:defRPr kumimoji="1" sz="2000" b="1">
                <a:solidFill>
                  <a:schemeClr val="accent2"/>
                </a:solidFill>
                <a:latin typeface="Tahoma" panose="020B0604030504040204" pitchFamily="34" charset="0"/>
              </a:defRPr>
            </a:lvl3pPr>
            <a:lvl4pPr marL="1541463" indent="-219075">
              <a:defRPr kumimoji="1" sz="2000" b="1">
                <a:solidFill>
                  <a:schemeClr val="accent2"/>
                </a:solidFill>
                <a:latin typeface="Tahoma" panose="020B0604030504040204" pitchFamily="34" charset="0"/>
              </a:defRPr>
            </a:lvl4pPr>
            <a:lvl5pPr marL="1982788" indent="-219075">
              <a:defRPr kumimoji="1" sz="2000" b="1">
                <a:solidFill>
                  <a:schemeClr val="accent2"/>
                </a:solidFill>
                <a:latin typeface="Tahoma" panose="020B0604030504040204" pitchFamily="34" charset="0"/>
              </a:defRPr>
            </a:lvl5pPr>
            <a:lvl6pPr marL="2439988" indent="-219075" eaLnBrk="0" fontAlgn="base" hangingPunct="0">
              <a:spcBef>
                <a:spcPct val="0"/>
              </a:spcBef>
              <a:spcAft>
                <a:spcPct val="0"/>
              </a:spcAft>
              <a:defRPr kumimoji="1" sz="2000" b="1">
                <a:solidFill>
                  <a:schemeClr val="accent2"/>
                </a:solidFill>
                <a:latin typeface="Tahoma" panose="020B0604030504040204" pitchFamily="34" charset="0"/>
              </a:defRPr>
            </a:lvl6pPr>
            <a:lvl7pPr marL="2897188" indent="-219075" eaLnBrk="0" fontAlgn="base" hangingPunct="0">
              <a:spcBef>
                <a:spcPct val="0"/>
              </a:spcBef>
              <a:spcAft>
                <a:spcPct val="0"/>
              </a:spcAft>
              <a:defRPr kumimoji="1" sz="2000" b="1">
                <a:solidFill>
                  <a:schemeClr val="accent2"/>
                </a:solidFill>
                <a:latin typeface="Tahoma" panose="020B0604030504040204" pitchFamily="34" charset="0"/>
              </a:defRPr>
            </a:lvl7pPr>
            <a:lvl8pPr marL="3354388" indent="-219075" eaLnBrk="0" fontAlgn="base" hangingPunct="0">
              <a:spcBef>
                <a:spcPct val="0"/>
              </a:spcBef>
              <a:spcAft>
                <a:spcPct val="0"/>
              </a:spcAft>
              <a:defRPr kumimoji="1" sz="2000" b="1">
                <a:solidFill>
                  <a:schemeClr val="accent2"/>
                </a:solidFill>
                <a:latin typeface="Tahoma" panose="020B0604030504040204" pitchFamily="34" charset="0"/>
              </a:defRPr>
            </a:lvl8pPr>
            <a:lvl9pPr marL="3811588" indent="-219075" eaLnBrk="0" fontAlgn="base" hangingPunct="0">
              <a:spcBef>
                <a:spcPct val="0"/>
              </a:spcBef>
              <a:spcAft>
                <a:spcPct val="0"/>
              </a:spcAft>
              <a:defRPr kumimoji="1" sz="2000" b="1">
                <a:solidFill>
                  <a:schemeClr val="accent2"/>
                </a:solidFill>
                <a:latin typeface="Tahoma" panose="020B0604030504040204" pitchFamily="34" charset="0"/>
              </a:defRPr>
            </a:lvl9pPr>
          </a:lstStyle>
          <a:p>
            <a:pPr defTabSz="914400"/>
            <a:r>
              <a:rPr kumimoji="0" lang="en-US" altLang="en-US" sz="1200" b="0" dirty="0">
                <a:solidFill>
                  <a:schemeClr val="tx1"/>
                </a:solidFill>
                <a:latin typeface="Arial" panose="020B0604020202020204" pitchFamily="34" charset="0"/>
              </a:rPr>
              <a:t>Virginia Department for Aging and Rehabilitative Services</a:t>
            </a:r>
          </a:p>
        </p:txBody>
      </p:sp>
      <p:sp>
        <p:nvSpPr>
          <p:cNvPr id="110598" name="Slide Number Placeholder 5">
            <a:extLst>
              <a:ext uri="{FF2B5EF4-FFF2-40B4-BE49-F238E27FC236}">
                <a16:creationId xmlns:a16="http://schemas.microsoft.com/office/drawing/2014/main" id="{7D74061E-D748-0104-E34E-24FF675C80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a:solidFill>
                  <a:schemeClr val="accent2"/>
                </a:solidFill>
                <a:latin typeface="Tahoma" panose="020B0604030504040204" pitchFamily="34" charset="0"/>
              </a:defRPr>
            </a:lvl1pPr>
            <a:lvl2pPr marL="715963" indent="-274638">
              <a:defRPr kumimoji="1" sz="2000" b="1">
                <a:solidFill>
                  <a:schemeClr val="accent2"/>
                </a:solidFill>
                <a:latin typeface="Tahoma" panose="020B0604030504040204" pitchFamily="34" charset="0"/>
              </a:defRPr>
            </a:lvl2pPr>
            <a:lvl3pPr marL="1101725" indent="-219075">
              <a:defRPr kumimoji="1" sz="2000" b="1">
                <a:solidFill>
                  <a:schemeClr val="accent2"/>
                </a:solidFill>
                <a:latin typeface="Tahoma" panose="020B0604030504040204" pitchFamily="34" charset="0"/>
              </a:defRPr>
            </a:lvl3pPr>
            <a:lvl4pPr marL="1541463" indent="-219075">
              <a:defRPr kumimoji="1" sz="2000" b="1">
                <a:solidFill>
                  <a:schemeClr val="accent2"/>
                </a:solidFill>
                <a:latin typeface="Tahoma" panose="020B0604030504040204" pitchFamily="34" charset="0"/>
              </a:defRPr>
            </a:lvl4pPr>
            <a:lvl5pPr marL="1982788" indent="-219075">
              <a:defRPr kumimoji="1" sz="2000" b="1">
                <a:solidFill>
                  <a:schemeClr val="accent2"/>
                </a:solidFill>
                <a:latin typeface="Tahoma" panose="020B0604030504040204" pitchFamily="34" charset="0"/>
              </a:defRPr>
            </a:lvl5pPr>
            <a:lvl6pPr marL="2439988" indent="-219075" eaLnBrk="0" fontAlgn="base" hangingPunct="0">
              <a:spcBef>
                <a:spcPct val="0"/>
              </a:spcBef>
              <a:spcAft>
                <a:spcPct val="0"/>
              </a:spcAft>
              <a:defRPr kumimoji="1" sz="2000" b="1">
                <a:solidFill>
                  <a:schemeClr val="accent2"/>
                </a:solidFill>
                <a:latin typeface="Tahoma" panose="020B0604030504040204" pitchFamily="34" charset="0"/>
              </a:defRPr>
            </a:lvl6pPr>
            <a:lvl7pPr marL="2897188" indent="-219075" eaLnBrk="0" fontAlgn="base" hangingPunct="0">
              <a:spcBef>
                <a:spcPct val="0"/>
              </a:spcBef>
              <a:spcAft>
                <a:spcPct val="0"/>
              </a:spcAft>
              <a:defRPr kumimoji="1" sz="2000" b="1">
                <a:solidFill>
                  <a:schemeClr val="accent2"/>
                </a:solidFill>
                <a:latin typeface="Tahoma" panose="020B0604030504040204" pitchFamily="34" charset="0"/>
              </a:defRPr>
            </a:lvl7pPr>
            <a:lvl8pPr marL="3354388" indent="-219075" eaLnBrk="0" fontAlgn="base" hangingPunct="0">
              <a:spcBef>
                <a:spcPct val="0"/>
              </a:spcBef>
              <a:spcAft>
                <a:spcPct val="0"/>
              </a:spcAft>
              <a:defRPr kumimoji="1" sz="2000" b="1">
                <a:solidFill>
                  <a:schemeClr val="accent2"/>
                </a:solidFill>
                <a:latin typeface="Tahoma" panose="020B0604030504040204" pitchFamily="34" charset="0"/>
              </a:defRPr>
            </a:lvl8pPr>
            <a:lvl9pPr marL="3811588" indent="-219075" eaLnBrk="0" fontAlgn="base" hangingPunct="0">
              <a:spcBef>
                <a:spcPct val="0"/>
              </a:spcBef>
              <a:spcAft>
                <a:spcPct val="0"/>
              </a:spcAft>
              <a:defRPr kumimoji="1" sz="2000" b="1">
                <a:solidFill>
                  <a:schemeClr val="accent2"/>
                </a:solidFill>
                <a:latin typeface="Tahoma" panose="020B0604030504040204" pitchFamily="34" charset="0"/>
              </a:defRPr>
            </a:lvl9pPr>
          </a:lstStyle>
          <a:p>
            <a:fld id="{15184BE7-EB1E-4666-88E6-CC67885EFADA}" type="slidenum">
              <a:rPr kumimoji="0" lang="en-US" altLang="en-US" sz="1200" b="0">
                <a:solidFill>
                  <a:schemeClr val="tx1"/>
                </a:solidFill>
                <a:latin typeface="Arial" panose="020B0604020202020204" pitchFamily="34" charset="0"/>
              </a:rPr>
              <a:pPr/>
              <a:t>9</a:t>
            </a:fld>
            <a:endParaRPr kumimoji="0" lang="en-US" altLang="en-US" sz="1200" b="0" dirty="0">
              <a:solidFill>
                <a:schemeClr val="tx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A80224A0-FC3B-49DD-A272-D669B1CA841E}"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A28F1B8B-307F-4548-AE51-CB32E1F5B2B1}" type="slidenum">
              <a:rPr lang="en-US" altLang="en-US"/>
              <a:pPr>
                <a:defRPr/>
              </a:pPr>
              <a:t>‹#›</a:t>
            </a:fld>
            <a:endParaRPr lang="en-US" altLang="en-US" dirty="0"/>
          </a:p>
        </p:txBody>
      </p:sp>
    </p:spTree>
    <p:extLst>
      <p:ext uri="{BB962C8B-B14F-4D97-AF65-F5344CB8AC3E}">
        <p14:creationId xmlns:p14="http://schemas.microsoft.com/office/powerpoint/2010/main" val="287564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DB1E696A-835E-4DEC-B229-73032AC14C4B}"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4F412D24-B138-44DB-844E-80C550FAEBF8}" type="slidenum">
              <a:rPr lang="en-US" altLang="en-US"/>
              <a:pPr>
                <a:defRPr/>
              </a:pPr>
              <a:t>‹#›</a:t>
            </a:fld>
            <a:endParaRPr lang="en-US" altLang="en-US" dirty="0"/>
          </a:p>
        </p:txBody>
      </p:sp>
    </p:spTree>
    <p:extLst>
      <p:ext uri="{BB962C8B-B14F-4D97-AF65-F5344CB8AC3E}">
        <p14:creationId xmlns:p14="http://schemas.microsoft.com/office/powerpoint/2010/main" val="7762448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7F236BB0-6963-40D1-8FA6-C40AFB7C4BD5}"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5EEE1917-269F-4BFD-99C3-C372521DAF56}" type="slidenum">
              <a:rPr lang="en-US" altLang="en-US"/>
              <a:pPr>
                <a:defRPr/>
              </a:pPr>
              <a:t>‹#›</a:t>
            </a:fld>
            <a:endParaRPr lang="en-US" altLang="en-US" dirty="0"/>
          </a:p>
        </p:txBody>
      </p:sp>
    </p:spTree>
    <p:extLst>
      <p:ext uri="{BB962C8B-B14F-4D97-AF65-F5344CB8AC3E}">
        <p14:creationId xmlns:p14="http://schemas.microsoft.com/office/powerpoint/2010/main" val="3377107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F7B38F60-A140-451B-8114-BCCB5A4FE852}" type="datetime1">
              <a:rPr lang="en-US"/>
              <a:pPr>
                <a:defRPr/>
              </a:pPr>
              <a:t>1/17/2024</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048F0C3F-D9E7-498E-83B5-1D27C1519C86}" type="slidenum">
              <a:rPr lang="en-US" altLang="en-US"/>
              <a:pPr>
                <a:defRPr/>
              </a:pPr>
              <a:t>‹#›</a:t>
            </a:fld>
            <a:endParaRPr lang="en-US" altLang="en-US" dirty="0"/>
          </a:p>
        </p:txBody>
      </p:sp>
    </p:spTree>
    <p:extLst>
      <p:ext uri="{BB962C8B-B14F-4D97-AF65-F5344CB8AC3E}">
        <p14:creationId xmlns:p14="http://schemas.microsoft.com/office/powerpoint/2010/main" val="446777377"/>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1064801"/>
            <a:ext cx="6247800" cy="4728400"/>
          </a:xfrm>
          <a:prstGeom prst="rect">
            <a:avLst/>
          </a:prstGeom>
        </p:spPr>
        <p:txBody>
          <a:bodyPr spcFirstLastPara="1" wrap="square" lIns="91425" tIns="91425" rIns="91425" bIns="91425" anchor="ctr" anchorCtr="0">
            <a:normAutofit/>
          </a:bodyPr>
          <a:lstStyle>
            <a:lvl1pPr lvl="0">
              <a:spcBef>
                <a:spcPts val="0"/>
              </a:spcBef>
              <a:spcAft>
                <a:spcPts val="0"/>
              </a:spcAft>
              <a:buClr>
                <a:srgbClr val="0000FF"/>
              </a:buClr>
              <a:buSzPts val="3600"/>
              <a:buNone/>
              <a:defRPr sz="2024">
                <a:solidFill>
                  <a:srgbClr val="0000FF"/>
                </a:solidFill>
              </a:defRPr>
            </a:lvl1pPr>
            <a:lvl2pPr lvl="1">
              <a:spcBef>
                <a:spcPts val="0"/>
              </a:spcBef>
              <a:spcAft>
                <a:spcPts val="0"/>
              </a:spcAft>
              <a:buSzPts val="3600"/>
              <a:buNone/>
              <a:defRPr sz="2024"/>
            </a:lvl2pPr>
            <a:lvl3pPr lvl="2">
              <a:spcBef>
                <a:spcPts val="0"/>
              </a:spcBef>
              <a:spcAft>
                <a:spcPts val="0"/>
              </a:spcAft>
              <a:buSzPts val="3600"/>
              <a:buNone/>
              <a:defRPr sz="2024"/>
            </a:lvl3pPr>
            <a:lvl4pPr lvl="3">
              <a:spcBef>
                <a:spcPts val="0"/>
              </a:spcBef>
              <a:spcAft>
                <a:spcPts val="0"/>
              </a:spcAft>
              <a:buSzPts val="3600"/>
              <a:buNone/>
              <a:defRPr sz="2024"/>
            </a:lvl4pPr>
            <a:lvl5pPr lvl="4">
              <a:spcBef>
                <a:spcPts val="0"/>
              </a:spcBef>
              <a:spcAft>
                <a:spcPts val="0"/>
              </a:spcAft>
              <a:buSzPts val="3600"/>
              <a:buNone/>
              <a:defRPr sz="2024"/>
            </a:lvl5pPr>
            <a:lvl6pPr lvl="5">
              <a:spcBef>
                <a:spcPts val="0"/>
              </a:spcBef>
              <a:spcAft>
                <a:spcPts val="0"/>
              </a:spcAft>
              <a:buSzPts val="3600"/>
              <a:buNone/>
              <a:defRPr sz="2024"/>
            </a:lvl6pPr>
            <a:lvl7pPr lvl="6">
              <a:spcBef>
                <a:spcPts val="0"/>
              </a:spcBef>
              <a:spcAft>
                <a:spcPts val="0"/>
              </a:spcAft>
              <a:buSzPts val="3600"/>
              <a:buNone/>
              <a:defRPr sz="2024"/>
            </a:lvl7pPr>
            <a:lvl8pPr lvl="7">
              <a:spcBef>
                <a:spcPts val="0"/>
              </a:spcBef>
              <a:spcAft>
                <a:spcPts val="0"/>
              </a:spcAft>
              <a:buSzPts val="3600"/>
              <a:buNone/>
              <a:defRPr sz="2024"/>
            </a:lvl8pPr>
            <a:lvl9pPr lvl="8">
              <a:spcBef>
                <a:spcPts val="0"/>
              </a:spcBef>
              <a:spcAft>
                <a:spcPts val="0"/>
              </a:spcAft>
              <a:buSzPts val="3600"/>
              <a:buNone/>
              <a:defRPr sz="2024"/>
            </a:lvl9pPr>
          </a:lstStyle>
          <a:p>
            <a:endParaRPr/>
          </a:p>
        </p:txBody>
      </p:sp>
      <p:sp>
        <p:nvSpPr>
          <p:cNvPr id="43" name="Google Shape;43;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26975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7F236BB0-6963-40D1-8FA6-C40AFB7C4BD5}"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5EEE1917-269F-4BFD-99C3-C372521DAF56}" type="slidenum">
              <a:rPr lang="en-US" altLang="en-US"/>
              <a:pPr>
                <a:defRPr/>
              </a:pPr>
              <a:t>‹#›</a:t>
            </a:fld>
            <a:endParaRPr lang="en-US" altLang="en-US" dirty="0"/>
          </a:p>
        </p:txBody>
      </p:sp>
    </p:spTree>
    <p:extLst>
      <p:ext uri="{BB962C8B-B14F-4D97-AF65-F5344CB8AC3E}">
        <p14:creationId xmlns:p14="http://schemas.microsoft.com/office/powerpoint/2010/main" val="1019394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F7B38F60-A140-451B-8114-BCCB5A4FE852}" type="datetime1">
              <a:rPr lang="en-US"/>
              <a:pPr>
                <a:defRPr/>
              </a:pPr>
              <a:t>1/17/2024</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048F0C3F-D9E7-498E-83B5-1D27C1519C86}" type="slidenum">
              <a:rPr lang="en-US" altLang="en-US"/>
              <a:pPr>
                <a:defRPr/>
              </a:pPr>
              <a:t>‹#›</a:t>
            </a:fld>
            <a:endParaRPr lang="en-US" altLang="en-US" dirty="0"/>
          </a:p>
        </p:txBody>
      </p:sp>
    </p:spTree>
    <p:extLst>
      <p:ext uri="{BB962C8B-B14F-4D97-AF65-F5344CB8AC3E}">
        <p14:creationId xmlns:p14="http://schemas.microsoft.com/office/powerpoint/2010/main" val="61231286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0E19FCC3-96E8-4A68-B089-83A3FEE3D529}"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D42C70EB-7F37-4A19-9A13-D6A6A5DE8BB8}" type="slidenum">
              <a:rPr lang="en-US" altLang="en-US"/>
              <a:pPr>
                <a:defRPr/>
              </a:pPr>
              <a:t>‹#›</a:t>
            </a:fld>
            <a:endParaRPr lang="en-US" altLang="en-US" dirty="0"/>
          </a:p>
        </p:txBody>
      </p:sp>
    </p:spTree>
    <p:extLst>
      <p:ext uri="{BB962C8B-B14F-4D97-AF65-F5344CB8AC3E}">
        <p14:creationId xmlns:p14="http://schemas.microsoft.com/office/powerpoint/2010/main" val="1117550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44BF6875-F10B-433C-96C2-265FF0C2353F}"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4DCD2C77-40D7-4B52-975D-A4064D70FB3F}" type="slidenum">
              <a:rPr lang="en-US" altLang="en-US"/>
              <a:pPr>
                <a:defRPr/>
              </a:pPr>
              <a:t>‹#›</a:t>
            </a:fld>
            <a:endParaRPr lang="en-US" altLang="en-US" dirty="0"/>
          </a:p>
        </p:txBody>
      </p:sp>
    </p:spTree>
    <p:extLst>
      <p:ext uri="{BB962C8B-B14F-4D97-AF65-F5344CB8AC3E}">
        <p14:creationId xmlns:p14="http://schemas.microsoft.com/office/powerpoint/2010/main" val="1124549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D3C9F4C7-A618-4D29-B323-B825F1521AB6}"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C9A31E32-3590-46C4-9C77-B2C4C87592FE}" type="slidenum">
              <a:rPr lang="en-US" altLang="en-US"/>
              <a:pPr>
                <a:defRPr/>
              </a:pPr>
              <a:t>‹#›</a:t>
            </a:fld>
            <a:endParaRPr lang="en-US" altLang="en-US" dirty="0"/>
          </a:p>
        </p:txBody>
      </p:sp>
    </p:spTree>
    <p:extLst>
      <p:ext uri="{BB962C8B-B14F-4D97-AF65-F5344CB8AC3E}">
        <p14:creationId xmlns:p14="http://schemas.microsoft.com/office/powerpoint/2010/main" val="99618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25EAF5FE-491F-43B5-B483-B308B6A4611D}"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D106BCBB-198D-43E4-905A-C497AAA89E12}" type="slidenum">
              <a:rPr lang="en-US" altLang="en-US"/>
              <a:pPr>
                <a:defRPr/>
              </a:pPr>
              <a:t>‹#›</a:t>
            </a:fld>
            <a:endParaRPr lang="en-US" altLang="en-US" dirty="0"/>
          </a:p>
        </p:txBody>
      </p:sp>
    </p:spTree>
    <p:extLst>
      <p:ext uri="{BB962C8B-B14F-4D97-AF65-F5344CB8AC3E}">
        <p14:creationId xmlns:p14="http://schemas.microsoft.com/office/powerpoint/2010/main" val="267236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7995D22B-C23F-4B4D-A3C1-7C6B4CC964BC}" type="datetimeFigureOut">
              <a:rPr lang="en-US"/>
              <a:pPr>
                <a:defRPr/>
              </a:pPr>
              <a:t>1/17/2024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kumimoji="1" b="1">
                <a:latin typeface="Tahoma" panose="020B0604030504040204" pitchFamily="34" charset="0"/>
              </a:defRPr>
            </a:lvl1pPr>
          </a:lstStyle>
          <a:p>
            <a:pPr>
              <a:defRPr/>
            </a:pPr>
            <a:fld id="{F6A382E7-B2FA-46DB-A62B-CAACD6A2CC64}" type="slidenum">
              <a:rPr lang="en-US" altLang="en-US"/>
              <a:pPr>
                <a:defRPr/>
              </a:pPr>
              <a:t>‹#›</a:t>
            </a:fld>
            <a:endParaRPr lang="en-US" altLang="en-US" dirty="0"/>
          </a:p>
        </p:txBody>
      </p:sp>
    </p:spTree>
    <p:extLst>
      <p:ext uri="{BB962C8B-B14F-4D97-AF65-F5344CB8AC3E}">
        <p14:creationId xmlns:p14="http://schemas.microsoft.com/office/powerpoint/2010/main" val="3452950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B2FABE7A-2619-468E-BEF7-18469C14847F}" type="datetimeFigureOut">
              <a:rPr lang="en-US"/>
              <a:pPr>
                <a:defRPr/>
              </a:pPr>
              <a:t>1/17/2024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kumimoji="1" b="1">
                <a:latin typeface="Tahoma" panose="020B0604030504040204" pitchFamily="34" charset="0"/>
              </a:defRPr>
            </a:lvl1pPr>
          </a:lstStyle>
          <a:p>
            <a:pPr>
              <a:defRPr/>
            </a:pPr>
            <a:fld id="{FEEECD0E-734B-4FB2-81D7-A2401838731B}" type="slidenum">
              <a:rPr lang="en-US" altLang="en-US"/>
              <a:pPr>
                <a:defRPr/>
              </a:pPr>
              <a:t>‹#›</a:t>
            </a:fld>
            <a:endParaRPr lang="en-US" altLang="en-US" dirty="0"/>
          </a:p>
        </p:txBody>
      </p:sp>
    </p:spTree>
    <p:extLst>
      <p:ext uri="{BB962C8B-B14F-4D97-AF65-F5344CB8AC3E}">
        <p14:creationId xmlns:p14="http://schemas.microsoft.com/office/powerpoint/2010/main" val="3239541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36ED6B99-D1C2-4C9F-8C99-4110CFADCE29}" type="datetimeFigureOut">
              <a:rPr lang="en-US"/>
              <a:pPr>
                <a:defRPr/>
              </a:pPr>
              <a:t>1/17/2024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kumimoji="1" b="1">
                <a:latin typeface="Tahoma" panose="020B0604030504040204" pitchFamily="34" charset="0"/>
              </a:defRPr>
            </a:lvl1pPr>
          </a:lstStyle>
          <a:p>
            <a:pPr>
              <a:defRPr/>
            </a:pPr>
            <a:fld id="{B23AD104-EA88-469F-80BB-E08CD67B64D6}" type="slidenum">
              <a:rPr lang="en-US" altLang="en-US"/>
              <a:pPr>
                <a:defRPr/>
              </a:pPr>
              <a:t>‹#›</a:t>
            </a:fld>
            <a:endParaRPr lang="en-US" altLang="en-US" dirty="0"/>
          </a:p>
        </p:txBody>
      </p:sp>
    </p:spTree>
    <p:extLst>
      <p:ext uri="{BB962C8B-B14F-4D97-AF65-F5344CB8AC3E}">
        <p14:creationId xmlns:p14="http://schemas.microsoft.com/office/powerpoint/2010/main" val="225524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87F934BE-C5D0-4896-BA09-F4F97C9AAFB7}"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D410987B-5BEB-4CA3-83CD-4CCEFDC6C661}" type="slidenum">
              <a:rPr lang="en-US" altLang="en-US"/>
              <a:pPr>
                <a:defRPr/>
              </a:pPr>
              <a:t>‹#›</a:t>
            </a:fld>
            <a:endParaRPr lang="en-US" altLang="en-US" dirty="0"/>
          </a:p>
        </p:txBody>
      </p:sp>
    </p:spTree>
    <p:extLst>
      <p:ext uri="{BB962C8B-B14F-4D97-AF65-F5344CB8AC3E}">
        <p14:creationId xmlns:p14="http://schemas.microsoft.com/office/powerpoint/2010/main" val="3776159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96491693-992E-457E-8F50-446057BD3387}"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E0A95E28-E865-425A-817F-BE817DCDF461}" type="slidenum">
              <a:rPr lang="en-US" altLang="en-US"/>
              <a:pPr>
                <a:defRPr/>
              </a:pPr>
              <a:t>‹#›</a:t>
            </a:fld>
            <a:endParaRPr lang="en-US" altLang="en-US" dirty="0"/>
          </a:p>
        </p:txBody>
      </p:sp>
    </p:spTree>
    <p:extLst>
      <p:ext uri="{BB962C8B-B14F-4D97-AF65-F5344CB8AC3E}">
        <p14:creationId xmlns:p14="http://schemas.microsoft.com/office/powerpoint/2010/main" val="2719597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471CF37D-12BC-4004-896D-2CC1C23A44BA}"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BF43E56F-27EE-4764-B5CB-0E5E19065686}" type="slidenum">
              <a:rPr lang="en-US" altLang="en-US"/>
              <a:pPr>
                <a:defRPr/>
              </a:pPr>
              <a:t>‹#›</a:t>
            </a:fld>
            <a:endParaRPr lang="en-US" altLang="en-US" dirty="0"/>
          </a:p>
        </p:txBody>
      </p:sp>
    </p:spTree>
    <p:extLst>
      <p:ext uri="{BB962C8B-B14F-4D97-AF65-F5344CB8AC3E}">
        <p14:creationId xmlns:p14="http://schemas.microsoft.com/office/powerpoint/2010/main" val="2860681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58A6CF8A-0664-4EB1-AE86-756F1ED6DD88}"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5200BF0C-65C8-4F38-932D-B5E43FE0CEDD}" type="slidenum">
              <a:rPr lang="en-US" altLang="en-US"/>
              <a:pPr>
                <a:defRPr/>
              </a:pPr>
              <a:t>‹#›</a:t>
            </a:fld>
            <a:endParaRPr lang="en-US" altLang="en-US" dirty="0"/>
          </a:p>
        </p:txBody>
      </p:sp>
    </p:spTree>
    <p:extLst>
      <p:ext uri="{BB962C8B-B14F-4D97-AF65-F5344CB8AC3E}">
        <p14:creationId xmlns:p14="http://schemas.microsoft.com/office/powerpoint/2010/main" val="764570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62E54EEF-6807-4A22-964C-054F9D49B638}"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7E2AA152-74A9-4916-8E37-3FD9E1F3E560}" type="slidenum">
              <a:rPr lang="en-US" altLang="en-US"/>
              <a:pPr>
                <a:defRPr/>
              </a:pPr>
              <a:t>‹#›</a:t>
            </a:fld>
            <a:endParaRPr lang="en-US" altLang="en-US" dirty="0"/>
          </a:p>
        </p:txBody>
      </p:sp>
    </p:spTree>
    <p:extLst>
      <p:ext uri="{BB962C8B-B14F-4D97-AF65-F5344CB8AC3E}">
        <p14:creationId xmlns:p14="http://schemas.microsoft.com/office/powerpoint/2010/main" val="3124216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83E47200-DFB3-46EE-99D2-AFBE6BE30EFB}"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07FAD564-718D-4F1C-BD96-0D93D703F0A1}" type="slidenum">
              <a:rPr lang="en-US" altLang="en-US"/>
              <a:pPr>
                <a:defRPr/>
              </a:pPr>
              <a:t>‹#›</a:t>
            </a:fld>
            <a:endParaRPr lang="en-US" altLang="en-US" dirty="0"/>
          </a:p>
        </p:txBody>
      </p:sp>
    </p:spTree>
    <p:extLst>
      <p:ext uri="{BB962C8B-B14F-4D97-AF65-F5344CB8AC3E}">
        <p14:creationId xmlns:p14="http://schemas.microsoft.com/office/powerpoint/2010/main" val="2015107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7DAE8C79-77CC-4E48-95D0-A3B3012304D7}"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B8A765F6-A456-437E-9F32-37E321DC7900}" type="slidenum">
              <a:rPr lang="en-US" altLang="en-US"/>
              <a:pPr>
                <a:defRPr/>
              </a:pPr>
              <a:t>‹#›</a:t>
            </a:fld>
            <a:endParaRPr lang="en-US" altLang="en-US" dirty="0"/>
          </a:p>
        </p:txBody>
      </p:sp>
    </p:spTree>
    <p:extLst>
      <p:ext uri="{BB962C8B-B14F-4D97-AF65-F5344CB8AC3E}">
        <p14:creationId xmlns:p14="http://schemas.microsoft.com/office/powerpoint/2010/main" val="2403738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FBC4DFFE-C76B-4D85-A0B1-9F30E1577AE5}"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17DDEE22-A7E3-4411-808A-8CF59D627312}" type="slidenum">
              <a:rPr lang="en-US" altLang="en-US"/>
              <a:pPr>
                <a:defRPr/>
              </a:pPr>
              <a:t>‹#›</a:t>
            </a:fld>
            <a:endParaRPr lang="en-US" altLang="en-US" dirty="0"/>
          </a:p>
        </p:txBody>
      </p:sp>
    </p:spTree>
    <p:extLst>
      <p:ext uri="{BB962C8B-B14F-4D97-AF65-F5344CB8AC3E}">
        <p14:creationId xmlns:p14="http://schemas.microsoft.com/office/powerpoint/2010/main" val="1039756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AC930BDD-5701-470A-95F0-CBB5EA00F933}"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A4055E21-25B9-4176-944D-88AF3EE91393}" type="slidenum">
              <a:rPr lang="en-US" altLang="en-US"/>
              <a:pPr>
                <a:defRPr/>
              </a:pPr>
              <a:t>‹#›</a:t>
            </a:fld>
            <a:endParaRPr lang="en-US" altLang="en-US" dirty="0"/>
          </a:p>
        </p:txBody>
      </p:sp>
    </p:spTree>
    <p:extLst>
      <p:ext uri="{BB962C8B-B14F-4D97-AF65-F5344CB8AC3E}">
        <p14:creationId xmlns:p14="http://schemas.microsoft.com/office/powerpoint/2010/main" val="3727685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5C79E861-63ED-41F2-AAA0-0A6D16F7F52F}" type="datetimeFigureOut">
              <a:rPr lang="en-US"/>
              <a:pPr>
                <a:defRPr/>
              </a:pPr>
              <a:t>1/17/2024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kumimoji="1" b="1">
                <a:latin typeface="Tahoma" panose="020B0604030504040204" pitchFamily="34" charset="0"/>
              </a:defRPr>
            </a:lvl1pPr>
          </a:lstStyle>
          <a:p>
            <a:pPr>
              <a:defRPr/>
            </a:pPr>
            <a:fld id="{C65B1A02-D5B8-45B0-94CC-E563EDC396C9}" type="slidenum">
              <a:rPr lang="en-US" altLang="en-US"/>
              <a:pPr>
                <a:defRPr/>
              </a:pPr>
              <a:t>‹#›</a:t>
            </a:fld>
            <a:endParaRPr lang="en-US" altLang="en-US" dirty="0"/>
          </a:p>
        </p:txBody>
      </p:sp>
    </p:spTree>
    <p:extLst>
      <p:ext uri="{BB962C8B-B14F-4D97-AF65-F5344CB8AC3E}">
        <p14:creationId xmlns:p14="http://schemas.microsoft.com/office/powerpoint/2010/main" val="4090348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124D71ED-0822-4E34-8AE0-13BCF7261AF0}" type="datetimeFigureOut">
              <a:rPr lang="en-US"/>
              <a:pPr>
                <a:defRPr/>
              </a:pPr>
              <a:t>1/17/2024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kumimoji="1" b="1">
                <a:latin typeface="Tahoma" panose="020B0604030504040204" pitchFamily="34" charset="0"/>
              </a:defRPr>
            </a:lvl1pPr>
          </a:lstStyle>
          <a:p>
            <a:pPr>
              <a:defRPr/>
            </a:pPr>
            <a:fld id="{5273C34A-154C-4A61-95C8-D48CC30B5DAE}" type="slidenum">
              <a:rPr lang="en-US" altLang="en-US"/>
              <a:pPr>
                <a:defRPr/>
              </a:pPr>
              <a:t>‹#›</a:t>
            </a:fld>
            <a:endParaRPr lang="en-US" altLang="en-US" dirty="0"/>
          </a:p>
        </p:txBody>
      </p:sp>
    </p:spTree>
    <p:extLst>
      <p:ext uri="{BB962C8B-B14F-4D97-AF65-F5344CB8AC3E}">
        <p14:creationId xmlns:p14="http://schemas.microsoft.com/office/powerpoint/2010/main" val="369066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BDB88C49-9AF3-4401-9414-450030A7BF3F}"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31D5C8D7-B60F-4A38-87C5-B8FCED5A6C74}" type="slidenum">
              <a:rPr lang="en-US" altLang="en-US"/>
              <a:pPr>
                <a:defRPr/>
              </a:pPr>
              <a:t>‹#›</a:t>
            </a:fld>
            <a:endParaRPr lang="en-US" altLang="en-US" dirty="0"/>
          </a:p>
        </p:txBody>
      </p:sp>
    </p:spTree>
    <p:extLst>
      <p:ext uri="{BB962C8B-B14F-4D97-AF65-F5344CB8AC3E}">
        <p14:creationId xmlns:p14="http://schemas.microsoft.com/office/powerpoint/2010/main" val="2800379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B577FD61-3F08-4C11-8219-81FB87347F21}" type="datetimeFigureOut">
              <a:rPr lang="en-US"/>
              <a:pPr>
                <a:defRPr/>
              </a:pPr>
              <a:t>1/17/2024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kumimoji="1" b="1">
                <a:latin typeface="Tahoma" panose="020B0604030504040204" pitchFamily="34" charset="0"/>
              </a:defRPr>
            </a:lvl1pPr>
          </a:lstStyle>
          <a:p>
            <a:pPr>
              <a:defRPr/>
            </a:pPr>
            <a:fld id="{D35B4473-F594-47E0-962E-1BFFE5165818}" type="slidenum">
              <a:rPr lang="en-US" altLang="en-US"/>
              <a:pPr>
                <a:defRPr/>
              </a:pPr>
              <a:t>‹#›</a:t>
            </a:fld>
            <a:endParaRPr lang="en-US" altLang="en-US" dirty="0"/>
          </a:p>
        </p:txBody>
      </p:sp>
    </p:spTree>
    <p:extLst>
      <p:ext uri="{BB962C8B-B14F-4D97-AF65-F5344CB8AC3E}">
        <p14:creationId xmlns:p14="http://schemas.microsoft.com/office/powerpoint/2010/main" val="3352744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61360B49-A3CA-452E-90D1-4A1A4FFD440B}"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4E0B690A-2A47-4874-86DA-EC6B0D1AFE04}" type="slidenum">
              <a:rPr lang="en-US" altLang="en-US"/>
              <a:pPr>
                <a:defRPr/>
              </a:pPr>
              <a:t>‹#›</a:t>
            </a:fld>
            <a:endParaRPr lang="en-US" altLang="en-US" dirty="0"/>
          </a:p>
        </p:txBody>
      </p:sp>
    </p:spTree>
    <p:extLst>
      <p:ext uri="{BB962C8B-B14F-4D97-AF65-F5344CB8AC3E}">
        <p14:creationId xmlns:p14="http://schemas.microsoft.com/office/powerpoint/2010/main" val="1822299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F88CE357-5A57-4D44-9B9F-BC6AC912AC3C}"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5C07E0D9-A440-4B12-A650-B250B5E8FF8C}" type="slidenum">
              <a:rPr lang="en-US" altLang="en-US"/>
              <a:pPr>
                <a:defRPr/>
              </a:pPr>
              <a:t>‹#›</a:t>
            </a:fld>
            <a:endParaRPr lang="en-US" altLang="en-US" dirty="0"/>
          </a:p>
        </p:txBody>
      </p:sp>
    </p:spTree>
    <p:extLst>
      <p:ext uri="{BB962C8B-B14F-4D97-AF65-F5344CB8AC3E}">
        <p14:creationId xmlns:p14="http://schemas.microsoft.com/office/powerpoint/2010/main" val="2863158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980A8EA5-05D3-43A7-8A93-492B873B3C80}"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90861107-5FA1-4A82-837C-DCB0572E5458}" type="slidenum">
              <a:rPr lang="en-US" altLang="en-US"/>
              <a:pPr>
                <a:defRPr/>
              </a:pPr>
              <a:t>‹#›</a:t>
            </a:fld>
            <a:endParaRPr lang="en-US" altLang="en-US" dirty="0"/>
          </a:p>
        </p:txBody>
      </p:sp>
    </p:spTree>
    <p:extLst>
      <p:ext uri="{BB962C8B-B14F-4D97-AF65-F5344CB8AC3E}">
        <p14:creationId xmlns:p14="http://schemas.microsoft.com/office/powerpoint/2010/main" val="3317474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67DF9DDC-80D3-4A41-BECA-20A8A0AC67E7}"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77065044-BF2B-4956-9243-4ED045E5C0FE}" type="slidenum">
              <a:rPr lang="en-US" altLang="en-US"/>
              <a:pPr>
                <a:defRPr/>
              </a:pPr>
              <a:t>‹#›</a:t>
            </a:fld>
            <a:endParaRPr lang="en-US" altLang="en-US" dirty="0"/>
          </a:p>
        </p:txBody>
      </p:sp>
    </p:spTree>
    <p:extLst>
      <p:ext uri="{BB962C8B-B14F-4D97-AF65-F5344CB8AC3E}">
        <p14:creationId xmlns:p14="http://schemas.microsoft.com/office/powerpoint/2010/main" val="2357938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D3F050-8BB4-4213-8479-2E62EEAE3957}" type="slidenum">
              <a:rPr lang="en-US" altLang="en-US"/>
              <a:pPr>
                <a:defRPr/>
              </a:pPr>
              <a:t>‹#›</a:t>
            </a:fld>
            <a:endParaRPr lang="en-US" altLang="en-US" dirty="0"/>
          </a:p>
        </p:txBody>
      </p:sp>
    </p:spTree>
    <p:extLst>
      <p:ext uri="{BB962C8B-B14F-4D97-AF65-F5344CB8AC3E}">
        <p14:creationId xmlns:p14="http://schemas.microsoft.com/office/powerpoint/2010/main" val="206509527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E73FBF-276F-435A-ADF3-6F852BE68CAD}" type="slidenum">
              <a:rPr lang="en-US" altLang="en-US"/>
              <a:pPr>
                <a:defRPr/>
              </a:pPr>
              <a:t>‹#›</a:t>
            </a:fld>
            <a:endParaRPr lang="en-US" altLang="en-US" dirty="0"/>
          </a:p>
        </p:txBody>
      </p:sp>
    </p:spTree>
    <p:extLst>
      <p:ext uri="{BB962C8B-B14F-4D97-AF65-F5344CB8AC3E}">
        <p14:creationId xmlns:p14="http://schemas.microsoft.com/office/powerpoint/2010/main" val="3890691308"/>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A06169B-5B52-4BFB-AC1C-505F944F4C77}" type="slidenum">
              <a:rPr lang="en-US" altLang="en-US"/>
              <a:pPr>
                <a:defRPr/>
              </a:pPr>
              <a:t>‹#›</a:t>
            </a:fld>
            <a:endParaRPr lang="en-US" altLang="en-US" dirty="0"/>
          </a:p>
        </p:txBody>
      </p:sp>
    </p:spTree>
    <p:extLst>
      <p:ext uri="{BB962C8B-B14F-4D97-AF65-F5344CB8AC3E}">
        <p14:creationId xmlns:p14="http://schemas.microsoft.com/office/powerpoint/2010/main" val="4274131230"/>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78C3533-AA67-4740-97C4-95DFB911E945}" type="slidenum">
              <a:rPr lang="en-US" altLang="en-US"/>
              <a:pPr>
                <a:defRPr/>
              </a:pPr>
              <a:t>‹#›</a:t>
            </a:fld>
            <a:endParaRPr lang="en-US" altLang="en-US" dirty="0"/>
          </a:p>
        </p:txBody>
      </p:sp>
    </p:spTree>
    <p:extLst>
      <p:ext uri="{BB962C8B-B14F-4D97-AF65-F5344CB8AC3E}">
        <p14:creationId xmlns:p14="http://schemas.microsoft.com/office/powerpoint/2010/main" val="2046510824"/>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A72768C-9744-4915-8D73-F1D2C172BC74}" type="slidenum">
              <a:rPr lang="en-US" altLang="en-US"/>
              <a:pPr>
                <a:defRPr/>
              </a:pPr>
              <a:t>‹#›</a:t>
            </a:fld>
            <a:endParaRPr lang="en-US" altLang="en-US" dirty="0"/>
          </a:p>
        </p:txBody>
      </p:sp>
    </p:spTree>
    <p:extLst>
      <p:ext uri="{BB962C8B-B14F-4D97-AF65-F5344CB8AC3E}">
        <p14:creationId xmlns:p14="http://schemas.microsoft.com/office/powerpoint/2010/main" val="175573128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02A581AA-DC65-461A-B0B5-77193B290E0F}"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F3EE55BD-0C33-417A-BC3D-C298C935314C}" type="slidenum">
              <a:rPr lang="en-US" altLang="en-US"/>
              <a:pPr>
                <a:defRPr/>
              </a:pPr>
              <a:t>‹#›</a:t>
            </a:fld>
            <a:endParaRPr lang="en-US" altLang="en-US" dirty="0"/>
          </a:p>
        </p:txBody>
      </p:sp>
    </p:spTree>
    <p:extLst>
      <p:ext uri="{BB962C8B-B14F-4D97-AF65-F5344CB8AC3E}">
        <p14:creationId xmlns:p14="http://schemas.microsoft.com/office/powerpoint/2010/main" val="2155658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B4A2F0-42EF-4278-B079-8B92A4EE493D}" type="slidenum">
              <a:rPr lang="en-US" altLang="en-US"/>
              <a:pPr>
                <a:defRPr/>
              </a:pPr>
              <a:t>‹#›</a:t>
            </a:fld>
            <a:endParaRPr lang="en-US" altLang="en-US" dirty="0"/>
          </a:p>
        </p:txBody>
      </p:sp>
    </p:spTree>
    <p:extLst>
      <p:ext uri="{BB962C8B-B14F-4D97-AF65-F5344CB8AC3E}">
        <p14:creationId xmlns:p14="http://schemas.microsoft.com/office/powerpoint/2010/main" val="3105780491"/>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138B87E-556E-423C-97CE-F0DEC71B3EF2}" type="slidenum">
              <a:rPr lang="en-US" altLang="en-US"/>
              <a:pPr>
                <a:defRPr/>
              </a:pPr>
              <a:t>‹#›</a:t>
            </a:fld>
            <a:endParaRPr lang="en-US" altLang="en-US" dirty="0"/>
          </a:p>
        </p:txBody>
      </p:sp>
    </p:spTree>
    <p:extLst>
      <p:ext uri="{BB962C8B-B14F-4D97-AF65-F5344CB8AC3E}">
        <p14:creationId xmlns:p14="http://schemas.microsoft.com/office/powerpoint/2010/main" val="2933650858"/>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ECF57B4-168D-490D-82AE-8C18358D9208}" type="slidenum">
              <a:rPr lang="en-US" altLang="en-US"/>
              <a:pPr>
                <a:defRPr/>
              </a:pPr>
              <a:t>‹#›</a:t>
            </a:fld>
            <a:endParaRPr lang="en-US" altLang="en-US" dirty="0"/>
          </a:p>
        </p:txBody>
      </p:sp>
    </p:spTree>
    <p:extLst>
      <p:ext uri="{BB962C8B-B14F-4D97-AF65-F5344CB8AC3E}">
        <p14:creationId xmlns:p14="http://schemas.microsoft.com/office/powerpoint/2010/main" val="1616320429"/>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BBD7239-AAA6-4E93-8517-723B2D8703CD}" type="slidenum">
              <a:rPr lang="en-US" altLang="en-US"/>
              <a:pPr>
                <a:defRPr/>
              </a:pPr>
              <a:t>‹#›</a:t>
            </a:fld>
            <a:endParaRPr lang="en-US" altLang="en-US" dirty="0"/>
          </a:p>
        </p:txBody>
      </p:sp>
    </p:spTree>
    <p:extLst>
      <p:ext uri="{BB962C8B-B14F-4D97-AF65-F5344CB8AC3E}">
        <p14:creationId xmlns:p14="http://schemas.microsoft.com/office/powerpoint/2010/main" val="2850457844"/>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3BF0B8-A8AB-4E95-BEDB-6508911406E8}" type="slidenum">
              <a:rPr lang="en-US" altLang="en-US"/>
              <a:pPr>
                <a:defRPr/>
              </a:pPr>
              <a:t>‹#›</a:t>
            </a:fld>
            <a:endParaRPr lang="en-US" altLang="en-US" dirty="0"/>
          </a:p>
        </p:txBody>
      </p:sp>
    </p:spTree>
    <p:extLst>
      <p:ext uri="{BB962C8B-B14F-4D97-AF65-F5344CB8AC3E}">
        <p14:creationId xmlns:p14="http://schemas.microsoft.com/office/powerpoint/2010/main" val="2638117019"/>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5EFCC7C-C463-440E-AAD9-C4FB316160E1}" type="slidenum">
              <a:rPr lang="en-US" altLang="en-US"/>
              <a:pPr>
                <a:defRPr/>
              </a:pPr>
              <a:t>‹#›</a:t>
            </a:fld>
            <a:endParaRPr lang="en-US" altLang="en-US" dirty="0"/>
          </a:p>
        </p:txBody>
      </p:sp>
    </p:spTree>
    <p:extLst>
      <p:ext uri="{BB962C8B-B14F-4D97-AF65-F5344CB8AC3E}">
        <p14:creationId xmlns:p14="http://schemas.microsoft.com/office/powerpoint/2010/main" val="3995173445"/>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F7B38F60-A140-451B-8114-BCCB5A4FE852}" type="datetime1">
              <a:rPr lang="en-US"/>
              <a:pPr>
                <a:defRPr/>
              </a:pPr>
              <a:t>1/17/2024</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CEB7B0A0-58F6-4344-A16B-D0CDE92839B7}" type="slidenum">
              <a:rPr lang="en-US" altLang="en-US"/>
              <a:pPr>
                <a:defRPr/>
              </a:pPr>
              <a:t>‹#›</a:t>
            </a:fld>
            <a:endParaRPr lang="en-US" altLang="en-US" dirty="0"/>
          </a:p>
        </p:txBody>
      </p:sp>
    </p:spTree>
    <p:extLst>
      <p:ext uri="{BB962C8B-B14F-4D97-AF65-F5344CB8AC3E}">
        <p14:creationId xmlns:p14="http://schemas.microsoft.com/office/powerpoint/2010/main" val="4224935356"/>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3912BA5A-65D5-4036-9585-926397DC2F78}"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852AE497-BBCC-4B38-8187-F337683BFB82}" type="slidenum">
              <a:rPr lang="en-US" altLang="en-US"/>
              <a:pPr>
                <a:defRPr/>
              </a:pPr>
              <a:t>‹#›</a:t>
            </a:fld>
            <a:endParaRPr lang="en-US" altLang="en-US" dirty="0"/>
          </a:p>
        </p:txBody>
      </p:sp>
    </p:spTree>
    <p:extLst>
      <p:ext uri="{BB962C8B-B14F-4D97-AF65-F5344CB8AC3E}">
        <p14:creationId xmlns:p14="http://schemas.microsoft.com/office/powerpoint/2010/main" val="1238022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71C11C0B-F730-40C4-9DA4-C1AAF8A073C8}"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FDD32120-EC1F-4187-AEC2-93E114BBD826}" type="slidenum">
              <a:rPr lang="en-US" altLang="en-US"/>
              <a:pPr>
                <a:defRPr/>
              </a:pPr>
              <a:t>‹#›</a:t>
            </a:fld>
            <a:endParaRPr lang="en-US" altLang="en-US" dirty="0"/>
          </a:p>
        </p:txBody>
      </p:sp>
    </p:spTree>
    <p:extLst>
      <p:ext uri="{BB962C8B-B14F-4D97-AF65-F5344CB8AC3E}">
        <p14:creationId xmlns:p14="http://schemas.microsoft.com/office/powerpoint/2010/main" val="9111005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74A555BE-22C6-4E1B-A1F9-ABC41F7C6659}"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E4EAF747-3CE8-4867-A52C-B134EC1041AA}" type="slidenum">
              <a:rPr lang="en-US" altLang="en-US"/>
              <a:pPr>
                <a:defRPr/>
              </a:pPr>
              <a:t>‹#›</a:t>
            </a:fld>
            <a:endParaRPr lang="en-US" altLang="en-US" dirty="0"/>
          </a:p>
        </p:txBody>
      </p:sp>
    </p:spTree>
    <p:extLst>
      <p:ext uri="{BB962C8B-B14F-4D97-AF65-F5344CB8AC3E}">
        <p14:creationId xmlns:p14="http://schemas.microsoft.com/office/powerpoint/2010/main" val="2175654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B38F2C25-8B36-4BC0-B554-36B313C3973B}" type="datetimeFigureOut">
              <a:rPr lang="en-US"/>
              <a:pPr>
                <a:defRPr/>
              </a:pPr>
              <a:t>1/17/2024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kumimoji="1" b="1">
                <a:latin typeface="Tahoma" panose="020B0604030504040204" pitchFamily="34" charset="0"/>
              </a:defRPr>
            </a:lvl1pPr>
          </a:lstStyle>
          <a:p>
            <a:pPr>
              <a:defRPr/>
            </a:pPr>
            <a:fld id="{C0BCC286-C0EC-4DFD-8236-BFFF9163F890}" type="slidenum">
              <a:rPr lang="en-US" altLang="en-US"/>
              <a:pPr>
                <a:defRPr/>
              </a:pPr>
              <a:t>‹#›</a:t>
            </a:fld>
            <a:endParaRPr lang="en-US" altLang="en-US" dirty="0"/>
          </a:p>
        </p:txBody>
      </p:sp>
    </p:spTree>
    <p:extLst>
      <p:ext uri="{BB962C8B-B14F-4D97-AF65-F5344CB8AC3E}">
        <p14:creationId xmlns:p14="http://schemas.microsoft.com/office/powerpoint/2010/main" val="34971042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9857645E-94A6-4407-A40F-78AEF4D8DF75}"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A2FB06F2-D4AE-4FFE-8FFF-CAAA16BFA95D}" type="slidenum">
              <a:rPr lang="en-US" altLang="en-US"/>
              <a:pPr>
                <a:defRPr/>
              </a:pPr>
              <a:t>‹#›</a:t>
            </a:fld>
            <a:endParaRPr lang="en-US" altLang="en-US" dirty="0"/>
          </a:p>
        </p:txBody>
      </p:sp>
    </p:spTree>
    <p:extLst>
      <p:ext uri="{BB962C8B-B14F-4D97-AF65-F5344CB8AC3E}">
        <p14:creationId xmlns:p14="http://schemas.microsoft.com/office/powerpoint/2010/main" val="9807399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3D4A94C5-E869-434A-B938-5C57F9BAEE53}" type="datetimeFigureOut">
              <a:rPr lang="en-US"/>
              <a:pPr>
                <a:defRPr/>
              </a:pPr>
              <a:t>1/17/2024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kumimoji="1" b="1">
                <a:latin typeface="Tahoma" panose="020B0604030504040204" pitchFamily="34" charset="0"/>
              </a:defRPr>
            </a:lvl1pPr>
          </a:lstStyle>
          <a:p>
            <a:pPr>
              <a:defRPr/>
            </a:pPr>
            <a:fld id="{A50496AB-D080-4B39-AC54-D2E29F5A4B03}" type="slidenum">
              <a:rPr lang="en-US" altLang="en-US"/>
              <a:pPr>
                <a:defRPr/>
              </a:pPr>
              <a:t>‹#›</a:t>
            </a:fld>
            <a:endParaRPr lang="en-US" altLang="en-US" dirty="0"/>
          </a:p>
        </p:txBody>
      </p:sp>
    </p:spTree>
    <p:extLst>
      <p:ext uri="{BB962C8B-B14F-4D97-AF65-F5344CB8AC3E}">
        <p14:creationId xmlns:p14="http://schemas.microsoft.com/office/powerpoint/2010/main" val="34123950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9392D2D2-E40F-4B02-9BB1-DF328B0CE1EE}" type="datetimeFigureOut">
              <a:rPr lang="en-US"/>
              <a:pPr>
                <a:defRPr/>
              </a:pPr>
              <a:t>1/17/2024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kumimoji="1" b="1">
                <a:latin typeface="Tahoma" panose="020B0604030504040204" pitchFamily="34" charset="0"/>
              </a:defRPr>
            </a:lvl1pPr>
          </a:lstStyle>
          <a:p>
            <a:pPr>
              <a:defRPr/>
            </a:pPr>
            <a:fld id="{59CA8F2E-AEBB-4824-AFB6-51E71BEEE746}" type="slidenum">
              <a:rPr lang="en-US" altLang="en-US"/>
              <a:pPr>
                <a:defRPr/>
              </a:pPr>
              <a:t>‹#›</a:t>
            </a:fld>
            <a:endParaRPr lang="en-US" altLang="en-US" dirty="0"/>
          </a:p>
        </p:txBody>
      </p:sp>
    </p:spTree>
    <p:extLst>
      <p:ext uri="{BB962C8B-B14F-4D97-AF65-F5344CB8AC3E}">
        <p14:creationId xmlns:p14="http://schemas.microsoft.com/office/powerpoint/2010/main" val="5510074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BD41F4CC-DB78-4231-A7FD-9D8328670750}" type="datetimeFigureOut">
              <a:rPr lang="en-US"/>
              <a:pPr>
                <a:defRPr/>
              </a:pPr>
              <a:t>1/17/2024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kumimoji="1" b="1">
                <a:latin typeface="Tahoma" panose="020B0604030504040204" pitchFamily="34" charset="0"/>
              </a:defRPr>
            </a:lvl1pPr>
          </a:lstStyle>
          <a:p>
            <a:pPr>
              <a:defRPr/>
            </a:pPr>
            <a:fld id="{33C934CC-F120-493B-A930-D3B6517299A7}" type="slidenum">
              <a:rPr lang="en-US" altLang="en-US"/>
              <a:pPr>
                <a:defRPr/>
              </a:pPr>
              <a:t>‹#›</a:t>
            </a:fld>
            <a:endParaRPr lang="en-US" altLang="en-US" dirty="0"/>
          </a:p>
        </p:txBody>
      </p:sp>
    </p:spTree>
    <p:extLst>
      <p:ext uri="{BB962C8B-B14F-4D97-AF65-F5344CB8AC3E}">
        <p14:creationId xmlns:p14="http://schemas.microsoft.com/office/powerpoint/2010/main" val="33063553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640EB69-ED88-4580-9829-958BD96F013E}" type="datetimeFigureOut">
              <a:rPr lang="en-US"/>
              <a:pPr>
                <a:defRPr/>
              </a:pPr>
              <a:t>1/17/2024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3E43ABC-8E2B-43A1-8BE0-CB63618DB5F6}" type="slidenum">
              <a:rPr lang="en-US" altLang="en-US"/>
              <a:pPr>
                <a:defRPr/>
              </a:pPr>
              <a:t>‹#›</a:t>
            </a:fld>
            <a:endParaRPr lang="en-US" altLang="en-US" dirty="0"/>
          </a:p>
        </p:txBody>
      </p:sp>
    </p:spTree>
    <p:extLst>
      <p:ext uri="{BB962C8B-B14F-4D97-AF65-F5344CB8AC3E}">
        <p14:creationId xmlns:p14="http://schemas.microsoft.com/office/powerpoint/2010/main" val="40631672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0A21F8FE-9A65-453A-BC8B-AAD2EBC286CC}"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E4705ACB-E86E-40E2-86C7-B4A9D3848326}" type="slidenum">
              <a:rPr lang="en-US" altLang="en-US"/>
              <a:pPr>
                <a:defRPr/>
              </a:pPr>
              <a:t>‹#›</a:t>
            </a:fld>
            <a:endParaRPr lang="en-US" altLang="en-US" dirty="0"/>
          </a:p>
        </p:txBody>
      </p:sp>
    </p:spTree>
    <p:extLst>
      <p:ext uri="{BB962C8B-B14F-4D97-AF65-F5344CB8AC3E}">
        <p14:creationId xmlns:p14="http://schemas.microsoft.com/office/powerpoint/2010/main" val="27866947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D89881EF-4628-4E67-B4CC-78A09E4932C9}"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BF685D86-0C36-43F2-8A99-80F49FA9C874}" type="slidenum">
              <a:rPr lang="en-US" altLang="en-US"/>
              <a:pPr>
                <a:defRPr/>
              </a:pPr>
              <a:t>‹#›</a:t>
            </a:fld>
            <a:endParaRPr lang="en-US" altLang="en-US" dirty="0"/>
          </a:p>
        </p:txBody>
      </p:sp>
    </p:spTree>
    <p:extLst>
      <p:ext uri="{BB962C8B-B14F-4D97-AF65-F5344CB8AC3E}">
        <p14:creationId xmlns:p14="http://schemas.microsoft.com/office/powerpoint/2010/main" val="1395736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A39BA803-10A1-4C34-983E-1BCA5B58FBB4}"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811A841E-2CE3-4C38-8A3F-9F5984370F99}" type="slidenum">
              <a:rPr lang="en-US" altLang="en-US"/>
              <a:pPr>
                <a:defRPr/>
              </a:pPr>
              <a:t>‹#›</a:t>
            </a:fld>
            <a:endParaRPr lang="en-US" altLang="en-US" dirty="0"/>
          </a:p>
        </p:txBody>
      </p:sp>
    </p:spTree>
    <p:extLst>
      <p:ext uri="{BB962C8B-B14F-4D97-AF65-F5344CB8AC3E}">
        <p14:creationId xmlns:p14="http://schemas.microsoft.com/office/powerpoint/2010/main" val="31968850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054C9EF3-EA51-4B0F-AAFE-45CA305CDE78}"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50928B2C-AA3C-4421-9F7A-5EB63C84DEE2}" type="slidenum">
              <a:rPr lang="en-US" altLang="en-US"/>
              <a:pPr>
                <a:defRPr/>
              </a:pPr>
              <a:t>‹#›</a:t>
            </a:fld>
            <a:endParaRPr lang="en-US" altLang="en-US" dirty="0"/>
          </a:p>
        </p:txBody>
      </p:sp>
    </p:spTree>
    <p:extLst>
      <p:ext uri="{BB962C8B-B14F-4D97-AF65-F5344CB8AC3E}">
        <p14:creationId xmlns:p14="http://schemas.microsoft.com/office/powerpoint/2010/main" val="694011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AA65646D-8015-4E8E-96F2-7B2F2C6DE662}"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C6A4C65F-3F3E-4006-8FF8-C6226F28CB74}" type="slidenum">
              <a:rPr lang="en-US" altLang="en-US"/>
              <a:pPr>
                <a:defRPr/>
              </a:pPr>
              <a:t>‹#›</a:t>
            </a:fld>
            <a:endParaRPr lang="en-US" altLang="en-US" dirty="0"/>
          </a:p>
        </p:txBody>
      </p:sp>
    </p:spTree>
    <p:extLst>
      <p:ext uri="{BB962C8B-B14F-4D97-AF65-F5344CB8AC3E}">
        <p14:creationId xmlns:p14="http://schemas.microsoft.com/office/powerpoint/2010/main" val="3909595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A3DEC7F5-38AC-4597-BC21-88A59201F4C6}" type="datetimeFigureOut">
              <a:rPr lang="en-US"/>
              <a:pPr>
                <a:defRPr/>
              </a:pPr>
              <a:t>1/17/2024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kumimoji="1" b="1">
                <a:latin typeface="Tahoma" panose="020B0604030504040204" pitchFamily="34" charset="0"/>
              </a:defRPr>
            </a:lvl1pPr>
          </a:lstStyle>
          <a:p>
            <a:pPr>
              <a:defRPr/>
            </a:pPr>
            <a:fld id="{B595862B-0A57-4D22-B3EB-BA228743CAFC}" type="slidenum">
              <a:rPr lang="en-US" altLang="en-US"/>
              <a:pPr>
                <a:defRPr/>
              </a:pPr>
              <a:t>‹#›</a:t>
            </a:fld>
            <a:endParaRPr lang="en-US" altLang="en-US" dirty="0"/>
          </a:p>
        </p:txBody>
      </p:sp>
    </p:spTree>
    <p:extLst>
      <p:ext uri="{BB962C8B-B14F-4D97-AF65-F5344CB8AC3E}">
        <p14:creationId xmlns:p14="http://schemas.microsoft.com/office/powerpoint/2010/main" val="41348870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2ECF90AD-C787-4D91-B188-1B9875D96992}"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E3144EB9-895B-4A55-A19C-88060DF535AB}" type="slidenum">
              <a:rPr lang="en-US" altLang="en-US"/>
              <a:pPr>
                <a:defRPr/>
              </a:pPr>
              <a:t>‹#›</a:t>
            </a:fld>
            <a:endParaRPr lang="en-US" altLang="en-US" dirty="0"/>
          </a:p>
        </p:txBody>
      </p:sp>
    </p:spTree>
    <p:extLst>
      <p:ext uri="{BB962C8B-B14F-4D97-AF65-F5344CB8AC3E}">
        <p14:creationId xmlns:p14="http://schemas.microsoft.com/office/powerpoint/2010/main" val="17164272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9DCCABE1-392B-4A95-8F9D-B3A21A738FF0}"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9EA4102B-2998-456E-9720-D338B813C574}" type="slidenum">
              <a:rPr lang="en-US" altLang="en-US"/>
              <a:pPr>
                <a:defRPr/>
              </a:pPr>
              <a:t>‹#›</a:t>
            </a:fld>
            <a:endParaRPr lang="en-US" altLang="en-US" dirty="0"/>
          </a:p>
        </p:txBody>
      </p:sp>
    </p:spTree>
    <p:extLst>
      <p:ext uri="{BB962C8B-B14F-4D97-AF65-F5344CB8AC3E}">
        <p14:creationId xmlns:p14="http://schemas.microsoft.com/office/powerpoint/2010/main" val="2013597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8A7BCF20-1C91-41B9-8F23-BB4F800EFE30}"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78587F7B-5418-4CE5-99AA-2EB47C57B7ED}" type="slidenum">
              <a:rPr lang="en-US" altLang="en-US"/>
              <a:pPr>
                <a:defRPr/>
              </a:pPr>
              <a:t>‹#›</a:t>
            </a:fld>
            <a:endParaRPr lang="en-US" altLang="en-US" dirty="0"/>
          </a:p>
        </p:txBody>
      </p:sp>
    </p:spTree>
    <p:extLst>
      <p:ext uri="{BB962C8B-B14F-4D97-AF65-F5344CB8AC3E}">
        <p14:creationId xmlns:p14="http://schemas.microsoft.com/office/powerpoint/2010/main" val="14995527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1C4349EB-20C3-4FD4-85CA-DA63381326EF}" type="datetimeFigureOut">
              <a:rPr lang="en-US"/>
              <a:pPr>
                <a:defRPr/>
              </a:pPr>
              <a:t>1/17/2024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kumimoji="1" b="1">
                <a:latin typeface="Tahoma" panose="020B0604030504040204" pitchFamily="34" charset="0"/>
              </a:defRPr>
            </a:lvl1pPr>
          </a:lstStyle>
          <a:p>
            <a:pPr>
              <a:defRPr/>
            </a:pPr>
            <a:fld id="{DAEF1016-9F4D-471B-A951-51BED67D6E59}" type="slidenum">
              <a:rPr lang="en-US" altLang="en-US"/>
              <a:pPr>
                <a:defRPr/>
              </a:pPr>
              <a:t>‹#›</a:t>
            </a:fld>
            <a:endParaRPr lang="en-US" altLang="en-US" dirty="0"/>
          </a:p>
        </p:txBody>
      </p:sp>
    </p:spTree>
    <p:extLst>
      <p:ext uri="{BB962C8B-B14F-4D97-AF65-F5344CB8AC3E}">
        <p14:creationId xmlns:p14="http://schemas.microsoft.com/office/powerpoint/2010/main" val="4414114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200BB582-CC56-4DBD-8215-B1CEC17BF1CF}" type="datetimeFigureOut">
              <a:rPr lang="en-US"/>
              <a:pPr>
                <a:defRPr/>
              </a:pPr>
              <a:t>1/17/2024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kumimoji="1" b="1">
                <a:latin typeface="Tahoma" panose="020B0604030504040204" pitchFamily="34" charset="0"/>
              </a:defRPr>
            </a:lvl1pPr>
          </a:lstStyle>
          <a:p>
            <a:pPr>
              <a:defRPr/>
            </a:pPr>
            <a:fld id="{11CC387A-199D-4A3B-9DD8-716140570D89}" type="slidenum">
              <a:rPr lang="en-US" altLang="en-US"/>
              <a:pPr>
                <a:defRPr/>
              </a:pPr>
              <a:t>‹#›</a:t>
            </a:fld>
            <a:endParaRPr lang="en-US" altLang="en-US" dirty="0"/>
          </a:p>
        </p:txBody>
      </p:sp>
    </p:spTree>
    <p:extLst>
      <p:ext uri="{BB962C8B-B14F-4D97-AF65-F5344CB8AC3E}">
        <p14:creationId xmlns:p14="http://schemas.microsoft.com/office/powerpoint/2010/main" val="33857882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AA92194A-36EA-4307-9B58-78C40F990A90}" type="datetimeFigureOut">
              <a:rPr lang="en-US"/>
              <a:pPr>
                <a:defRPr/>
              </a:pPr>
              <a:t>1/17/2024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kumimoji="1" b="1">
                <a:latin typeface="Tahoma" panose="020B0604030504040204" pitchFamily="34" charset="0"/>
              </a:defRPr>
            </a:lvl1pPr>
          </a:lstStyle>
          <a:p>
            <a:pPr>
              <a:defRPr/>
            </a:pPr>
            <a:fld id="{43AE6944-D3F8-4EB2-9ED8-4C02AF63CDF2}" type="slidenum">
              <a:rPr lang="en-US" altLang="en-US"/>
              <a:pPr>
                <a:defRPr/>
              </a:pPr>
              <a:t>‹#›</a:t>
            </a:fld>
            <a:endParaRPr lang="en-US" altLang="en-US" dirty="0"/>
          </a:p>
        </p:txBody>
      </p:sp>
    </p:spTree>
    <p:extLst>
      <p:ext uri="{BB962C8B-B14F-4D97-AF65-F5344CB8AC3E}">
        <p14:creationId xmlns:p14="http://schemas.microsoft.com/office/powerpoint/2010/main" val="2757642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DA8862EC-046F-480F-98B1-85F12E0743AB}"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93D4089D-349C-424C-8B97-60A52FEBD476}" type="slidenum">
              <a:rPr lang="en-US" altLang="en-US"/>
              <a:pPr>
                <a:defRPr/>
              </a:pPr>
              <a:t>‹#›</a:t>
            </a:fld>
            <a:endParaRPr lang="en-US" altLang="en-US" dirty="0"/>
          </a:p>
        </p:txBody>
      </p:sp>
    </p:spTree>
    <p:extLst>
      <p:ext uri="{BB962C8B-B14F-4D97-AF65-F5344CB8AC3E}">
        <p14:creationId xmlns:p14="http://schemas.microsoft.com/office/powerpoint/2010/main" val="17691560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0E7321B4-AE7A-4270-9B64-0F93C26B2645}"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D1EEDD0A-3691-4D13-B698-AD60E106CAFB}" type="slidenum">
              <a:rPr lang="en-US" altLang="en-US"/>
              <a:pPr>
                <a:defRPr/>
              </a:pPr>
              <a:t>‹#›</a:t>
            </a:fld>
            <a:endParaRPr lang="en-US" altLang="en-US" dirty="0"/>
          </a:p>
        </p:txBody>
      </p:sp>
    </p:spTree>
    <p:extLst>
      <p:ext uri="{BB962C8B-B14F-4D97-AF65-F5344CB8AC3E}">
        <p14:creationId xmlns:p14="http://schemas.microsoft.com/office/powerpoint/2010/main" val="16242661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7405F88E-EAE1-4BE6-9ECE-0110745C3E21}"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AD0518BE-6293-404A-9965-103EF3A5087E}" type="slidenum">
              <a:rPr lang="en-US" altLang="en-US"/>
              <a:pPr>
                <a:defRPr/>
              </a:pPr>
              <a:t>‹#›</a:t>
            </a:fld>
            <a:endParaRPr lang="en-US" altLang="en-US" dirty="0"/>
          </a:p>
        </p:txBody>
      </p:sp>
    </p:spTree>
    <p:extLst>
      <p:ext uri="{BB962C8B-B14F-4D97-AF65-F5344CB8AC3E}">
        <p14:creationId xmlns:p14="http://schemas.microsoft.com/office/powerpoint/2010/main" val="14018444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0AD9D669-F33B-41FC-A9EF-9F70CEFEF243}"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7BA7C105-B3C5-4E53-98C4-B9342F68F5AD}" type="slidenum">
              <a:rPr lang="en-US" altLang="en-US"/>
              <a:pPr>
                <a:defRPr/>
              </a:pPr>
              <a:t>‹#›</a:t>
            </a:fld>
            <a:endParaRPr lang="en-US" altLang="en-US" dirty="0"/>
          </a:p>
        </p:txBody>
      </p:sp>
    </p:spTree>
    <p:extLst>
      <p:ext uri="{BB962C8B-B14F-4D97-AF65-F5344CB8AC3E}">
        <p14:creationId xmlns:p14="http://schemas.microsoft.com/office/powerpoint/2010/main" val="83951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375D55CE-73C1-4D82-9646-75C6E23A2D70}" type="datetimeFigureOut">
              <a:rPr lang="en-US"/>
              <a:pPr>
                <a:defRPr/>
              </a:pPr>
              <a:t>1/17/2024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kumimoji="1" b="1">
                <a:latin typeface="Tahoma" panose="020B0604030504040204" pitchFamily="34" charset="0"/>
              </a:defRPr>
            </a:lvl1pPr>
          </a:lstStyle>
          <a:p>
            <a:pPr>
              <a:defRPr/>
            </a:pPr>
            <a:fld id="{FB59077D-2EBA-41E6-BB96-BECFFA2C0F6E}" type="slidenum">
              <a:rPr lang="en-US" altLang="en-US"/>
              <a:pPr>
                <a:defRPr/>
              </a:pPr>
              <a:t>‹#›</a:t>
            </a:fld>
            <a:endParaRPr lang="en-US" altLang="en-US" dirty="0"/>
          </a:p>
        </p:txBody>
      </p:sp>
    </p:spTree>
    <p:extLst>
      <p:ext uri="{BB962C8B-B14F-4D97-AF65-F5344CB8AC3E}">
        <p14:creationId xmlns:p14="http://schemas.microsoft.com/office/powerpoint/2010/main" val="40370819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06C9E53-10D6-453C-A714-D745D550BCB9}"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EFE650-0EAD-4F88-8BFB-93F83C44DDB9}" type="slidenum">
              <a:rPr lang="en-US"/>
              <a:pPr>
                <a:defRPr/>
              </a:pPr>
              <a:t>‹#›</a:t>
            </a:fld>
            <a:endParaRPr lang="en-US" dirty="0"/>
          </a:p>
        </p:txBody>
      </p:sp>
    </p:spTree>
    <p:extLst>
      <p:ext uri="{BB962C8B-B14F-4D97-AF65-F5344CB8AC3E}">
        <p14:creationId xmlns:p14="http://schemas.microsoft.com/office/powerpoint/2010/main" val="14498056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438400"/>
            <a:ext cx="8229600" cy="3276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F04D188-2CA5-4927-85EE-477A1A068B06}"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7322D4A-D001-467B-8A12-1BBB5B5DF3A6}" type="slidenum">
              <a:rPr lang="en-US"/>
              <a:pPr>
                <a:defRPr/>
              </a:pPr>
              <a:t>‹#›</a:t>
            </a:fld>
            <a:endParaRPr lang="en-US" dirty="0"/>
          </a:p>
        </p:txBody>
      </p:sp>
    </p:spTree>
    <p:extLst>
      <p:ext uri="{BB962C8B-B14F-4D97-AF65-F5344CB8AC3E}">
        <p14:creationId xmlns:p14="http://schemas.microsoft.com/office/powerpoint/2010/main" val="38362067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8C98C43-BB2B-4ABE-8FBB-3A907B41BFD7}"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9D2A10F-F7AD-483D-A4DA-09CC45275EEB}" type="slidenum">
              <a:rPr lang="en-US"/>
              <a:pPr>
                <a:defRPr/>
              </a:pPr>
              <a:t>‹#›</a:t>
            </a:fld>
            <a:endParaRPr lang="en-US" dirty="0"/>
          </a:p>
        </p:txBody>
      </p:sp>
    </p:spTree>
    <p:extLst>
      <p:ext uri="{BB962C8B-B14F-4D97-AF65-F5344CB8AC3E}">
        <p14:creationId xmlns:p14="http://schemas.microsoft.com/office/powerpoint/2010/main" val="37175909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256063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56063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73BB4BD-E49D-49A6-82D8-A766F7303134}" type="datetimeFigureOut">
              <a:rPr lang="en-US"/>
              <a:pPr>
                <a:defRPr/>
              </a:pPr>
              <a:t>1/17/2024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11121F6-38F5-4A68-B83A-0BB863ECE87C}" type="slidenum">
              <a:rPr lang="en-US"/>
              <a:pPr>
                <a:defRPr/>
              </a:pPr>
              <a:t>‹#›</a:t>
            </a:fld>
            <a:endParaRPr lang="en-US" dirty="0"/>
          </a:p>
        </p:txBody>
      </p:sp>
    </p:spTree>
    <p:extLst>
      <p:ext uri="{BB962C8B-B14F-4D97-AF65-F5344CB8AC3E}">
        <p14:creationId xmlns:p14="http://schemas.microsoft.com/office/powerpoint/2010/main" val="37585245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3975A1A-E6AD-430C-8D54-DD03D5DBEB80}" type="datetimeFigureOut">
              <a:rPr lang="en-US"/>
              <a:pPr>
                <a:defRPr/>
              </a:pPr>
              <a:t>1/17/2024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E2A82EB-D28D-4702-BBE8-6977967AFF20}" type="slidenum">
              <a:rPr lang="en-US"/>
              <a:pPr>
                <a:defRPr/>
              </a:pPr>
              <a:t>‹#›</a:t>
            </a:fld>
            <a:endParaRPr lang="en-US" dirty="0"/>
          </a:p>
        </p:txBody>
      </p:sp>
    </p:spTree>
    <p:extLst>
      <p:ext uri="{BB962C8B-B14F-4D97-AF65-F5344CB8AC3E}">
        <p14:creationId xmlns:p14="http://schemas.microsoft.com/office/powerpoint/2010/main" val="39524716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A395CC2-5F60-4364-B18B-C77EDD4C99B7}" type="datetimeFigureOut">
              <a:rPr lang="en-US"/>
              <a:pPr>
                <a:defRPr/>
              </a:pPr>
              <a:t>1/17/2024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5AD81FC-08D8-470B-95EF-141235629C03}" type="slidenum">
              <a:rPr lang="en-US"/>
              <a:pPr>
                <a:defRPr/>
              </a:pPr>
              <a:t>‹#›</a:t>
            </a:fld>
            <a:endParaRPr lang="en-US" dirty="0"/>
          </a:p>
        </p:txBody>
      </p:sp>
    </p:spTree>
    <p:extLst>
      <p:ext uri="{BB962C8B-B14F-4D97-AF65-F5344CB8AC3E}">
        <p14:creationId xmlns:p14="http://schemas.microsoft.com/office/powerpoint/2010/main" val="25886456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26ED20-E3BA-46A9-96C0-58F31B8D8825}" type="datetimeFigureOut">
              <a:rPr lang="en-US"/>
              <a:pPr>
                <a:defRPr/>
              </a:pPr>
              <a:t>1/17/2024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C1DC540-3EE4-4B56-87AE-3696E447B0D3}" type="slidenum">
              <a:rPr lang="en-US"/>
              <a:pPr>
                <a:defRPr/>
              </a:pPr>
              <a:t>‹#›</a:t>
            </a:fld>
            <a:endParaRPr lang="en-US" dirty="0"/>
          </a:p>
        </p:txBody>
      </p:sp>
    </p:spTree>
    <p:extLst>
      <p:ext uri="{BB962C8B-B14F-4D97-AF65-F5344CB8AC3E}">
        <p14:creationId xmlns:p14="http://schemas.microsoft.com/office/powerpoint/2010/main" val="34622082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1B66F0-30E3-4CE5-A958-65A95A46C25A}" type="datetimeFigureOut">
              <a:rPr lang="en-US"/>
              <a:pPr>
                <a:defRPr/>
              </a:pPr>
              <a:t>1/17/2024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42665C5-03D9-492A-B32B-CB5B4B7A87BF}" type="slidenum">
              <a:rPr lang="en-US"/>
              <a:pPr>
                <a:defRPr/>
              </a:pPr>
              <a:t>‹#›</a:t>
            </a:fld>
            <a:endParaRPr lang="en-US" dirty="0"/>
          </a:p>
        </p:txBody>
      </p:sp>
    </p:spTree>
    <p:extLst>
      <p:ext uri="{BB962C8B-B14F-4D97-AF65-F5344CB8AC3E}">
        <p14:creationId xmlns:p14="http://schemas.microsoft.com/office/powerpoint/2010/main" val="38780787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FF90AA-58F1-479A-B3BE-66BB7F12DB47}" type="datetimeFigureOut">
              <a:rPr lang="en-US"/>
              <a:pPr>
                <a:defRPr/>
              </a:pPr>
              <a:t>1/17/2024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D34C1DB-8583-40E5-955C-DD30865177C5}" type="slidenum">
              <a:rPr lang="en-US"/>
              <a:pPr>
                <a:defRPr/>
              </a:pPr>
              <a:t>‹#›</a:t>
            </a:fld>
            <a:endParaRPr lang="en-US" dirty="0"/>
          </a:p>
        </p:txBody>
      </p:sp>
    </p:spTree>
    <p:extLst>
      <p:ext uri="{BB962C8B-B14F-4D97-AF65-F5344CB8AC3E}">
        <p14:creationId xmlns:p14="http://schemas.microsoft.com/office/powerpoint/2010/main" val="27903731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E9EBB611-E029-4895-B71E-33BD6D69C45E}"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879EC888-E45C-4BD2-8D5C-CD7BA5591A48}" type="slidenum">
              <a:rPr lang="en-US" altLang="en-US"/>
              <a:pPr>
                <a:defRPr/>
              </a:pPr>
              <a:t>‹#›</a:t>
            </a:fld>
            <a:endParaRPr lang="en-US" altLang="en-US" dirty="0"/>
          </a:p>
        </p:txBody>
      </p:sp>
    </p:spTree>
    <p:extLst>
      <p:ext uri="{BB962C8B-B14F-4D97-AF65-F5344CB8AC3E}">
        <p14:creationId xmlns:p14="http://schemas.microsoft.com/office/powerpoint/2010/main" val="194012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73E4968B-9388-481C-AAA5-3BFEB741DCF9}"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93B0572F-60A0-49AE-B25E-05AD31D8D937}" type="slidenum">
              <a:rPr lang="en-US" altLang="en-US"/>
              <a:pPr>
                <a:defRPr/>
              </a:pPr>
              <a:t>‹#›</a:t>
            </a:fld>
            <a:endParaRPr lang="en-US" altLang="en-US" dirty="0"/>
          </a:p>
        </p:txBody>
      </p:sp>
    </p:spTree>
    <p:extLst>
      <p:ext uri="{BB962C8B-B14F-4D97-AF65-F5344CB8AC3E}">
        <p14:creationId xmlns:p14="http://schemas.microsoft.com/office/powerpoint/2010/main" val="37551552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0C3C7EEE-0C5A-4710-B82C-CB92BC05734B}"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7630877A-D3F3-479C-8B5F-944B7DC70231}" type="slidenum">
              <a:rPr lang="en-US" altLang="en-US"/>
              <a:pPr>
                <a:defRPr/>
              </a:pPr>
              <a:t>‹#›</a:t>
            </a:fld>
            <a:endParaRPr lang="en-US" altLang="en-US" dirty="0"/>
          </a:p>
        </p:txBody>
      </p:sp>
    </p:spTree>
    <p:extLst>
      <p:ext uri="{BB962C8B-B14F-4D97-AF65-F5344CB8AC3E}">
        <p14:creationId xmlns:p14="http://schemas.microsoft.com/office/powerpoint/2010/main" val="38614091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67BED7DF-6488-45D3-A3C6-C75307B45544}"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06FEC601-59E1-4ACC-9736-504396F09DFC}" type="slidenum">
              <a:rPr lang="en-US" altLang="en-US"/>
              <a:pPr>
                <a:defRPr/>
              </a:pPr>
              <a:t>‹#›</a:t>
            </a:fld>
            <a:endParaRPr lang="en-US" altLang="en-US" dirty="0"/>
          </a:p>
        </p:txBody>
      </p:sp>
    </p:spTree>
    <p:extLst>
      <p:ext uri="{BB962C8B-B14F-4D97-AF65-F5344CB8AC3E}">
        <p14:creationId xmlns:p14="http://schemas.microsoft.com/office/powerpoint/2010/main" val="14130545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EF97AA78-CA4F-4764-AA46-0DD133BDCD5E}"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4465CD27-65B9-441E-84EE-113F77B55C14}" type="slidenum">
              <a:rPr lang="en-US" altLang="en-US"/>
              <a:pPr>
                <a:defRPr/>
              </a:pPr>
              <a:t>‹#›</a:t>
            </a:fld>
            <a:endParaRPr lang="en-US" altLang="en-US" dirty="0"/>
          </a:p>
        </p:txBody>
      </p:sp>
    </p:spTree>
    <p:extLst>
      <p:ext uri="{BB962C8B-B14F-4D97-AF65-F5344CB8AC3E}">
        <p14:creationId xmlns:p14="http://schemas.microsoft.com/office/powerpoint/2010/main" val="36098184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D195AB11-59DC-4F84-95D7-988757614836}" type="datetimeFigureOut">
              <a:rPr lang="en-US"/>
              <a:pPr>
                <a:defRPr/>
              </a:pPr>
              <a:t>1/17/2024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kumimoji="1" b="1">
                <a:latin typeface="Tahoma" panose="020B0604030504040204" pitchFamily="34" charset="0"/>
              </a:defRPr>
            </a:lvl1pPr>
          </a:lstStyle>
          <a:p>
            <a:pPr>
              <a:defRPr/>
            </a:pPr>
            <a:fld id="{8F19D0DF-0596-4E34-A123-7CF2A40492E8}" type="slidenum">
              <a:rPr lang="en-US" altLang="en-US"/>
              <a:pPr>
                <a:defRPr/>
              </a:pPr>
              <a:t>‹#›</a:t>
            </a:fld>
            <a:endParaRPr lang="en-US" altLang="en-US" dirty="0"/>
          </a:p>
        </p:txBody>
      </p:sp>
    </p:spTree>
    <p:extLst>
      <p:ext uri="{BB962C8B-B14F-4D97-AF65-F5344CB8AC3E}">
        <p14:creationId xmlns:p14="http://schemas.microsoft.com/office/powerpoint/2010/main" val="9608752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22B577E9-7392-43DC-B34F-D7662305D12A}" type="datetimeFigureOut">
              <a:rPr lang="en-US"/>
              <a:pPr>
                <a:defRPr/>
              </a:pPr>
              <a:t>1/17/2024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kumimoji="1" b="1">
                <a:latin typeface="Tahoma" panose="020B0604030504040204" pitchFamily="34" charset="0"/>
              </a:defRPr>
            </a:lvl1pPr>
          </a:lstStyle>
          <a:p>
            <a:pPr>
              <a:defRPr/>
            </a:pPr>
            <a:fld id="{EC37D40A-A683-4BA5-889A-23C8CC4E0FCA}" type="slidenum">
              <a:rPr lang="en-US" altLang="en-US"/>
              <a:pPr>
                <a:defRPr/>
              </a:pPr>
              <a:t>‹#›</a:t>
            </a:fld>
            <a:endParaRPr lang="en-US" altLang="en-US" dirty="0"/>
          </a:p>
        </p:txBody>
      </p:sp>
    </p:spTree>
    <p:extLst>
      <p:ext uri="{BB962C8B-B14F-4D97-AF65-F5344CB8AC3E}">
        <p14:creationId xmlns:p14="http://schemas.microsoft.com/office/powerpoint/2010/main" val="28657922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FC076E55-8B5F-4F2A-B8CA-DCDC33764E99}" type="datetimeFigureOut">
              <a:rPr lang="en-US"/>
              <a:pPr>
                <a:defRPr/>
              </a:pPr>
              <a:t>1/17/2024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kumimoji="1" b="1">
                <a:latin typeface="Tahoma" panose="020B0604030504040204" pitchFamily="34" charset="0"/>
              </a:defRPr>
            </a:lvl1pPr>
          </a:lstStyle>
          <a:p>
            <a:pPr>
              <a:defRPr/>
            </a:pPr>
            <a:fld id="{20DA5C75-7536-4A2F-9AF9-65BCDD029697}" type="slidenum">
              <a:rPr lang="en-US" altLang="en-US"/>
              <a:pPr>
                <a:defRPr/>
              </a:pPr>
              <a:t>‹#›</a:t>
            </a:fld>
            <a:endParaRPr lang="en-US" altLang="en-US" dirty="0"/>
          </a:p>
        </p:txBody>
      </p:sp>
    </p:spTree>
    <p:extLst>
      <p:ext uri="{BB962C8B-B14F-4D97-AF65-F5344CB8AC3E}">
        <p14:creationId xmlns:p14="http://schemas.microsoft.com/office/powerpoint/2010/main" val="17070062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700645DD-725B-4C7D-854F-EB8F57D127C2}"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0167C1C8-8A54-4511-B117-41F53E90FB6E}" type="slidenum">
              <a:rPr lang="en-US" altLang="en-US"/>
              <a:pPr>
                <a:defRPr/>
              </a:pPr>
              <a:t>‹#›</a:t>
            </a:fld>
            <a:endParaRPr lang="en-US" altLang="en-US" dirty="0"/>
          </a:p>
        </p:txBody>
      </p:sp>
    </p:spTree>
    <p:extLst>
      <p:ext uri="{BB962C8B-B14F-4D97-AF65-F5344CB8AC3E}">
        <p14:creationId xmlns:p14="http://schemas.microsoft.com/office/powerpoint/2010/main" val="15838462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7F2D88B9-F889-4403-A50E-035200E62BC3}"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921BA168-BC0B-4292-B28B-3FC487F476FE}" type="slidenum">
              <a:rPr lang="en-US" altLang="en-US"/>
              <a:pPr>
                <a:defRPr/>
              </a:pPr>
              <a:t>‹#›</a:t>
            </a:fld>
            <a:endParaRPr lang="en-US" altLang="en-US" dirty="0"/>
          </a:p>
        </p:txBody>
      </p:sp>
    </p:spTree>
    <p:extLst>
      <p:ext uri="{BB962C8B-B14F-4D97-AF65-F5344CB8AC3E}">
        <p14:creationId xmlns:p14="http://schemas.microsoft.com/office/powerpoint/2010/main" val="13284612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A78523EB-8B92-457E-BE05-29DEDDB8B1EB}"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BAD67A8D-D50E-4160-87C7-BAB1ED560E8D}" type="slidenum">
              <a:rPr lang="en-US" altLang="en-US"/>
              <a:pPr>
                <a:defRPr/>
              </a:pPr>
              <a:t>‹#›</a:t>
            </a:fld>
            <a:endParaRPr lang="en-US" altLang="en-US" dirty="0"/>
          </a:p>
        </p:txBody>
      </p:sp>
    </p:spTree>
    <p:extLst>
      <p:ext uri="{BB962C8B-B14F-4D97-AF65-F5344CB8AC3E}">
        <p14:creationId xmlns:p14="http://schemas.microsoft.com/office/powerpoint/2010/main" val="27400622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388B960B-9F95-4329-AB47-AD92395DDA83}"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7A1E2068-C8D1-4A5B-A65C-370134FFD909}" type="slidenum">
              <a:rPr lang="en-US" altLang="en-US"/>
              <a:pPr>
                <a:defRPr/>
              </a:pPr>
              <a:t>‹#›</a:t>
            </a:fld>
            <a:endParaRPr lang="en-US" altLang="en-US" dirty="0"/>
          </a:p>
        </p:txBody>
      </p:sp>
    </p:spTree>
    <p:extLst>
      <p:ext uri="{BB962C8B-B14F-4D97-AF65-F5344CB8AC3E}">
        <p14:creationId xmlns:p14="http://schemas.microsoft.com/office/powerpoint/2010/main" val="147527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D8C16C4B-769C-43EF-B3FD-E391FC2321DE}"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BD994B4B-F95E-4084-A4C2-D911A58B0DEF}" type="slidenum">
              <a:rPr lang="en-US" altLang="en-US"/>
              <a:pPr>
                <a:defRPr/>
              </a:pPr>
              <a:t>‹#›</a:t>
            </a:fld>
            <a:endParaRPr lang="en-US" altLang="en-US" dirty="0"/>
          </a:p>
        </p:txBody>
      </p:sp>
    </p:spTree>
    <p:extLst>
      <p:ext uri="{BB962C8B-B14F-4D97-AF65-F5344CB8AC3E}">
        <p14:creationId xmlns:p14="http://schemas.microsoft.com/office/powerpoint/2010/main" val="27172130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A80224A0-FC3B-49DD-A272-D669B1CA841E}"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A28F1B8B-307F-4548-AE51-CB32E1F5B2B1}" type="slidenum">
              <a:rPr lang="en-US" altLang="en-US"/>
              <a:pPr>
                <a:defRPr/>
              </a:pPr>
              <a:t>‹#›</a:t>
            </a:fld>
            <a:endParaRPr lang="en-US" altLang="en-US" dirty="0"/>
          </a:p>
        </p:txBody>
      </p:sp>
    </p:spTree>
    <p:extLst>
      <p:ext uri="{BB962C8B-B14F-4D97-AF65-F5344CB8AC3E}">
        <p14:creationId xmlns:p14="http://schemas.microsoft.com/office/powerpoint/2010/main" val="8389850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87F934BE-C5D0-4896-BA09-F4F97C9AAFB7}"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D410987B-5BEB-4CA3-83CD-4CCEFDC6C661}" type="slidenum">
              <a:rPr lang="en-US" altLang="en-US"/>
              <a:pPr>
                <a:defRPr/>
              </a:pPr>
              <a:t>‹#›</a:t>
            </a:fld>
            <a:endParaRPr lang="en-US" altLang="en-US" dirty="0"/>
          </a:p>
        </p:txBody>
      </p:sp>
    </p:spTree>
    <p:extLst>
      <p:ext uri="{BB962C8B-B14F-4D97-AF65-F5344CB8AC3E}">
        <p14:creationId xmlns:p14="http://schemas.microsoft.com/office/powerpoint/2010/main" val="10683719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BDB88C49-9AF3-4401-9414-450030A7BF3F}"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31D5C8D7-B60F-4A38-87C5-B8FCED5A6C74}" type="slidenum">
              <a:rPr lang="en-US" altLang="en-US"/>
              <a:pPr>
                <a:defRPr/>
              </a:pPr>
              <a:t>‹#›</a:t>
            </a:fld>
            <a:endParaRPr lang="en-US" altLang="en-US" dirty="0"/>
          </a:p>
        </p:txBody>
      </p:sp>
    </p:spTree>
    <p:extLst>
      <p:ext uri="{BB962C8B-B14F-4D97-AF65-F5344CB8AC3E}">
        <p14:creationId xmlns:p14="http://schemas.microsoft.com/office/powerpoint/2010/main" val="18860612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02A581AA-DC65-461A-B0B5-77193B290E0F}"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F3EE55BD-0C33-417A-BC3D-C298C935314C}" type="slidenum">
              <a:rPr lang="en-US" altLang="en-US"/>
              <a:pPr>
                <a:defRPr/>
              </a:pPr>
              <a:t>‹#›</a:t>
            </a:fld>
            <a:endParaRPr lang="en-US" altLang="en-US" dirty="0"/>
          </a:p>
        </p:txBody>
      </p:sp>
    </p:spTree>
    <p:extLst>
      <p:ext uri="{BB962C8B-B14F-4D97-AF65-F5344CB8AC3E}">
        <p14:creationId xmlns:p14="http://schemas.microsoft.com/office/powerpoint/2010/main" val="20459809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B38F2C25-8B36-4BC0-B554-36B313C3973B}" type="datetimeFigureOut">
              <a:rPr lang="en-US"/>
              <a:pPr>
                <a:defRPr/>
              </a:pPr>
              <a:t>1/17/2024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kumimoji="1" b="1">
                <a:latin typeface="Tahoma" panose="020B0604030504040204" pitchFamily="34" charset="0"/>
              </a:defRPr>
            </a:lvl1pPr>
          </a:lstStyle>
          <a:p>
            <a:pPr>
              <a:defRPr/>
            </a:pPr>
            <a:fld id="{C0BCC286-C0EC-4DFD-8236-BFFF9163F890}" type="slidenum">
              <a:rPr lang="en-US" altLang="en-US"/>
              <a:pPr>
                <a:defRPr/>
              </a:pPr>
              <a:t>‹#›</a:t>
            </a:fld>
            <a:endParaRPr lang="en-US" altLang="en-US" dirty="0"/>
          </a:p>
        </p:txBody>
      </p:sp>
    </p:spTree>
    <p:extLst>
      <p:ext uri="{BB962C8B-B14F-4D97-AF65-F5344CB8AC3E}">
        <p14:creationId xmlns:p14="http://schemas.microsoft.com/office/powerpoint/2010/main" val="29257402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A3DEC7F5-38AC-4597-BC21-88A59201F4C6}" type="datetimeFigureOut">
              <a:rPr lang="en-US"/>
              <a:pPr>
                <a:defRPr/>
              </a:pPr>
              <a:t>1/17/2024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kumimoji="1" b="1">
                <a:latin typeface="Tahoma" panose="020B0604030504040204" pitchFamily="34" charset="0"/>
              </a:defRPr>
            </a:lvl1pPr>
          </a:lstStyle>
          <a:p>
            <a:pPr>
              <a:defRPr/>
            </a:pPr>
            <a:fld id="{B595862B-0A57-4D22-B3EB-BA228743CAFC}" type="slidenum">
              <a:rPr lang="en-US" altLang="en-US"/>
              <a:pPr>
                <a:defRPr/>
              </a:pPr>
              <a:t>‹#›</a:t>
            </a:fld>
            <a:endParaRPr lang="en-US" altLang="en-US" dirty="0"/>
          </a:p>
        </p:txBody>
      </p:sp>
    </p:spTree>
    <p:extLst>
      <p:ext uri="{BB962C8B-B14F-4D97-AF65-F5344CB8AC3E}">
        <p14:creationId xmlns:p14="http://schemas.microsoft.com/office/powerpoint/2010/main" val="5141813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375D55CE-73C1-4D82-9646-75C6E23A2D70}" type="datetimeFigureOut">
              <a:rPr lang="en-US"/>
              <a:pPr>
                <a:defRPr/>
              </a:pPr>
              <a:t>1/17/2024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kumimoji="1" b="1">
                <a:latin typeface="Tahoma" panose="020B0604030504040204" pitchFamily="34" charset="0"/>
              </a:defRPr>
            </a:lvl1pPr>
          </a:lstStyle>
          <a:p>
            <a:pPr>
              <a:defRPr/>
            </a:pPr>
            <a:fld id="{FB59077D-2EBA-41E6-BB96-BECFFA2C0F6E}" type="slidenum">
              <a:rPr lang="en-US" altLang="en-US"/>
              <a:pPr>
                <a:defRPr/>
              </a:pPr>
              <a:t>‹#›</a:t>
            </a:fld>
            <a:endParaRPr lang="en-US" altLang="en-US" dirty="0"/>
          </a:p>
        </p:txBody>
      </p:sp>
    </p:spTree>
    <p:extLst>
      <p:ext uri="{BB962C8B-B14F-4D97-AF65-F5344CB8AC3E}">
        <p14:creationId xmlns:p14="http://schemas.microsoft.com/office/powerpoint/2010/main" val="30450482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73E4968B-9388-481C-AAA5-3BFEB741DCF9}"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93B0572F-60A0-49AE-B25E-05AD31D8D937}" type="slidenum">
              <a:rPr lang="en-US" altLang="en-US"/>
              <a:pPr>
                <a:defRPr/>
              </a:pPr>
              <a:t>‹#›</a:t>
            </a:fld>
            <a:endParaRPr lang="en-US" altLang="en-US" dirty="0"/>
          </a:p>
        </p:txBody>
      </p:sp>
    </p:spTree>
    <p:extLst>
      <p:ext uri="{BB962C8B-B14F-4D97-AF65-F5344CB8AC3E}">
        <p14:creationId xmlns:p14="http://schemas.microsoft.com/office/powerpoint/2010/main" val="1651612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D8C16C4B-769C-43EF-B3FD-E391FC2321DE}" type="datetimeFigureOut">
              <a:rPr lang="en-US"/>
              <a:pPr>
                <a:defRPr/>
              </a:pPr>
              <a:t>1/17/2024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kumimoji="1" b="1">
                <a:latin typeface="Tahoma" panose="020B0604030504040204" pitchFamily="34" charset="0"/>
              </a:defRPr>
            </a:lvl1pPr>
          </a:lstStyle>
          <a:p>
            <a:pPr>
              <a:defRPr/>
            </a:pPr>
            <a:fld id="{BD994B4B-F95E-4084-A4C2-D911A58B0DEF}" type="slidenum">
              <a:rPr lang="en-US" altLang="en-US"/>
              <a:pPr>
                <a:defRPr/>
              </a:pPr>
              <a:t>‹#›</a:t>
            </a:fld>
            <a:endParaRPr lang="en-US" altLang="en-US" dirty="0"/>
          </a:p>
        </p:txBody>
      </p:sp>
    </p:spTree>
    <p:extLst>
      <p:ext uri="{BB962C8B-B14F-4D97-AF65-F5344CB8AC3E}">
        <p14:creationId xmlns:p14="http://schemas.microsoft.com/office/powerpoint/2010/main" val="37119183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kumimoji="1" b="1">
                <a:latin typeface="Tahoma" panose="020B0604030504040204" pitchFamily="34" charset="0"/>
              </a:defRPr>
            </a:lvl1pPr>
          </a:lstStyle>
          <a:p>
            <a:pPr>
              <a:defRPr/>
            </a:pPr>
            <a:fld id="{DB1E696A-835E-4DEC-B229-73032AC14C4B}" type="datetimeFigureOut">
              <a:rPr lang="en-US"/>
              <a:pPr>
                <a:defRPr/>
              </a:pPr>
              <a:t>1/17/2024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kumimoji="1" b="1" dirty="0">
                <a:latin typeface="Tahoma" panose="020B060403050404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kumimoji="1" b="1">
                <a:latin typeface="Tahoma" panose="020B0604030504040204" pitchFamily="34" charset="0"/>
              </a:defRPr>
            </a:lvl1pPr>
          </a:lstStyle>
          <a:p>
            <a:pPr>
              <a:defRPr/>
            </a:pPr>
            <a:fld id="{4F412D24-B138-44DB-844E-80C550FAEBF8}" type="slidenum">
              <a:rPr lang="en-US" altLang="en-US"/>
              <a:pPr>
                <a:defRPr/>
              </a:pPr>
              <a:t>‹#›</a:t>
            </a:fld>
            <a:endParaRPr lang="en-US" altLang="en-US" dirty="0"/>
          </a:p>
        </p:txBody>
      </p:sp>
    </p:spTree>
    <p:extLst>
      <p:ext uri="{BB962C8B-B14F-4D97-AF65-F5344CB8AC3E}">
        <p14:creationId xmlns:p14="http://schemas.microsoft.com/office/powerpoint/2010/main" val="1066922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3.jpeg"/><Relationship Id="rId5" Type="http://schemas.openxmlformats.org/officeDocument/2006/relationships/slideLayout" Target="../slideLayouts/slideLayout74.xml"/><Relationship Id="rId10" Type="http://schemas.openxmlformats.org/officeDocument/2006/relationships/theme" Target="../theme/theme7.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391E7"/>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b="0">
                <a:solidFill>
                  <a:prstClr val="black">
                    <a:tint val="75000"/>
                  </a:prstClr>
                </a:solidFill>
                <a:latin typeface="Calibri"/>
              </a:defRPr>
            </a:lvl1pPr>
          </a:lstStyle>
          <a:p>
            <a:pPr>
              <a:defRPr/>
            </a:pPr>
            <a:fld id="{DC26A93B-9F15-421C-9F22-E3793CEB683B}" type="datetimeFigureOut">
              <a:rPr lang="en-US"/>
              <a:pPr>
                <a:defRPr/>
              </a:pPr>
              <a:t>1/17/2024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b="0" dirty="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b="0">
                <a:solidFill>
                  <a:srgbClr val="898989"/>
                </a:solidFill>
                <a:latin typeface="Calibri" panose="020F0502020204030204" pitchFamily="34" charset="0"/>
              </a:defRPr>
            </a:lvl1pPr>
          </a:lstStyle>
          <a:p>
            <a:pPr>
              <a:defRPr/>
            </a:pPr>
            <a:fld id="{867E7E95-A565-4F29-8FD6-7A0658CED235}" type="slidenum">
              <a:rPr lang="en-US" altLang="en-US"/>
              <a:pPr>
                <a:defRPr/>
              </a:pPr>
              <a:t>‹#›</a:t>
            </a:fld>
            <a:endParaRPr lang="en-US" altLang="en-US" dirty="0"/>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7392" r:id="rId1"/>
    <p:sldLayoutId id="2147507393" r:id="rId2"/>
    <p:sldLayoutId id="2147507394" r:id="rId3"/>
    <p:sldLayoutId id="2147507395" r:id="rId4"/>
    <p:sldLayoutId id="2147507396" r:id="rId5"/>
    <p:sldLayoutId id="2147507397" r:id="rId6"/>
    <p:sldLayoutId id="2147507398" r:id="rId7"/>
    <p:sldLayoutId id="2147507399" r:id="rId8"/>
    <p:sldLayoutId id="2147507400" r:id="rId9"/>
    <p:sldLayoutId id="2147507401" r:id="rId10"/>
    <p:sldLayoutId id="2147507402" r:id="rId11"/>
    <p:sldLayoutId id="214750740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391E7"/>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b="0">
                <a:solidFill>
                  <a:prstClr val="black">
                    <a:tint val="75000"/>
                  </a:prstClr>
                </a:solidFill>
                <a:latin typeface="Calibri"/>
              </a:defRPr>
            </a:lvl1pPr>
          </a:lstStyle>
          <a:p>
            <a:pPr>
              <a:defRPr/>
            </a:pPr>
            <a:fld id="{5EC98AE6-7CFE-4F2D-8EF7-12B3904CC7B8}" type="datetimeFigureOut">
              <a:rPr lang="en-US"/>
              <a:pPr>
                <a:defRPr/>
              </a:pPr>
              <a:t>1/17/2024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b="0" dirty="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b="0">
                <a:solidFill>
                  <a:srgbClr val="898989"/>
                </a:solidFill>
                <a:latin typeface="Calibri" panose="020F0502020204030204" pitchFamily="34" charset="0"/>
              </a:defRPr>
            </a:lvl1pPr>
          </a:lstStyle>
          <a:p>
            <a:pPr>
              <a:defRPr/>
            </a:pPr>
            <a:fld id="{FE5B4B21-F688-407F-B48A-F04BC313D7E9}" type="slidenum">
              <a:rPr lang="en-US" altLang="en-US"/>
              <a:pPr>
                <a:defRPr/>
              </a:pPr>
              <a:t>‹#›</a:t>
            </a:fld>
            <a:endParaRPr lang="en-US" altLang="en-US" dirty="0"/>
          </a:p>
        </p:txBody>
      </p:sp>
      <p:pic>
        <p:nvPicPr>
          <p:cNvPr id="2055"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7404" r:id="rId1"/>
    <p:sldLayoutId id="2147507405" r:id="rId2"/>
    <p:sldLayoutId id="2147507406" r:id="rId3"/>
    <p:sldLayoutId id="2147507407" r:id="rId4"/>
    <p:sldLayoutId id="2147507408" r:id="rId5"/>
    <p:sldLayoutId id="2147507409" r:id="rId6"/>
    <p:sldLayoutId id="2147507410" r:id="rId7"/>
    <p:sldLayoutId id="2147507411" r:id="rId8"/>
    <p:sldLayoutId id="2147507412" r:id="rId9"/>
    <p:sldLayoutId id="2147507413" r:id="rId10"/>
    <p:sldLayoutId id="214750741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7391E7"/>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b="0">
                <a:solidFill>
                  <a:prstClr val="black">
                    <a:tint val="75000"/>
                  </a:prstClr>
                </a:solidFill>
                <a:latin typeface="Calibri"/>
              </a:defRPr>
            </a:lvl1pPr>
          </a:lstStyle>
          <a:p>
            <a:pPr>
              <a:defRPr/>
            </a:pPr>
            <a:fld id="{D6F029D8-8DC2-465C-950B-09B27BAE182E}" type="datetimeFigureOut">
              <a:rPr lang="en-US"/>
              <a:pPr>
                <a:defRPr/>
              </a:pPr>
              <a:t>1/17/2024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b="0" dirty="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b="0">
                <a:solidFill>
                  <a:srgbClr val="898989"/>
                </a:solidFill>
                <a:latin typeface="Calibri" panose="020F0502020204030204" pitchFamily="34" charset="0"/>
              </a:defRPr>
            </a:lvl1pPr>
          </a:lstStyle>
          <a:p>
            <a:pPr>
              <a:defRPr/>
            </a:pPr>
            <a:fld id="{D1EC21CD-D042-41C2-986F-3263C87B5A86}" type="slidenum">
              <a:rPr lang="en-US" altLang="en-US"/>
              <a:pPr>
                <a:defRPr/>
              </a:pPr>
              <a:t>‹#›</a:t>
            </a:fld>
            <a:endParaRPr lang="en-US" altLang="en-US" dirty="0"/>
          </a:p>
        </p:txBody>
      </p:sp>
      <p:pic>
        <p:nvPicPr>
          <p:cNvPr id="3079" name="Picture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7415" r:id="rId1"/>
    <p:sldLayoutId id="2147507416" r:id="rId2"/>
    <p:sldLayoutId id="2147507417" r:id="rId3"/>
    <p:sldLayoutId id="2147507418" r:id="rId4"/>
    <p:sldLayoutId id="2147507419" r:id="rId5"/>
    <p:sldLayoutId id="2147507420" r:id="rId6"/>
    <p:sldLayoutId id="2147507421" r:id="rId7"/>
    <p:sldLayoutId id="2147507422" r:id="rId8"/>
    <p:sldLayoutId id="2147507423" r:id="rId9"/>
    <p:sldLayoutId id="2147507424" r:id="rId10"/>
    <p:sldLayoutId id="21475074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7391E7"/>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dirty="0">
                <a:solidFill>
                  <a:prstClr val="black">
                    <a:tint val="75000"/>
                  </a:prstClr>
                </a:solidFill>
                <a:latin typeface="Tahoma" pitchFamily="34"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dirty="0">
                <a:solidFill>
                  <a:prstClr val="black">
                    <a:tint val="75000"/>
                  </a:prstClr>
                </a:solidFill>
                <a:latin typeface="Tahoma"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558C292-BBAF-443C-8904-33AB5305092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507371" r:id="rId1"/>
    <p:sldLayoutId id="2147507372" r:id="rId2"/>
    <p:sldLayoutId id="2147507373" r:id="rId3"/>
    <p:sldLayoutId id="2147507374" r:id="rId4"/>
    <p:sldLayoutId id="2147507375" r:id="rId5"/>
    <p:sldLayoutId id="2147507376" r:id="rId6"/>
    <p:sldLayoutId id="2147507377" r:id="rId7"/>
    <p:sldLayoutId id="2147507378" r:id="rId8"/>
    <p:sldLayoutId id="2147507379" r:id="rId9"/>
    <p:sldLayoutId id="2147507380" r:id="rId10"/>
    <p:sldLayoutId id="2147507381" r:id="rId11"/>
    <p:sldLayoutId id="2147507426" r:id="rId12"/>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7391E7"/>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b="0">
                <a:solidFill>
                  <a:prstClr val="black">
                    <a:tint val="75000"/>
                  </a:prstClr>
                </a:solidFill>
                <a:latin typeface="Calibri"/>
              </a:defRPr>
            </a:lvl1pPr>
          </a:lstStyle>
          <a:p>
            <a:pPr>
              <a:defRPr/>
            </a:pPr>
            <a:fld id="{BE6EDF63-23C5-46F5-B087-C731E09A0E5D}" type="datetimeFigureOut">
              <a:rPr lang="en-US"/>
              <a:pPr>
                <a:defRPr/>
              </a:pPr>
              <a:t>1/17/2024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b="0" dirty="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b="0">
                <a:solidFill>
                  <a:srgbClr val="898989"/>
                </a:solidFill>
                <a:latin typeface="Calibri" panose="020F0502020204030204" pitchFamily="34" charset="0"/>
              </a:defRPr>
            </a:lvl1pPr>
          </a:lstStyle>
          <a:p>
            <a:pPr>
              <a:defRPr/>
            </a:pPr>
            <a:fld id="{EEC32C0E-292A-4DD6-84DA-49A120679C21}" type="slidenum">
              <a:rPr lang="en-US" altLang="en-US"/>
              <a:pPr>
                <a:defRPr/>
              </a:pPr>
              <a:t>‹#›</a:t>
            </a:fld>
            <a:endParaRPr lang="en-US" altLang="en-US" dirty="0"/>
          </a:p>
        </p:txBody>
      </p:sp>
      <p:pic>
        <p:nvPicPr>
          <p:cNvPr id="5127"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7427" r:id="rId1"/>
    <p:sldLayoutId id="2147507428" r:id="rId2"/>
    <p:sldLayoutId id="2147507429" r:id="rId3"/>
    <p:sldLayoutId id="2147507430" r:id="rId4"/>
    <p:sldLayoutId id="2147507431" r:id="rId5"/>
    <p:sldLayoutId id="2147507432" r:id="rId6"/>
    <p:sldLayoutId id="2147507433" r:id="rId7"/>
    <p:sldLayoutId id="2147507382" r:id="rId8"/>
    <p:sldLayoutId id="2147507434" r:id="rId9"/>
    <p:sldLayoutId id="2147507435" r:id="rId10"/>
    <p:sldLayoutId id="2147507436" r:id="rId11"/>
    <p:sldLayoutId id="214750743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b="0">
                <a:solidFill>
                  <a:prstClr val="black">
                    <a:tint val="75000"/>
                  </a:prstClr>
                </a:solidFill>
                <a:latin typeface="Calibri"/>
              </a:defRPr>
            </a:lvl1pPr>
          </a:lstStyle>
          <a:p>
            <a:pPr>
              <a:defRPr/>
            </a:pPr>
            <a:fld id="{E617F1E2-161D-45A0-9134-8C2DDC726C26}" type="datetimeFigureOut">
              <a:rPr lang="en-US"/>
              <a:pPr>
                <a:defRPr/>
              </a:pPr>
              <a:t>1/17/2024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b="0" dirty="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b="0">
                <a:solidFill>
                  <a:srgbClr val="898989"/>
                </a:solidFill>
                <a:latin typeface="Calibri" panose="020F0502020204030204" pitchFamily="34" charset="0"/>
              </a:defRPr>
            </a:lvl1pPr>
          </a:lstStyle>
          <a:p>
            <a:pPr>
              <a:defRPr/>
            </a:pPr>
            <a:fld id="{69BEA5FF-8A0D-471B-B833-C4E324DF6895}" type="slidenum">
              <a:rPr lang="en-US" altLang="en-US"/>
              <a:pPr>
                <a:defRPr/>
              </a:pPr>
              <a:t>‹#›</a:t>
            </a:fld>
            <a:endParaRPr lang="en-US" altLang="en-US" dirty="0"/>
          </a:p>
        </p:txBody>
      </p:sp>
      <p:pic>
        <p:nvPicPr>
          <p:cNvPr id="6151"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7438" r:id="rId1"/>
    <p:sldLayoutId id="2147507439" r:id="rId2"/>
    <p:sldLayoutId id="2147507440" r:id="rId3"/>
    <p:sldLayoutId id="2147507441" r:id="rId4"/>
    <p:sldLayoutId id="2147507442" r:id="rId5"/>
    <p:sldLayoutId id="2147507443" r:id="rId6"/>
    <p:sldLayoutId id="2147507444" r:id="rId7"/>
    <p:sldLayoutId id="2147507445" r:id="rId8"/>
    <p:sldLayoutId id="2147507446" r:id="rId9"/>
    <p:sldLayoutId id="2147507447" r:id="rId10"/>
    <p:sldLayoutId id="214750744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0EEA24F-0148-45CB-92ED-D4DAE99C6700}" type="datetimeFigureOut">
              <a:rPr lang="en-US"/>
              <a:pPr>
                <a:defRPr/>
              </a:pPr>
              <a:t>1/17/2024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E52708A-0648-4680-8CCA-DE88639B82F7}" type="slidenum">
              <a:rPr lang="en-US"/>
              <a:pPr>
                <a:defRPr/>
              </a:pPr>
              <a:t>‹#›</a:t>
            </a:fld>
            <a:endParaRPr lang="en-US" dirty="0"/>
          </a:p>
        </p:txBody>
      </p:sp>
      <p:pic>
        <p:nvPicPr>
          <p:cNvPr id="7175" name="Picture 8" descr="DARS logo; www.vadars.org; social media icons"/>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7383" r:id="rId1"/>
    <p:sldLayoutId id="2147507384" r:id="rId2"/>
    <p:sldLayoutId id="2147507385" r:id="rId3"/>
    <p:sldLayoutId id="2147507386" r:id="rId4"/>
    <p:sldLayoutId id="2147507387" r:id="rId5"/>
    <p:sldLayoutId id="2147507388" r:id="rId6"/>
    <p:sldLayoutId id="2147507389" r:id="rId7"/>
    <p:sldLayoutId id="2147507390" r:id="rId8"/>
    <p:sldLayoutId id="2147507391" r:id="rId9"/>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b="0">
                <a:solidFill>
                  <a:prstClr val="black">
                    <a:tint val="75000"/>
                  </a:prstClr>
                </a:solidFill>
                <a:latin typeface="Calibri"/>
              </a:defRPr>
            </a:lvl1pPr>
          </a:lstStyle>
          <a:p>
            <a:pPr>
              <a:defRPr/>
            </a:pPr>
            <a:fld id="{B1A412DE-40B4-4424-B0E2-A5E9F7B727DE}" type="datetimeFigureOut">
              <a:rPr lang="en-US"/>
              <a:pPr>
                <a:defRPr/>
              </a:pPr>
              <a:t>1/17/2024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900" b="0" dirty="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900" b="0">
                <a:solidFill>
                  <a:srgbClr val="898989"/>
                </a:solidFill>
                <a:latin typeface="Calibri" panose="020F0502020204030204" pitchFamily="34" charset="0"/>
              </a:defRPr>
            </a:lvl1pPr>
          </a:lstStyle>
          <a:p>
            <a:pPr>
              <a:defRPr/>
            </a:pPr>
            <a:fld id="{F273A047-0513-436E-AE37-D7926EA06050}" type="slidenum">
              <a:rPr lang="en-US" altLang="en-US"/>
              <a:pPr>
                <a:defRPr/>
              </a:pPr>
              <a:t>‹#›</a:t>
            </a:fld>
            <a:endParaRPr lang="en-US" altLang="en-US" dirty="0"/>
          </a:p>
        </p:txBody>
      </p:sp>
      <p:pic>
        <p:nvPicPr>
          <p:cNvPr id="8199"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07449" r:id="rId1"/>
    <p:sldLayoutId id="2147507450" r:id="rId2"/>
    <p:sldLayoutId id="2147507451" r:id="rId3"/>
    <p:sldLayoutId id="2147507452" r:id="rId4"/>
    <p:sldLayoutId id="2147507453" r:id="rId5"/>
    <p:sldLayoutId id="2147507454" r:id="rId6"/>
    <p:sldLayoutId id="2147507455" r:id="rId7"/>
    <p:sldLayoutId id="2147507456" r:id="rId8"/>
    <p:sldLayoutId id="2147507457" r:id="rId9"/>
    <p:sldLayoutId id="2147507458" r:id="rId10"/>
    <p:sldLayoutId id="2147507459"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7391E7"/>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b="0">
                <a:solidFill>
                  <a:prstClr val="black">
                    <a:tint val="75000"/>
                  </a:prstClr>
                </a:solidFill>
                <a:latin typeface="Calibri"/>
              </a:defRPr>
            </a:lvl1pPr>
          </a:lstStyle>
          <a:p>
            <a:pPr>
              <a:defRPr/>
            </a:pPr>
            <a:fld id="{DC26A93B-9F15-421C-9F22-E3793CEB683B}" type="datetimeFigureOut">
              <a:rPr lang="en-US"/>
              <a:pPr>
                <a:defRPr/>
              </a:pPr>
              <a:t>1/17/2024</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900" b="0" dirty="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900" b="0">
                <a:solidFill>
                  <a:srgbClr val="898989"/>
                </a:solidFill>
                <a:latin typeface="Calibri" panose="020F0502020204030204" pitchFamily="34" charset="0"/>
              </a:defRPr>
            </a:lvl1pPr>
          </a:lstStyle>
          <a:p>
            <a:pPr>
              <a:defRPr/>
            </a:pPr>
            <a:fld id="{867E7E95-A565-4F29-8FD6-7A0658CED235}" type="slidenum">
              <a:rPr lang="en-US" altLang="en-US"/>
              <a:pPr>
                <a:defRPr/>
              </a:pPr>
              <a:t>‹#›</a:t>
            </a:fld>
            <a:endParaRPr lang="en-US" altLang="en-US" dirty="0"/>
          </a:p>
        </p:txBody>
      </p:sp>
      <p:pic>
        <p:nvPicPr>
          <p:cNvPr id="1031" name="Picture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970155"/>
      </p:ext>
    </p:extLst>
  </p:cSld>
  <p:clrMap bg1="lt1" tx1="dk1" bg2="lt2" tx2="dk2" accent1="accent1" accent2="accent2" accent3="accent3" accent4="accent4" accent5="accent5" accent6="accent6" hlink="hlink" folHlink="folHlink"/>
  <p:sldLayoutIdLst>
    <p:sldLayoutId id="2147507462" r:id="rId1"/>
    <p:sldLayoutId id="2147507463" r:id="rId2"/>
    <p:sldLayoutId id="2147507464" r:id="rId3"/>
    <p:sldLayoutId id="2147507465" r:id="rId4"/>
    <p:sldLayoutId id="2147507466" r:id="rId5"/>
    <p:sldLayoutId id="2147507467" r:id="rId6"/>
    <p:sldLayoutId id="2147507468" r:id="rId7"/>
    <p:sldLayoutId id="2147507469" r:id="rId8"/>
    <p:sldLayoutId id="2147507470" r:id="rId9"/>
    <p:sldLayoutId id="2147507471" r:id="rId10"/>
    <p:sldLayoutId id="2147507472" r:id="rId11"/>
    <p:sldLayoutId id="2147507473" r:id="rId12"/>
    <p:sldLayoutId id="2147507474" r:id="rId13"/>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granddriver.ne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38150" y="3171825"/>
            <a:ext cx="8229600" cy="3143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Tx/>
              <a:buNone/>
              <a:defRPr/>
            </a:pPr>
            <a:endParaRPr kumimoji="0" lang="en-US" b="0" i="1" dirty="0">
              <a:solidFill>
                <a:prstClr val="black"/>
              </a:solidFill>
            </a:endParaRPr>
          </a:p>
          <a:p>
            <a:pPr fontAlgn="auto">
              <a:spcAft>
                <a:spcPts val="0"/>
              </a:spcAft>
              <a:defRPr/>
            </a:pPr>
            <a:r>
              <a:rPr kumimoji="0" lang="en-US" sz="6300" dirty="0">
                <a:solidFill>
                  <a:srgbClr val="1F497D"/>
                </a:solidFill>
                <a:latin typeface="Tahoma" panose="020B0604030504040204" pitchFamily="34" charset="0"/>
                <a:ea typeface="Tahoma" panose="020B0604030504040204" pitchFamily="34" charset="0"/>
                <a:cs typeface="Tahoma" panose="020B0604030504040204" pitchFamily="34" charset="0"/>
              </a:rPr>
              <a:t>Aging Services in Virginia</a:t>
            </a:r>
            <a:endParaRPr kumimoji="0" lang="en-US" sz="5700" dirty="0">
              <a:solidFill>
                <a:srgbClr val="1F497D"/>
              </a:solidFill>
              <a:latin typeface="Tahoma" panose="020B0604030504040204" pitchFamily="34" charset="0"/>
              <a:ea typeface="Tahoma" panose="020B0604030504040204" pitchFamily="34" charset="0"/>
              <a:cs typeface="Tahoma" panose="020B0604030504040204" pitchFamily="34" charset="0"/>
            </a:endParaRPr>
          </a:p>
          <a:p>
            <a:pPr fontAlgn="auto">
              <a:spcAft>
                <a:spcPts val="0"/>
              </a:spcAft>
              <a:buFontTx/>
              <a:buNone/>
              <a:defRPr/>
            </a:pPr>
            <a:endParaRPr kumimoji="0" lang="en-US" sz="2400" b="0" dirty="0">
              <a:solidFill>
                <a:srgbClr val="1F497D"/>
              </a:solidFill>
            </a:endParaRPr>
          </a:p>
          <a:p>
            <a:pPr fontAlgn="auto">
              <a:spcAft>
                <a:spcPts val="0"/>
              </a:spcAft>
              <a:buFontTx/>
              <a:buNone/>
              <a:defRPr/>
            </a:pPr>
            <a:endParaRPr kumimoji="0" lang="en-US" sz="2400" b="0" dirty="0">
              <a:solidFill>
                <a:srgbClr val="1F497D"/>
              </a:solidFill>
            </a:endParaRPr>
          </a:p>
          <a:p>
            <a:pPr fontAlgn="auto">
              <a:spcAft>
                <a:spcPts val="0"/>
              </a:spcAft>
              <a:buFontTx/>
              <a:buNone/>
              <a:defRPr/>
            </a:pPr>
            <a:r>
              <a:rPr kumimoji="0" lang="en-US" sz="3600" b="0" dirty="0">
                <a:solidFill>
                  <a:srgbClr val="1F497D"/>
                </a:solidFill>
              </a:rPr>
              <a:t>Department for Aging and Rehabilitative Services</a:t>
            </a:r>
          </a:p>
          <a:p>
            <a:pPr fontAlgn="auto">
              <a:spcAft>
                <a:spcPts val="0"/>
              </a:spcAft>
              <a:defRPr/>
            </a:pPr>
            <a:r>
              <a:rPr kumimoji="0" lang="en-US" sz="3600" b="0" dirty="0">
                <a:solidFill>
                  <a:srgbClr val="1F497D"/>
                </a:solidFill>
              </a:rPr>
              <a:t>Division for Aging Services</a:t>
            </a:r>
          </a:p>
          <a:p>
            <a:pPr fontAlgn="auto">
              <a:spcAft>
                <a:spcPts val="0"/>
              </a:spcAft>
              <a:defRPr/>
            </a:pPr>
            <a:endParaRPr kumimoji="0" lang="en-US" sz="2800" b="0"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txBox="1">
            <a:spLocks/>
          </p:cNvSpPr>
          <p:nvPr/>
        </p:nvSpPr>
        <p:spPr bwMode="auto">
          <a:xfrm>
            <a:off x="446088" y="28575"/>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en-US" altLang="en-US" sz="2800" b="0" dirty="0">
                <a:solidFill>
                  <a:srgbClr val="7B9ADF"/>
                </a:solidFill>
              </a:rPr>
              <a:t>Topics Trends and Issues</a:t>
            </a:r>
          </a:p>
        </p:txBody>
      </p:sp>
      <p:sp>
        <p:nvSpPr>
          <p:cNvPr id="91139" name="Rectangle 2"/>
          <p:cNvSpPr txBox="1">
            <a:spLocks noChangeArrowheads="1"/>
          </p:cNvSpPr>
          <p:nvPr/>
        </p:nvSpPr>
        <p:spPr bwMode="auto">
          <a:xfrm>
            <a:off x="1163638" y="398463"/>
            <a:ext cx="8382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en-US" altLang="en-US" sz="3800" b="0" dirty="0">
                <a:solidFill>
                  <a:srgbClr val="3333FF"/>
                </a:solidFill>
              </a:rPr>
              <a:t>Area Agencies on Aging (AAAs)</a:t>
            </a:r>
          </a:p>
        </p:txBody>
      </p:sp>
      <p:sp>
        <p:nvSpPr>
          <p:cNvPr id="4" name="Rectangle 3"/>
          <p:cNvSpPr txBox="1">
            <a:spLocks noChangeArrowheads="1"/>
          </p:cNvSpPr>
          <p:nvPr/>
        </p:nvSpPr>
        <p:spPr bwMode="auto">
          <a:xfrm>
            <a:off x="508000" y="1624013"/>
            <a:ext cx="816768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40000"/>
              </a:spcBef>
              <a:buClr>
                <a:srgbClr val="FF3300"/>
              </a:buClr>
              <a:buFont typeface="Wingdings" panose="05000000000000000000" pitchFamily="2" charset="2"/>
              <a:buChar char="Ø"/>
            </a:pPr>
            <a:r>
              <a:rPr kumimoji="0" lang="en-US" altLang="en-US" sz="2600" b="0" dirty="0"/>
              <a:t>In Virginia 25 local agencies;</a:t>
            </a:r>
          </a:p>
          <a:p>
            <a:pPr eaLnBrk="1" hangingPunct="1">
              <a:lnSpc>
                <a:spcPct val="90000"/>
              </a:lnSpc>
              <a:spcBef>
                <a:spcPct val="50000"/>
              </a:spcBef>
              <a:buClr>
                <a:srgbClr val="FF3300"/>
              </a:buClr>
              <a:buFont typeface="Wingdings" panose="05000000000000000000" pitchFamily="2" charset="2"/>
              <a:buChar char="Ø"/>
            </a:pPr>
            <a:r>
              <a:rPr kumimoji="0" lang="en-US" altLang="en-US" sz="2600" b="0" dirty="0"/>
              <a:t>Designated by DARS in cooperation with local governments;</a:t>
            </a:r>
          </a:p>
          <a:p>
            <a:pPr eaLnBrk="1" hangingPunct="1">
              <a:lnSpc>
                <a:spcPct val="90000"/>
              </a:lnSpc>
              <a:spcBef>
                <a:spcPct val="50000"/>
              </a:spcBef>
              <a:buClr>
                <a:srgbClr val="FF3300"/>
              </a:buClr>
              <a:buFont typeface="Wingdings" panose="05000000000000000000" pitchFamily="2" charset="2"/>
              <a:buChar char="Ø"/>
            </a:pPr>
            <a:r>
              <a:rPr kumimoji="0" lang="en-US" altLang="en-US" sz="2600" b="0" dirty="0"/>
              <a:t>Required to have an Advisory Council;</a:t>
            </a:r>
          </a:p>
          <a:p>
            <a:pPr eaLnBrk="1" hangingPunct="1">
              <a:lnSpc>
                <a:spcPct val="90000"/>
              </a:lnSpc>
              <a:spcBef>
                <a:spcPct val="40000"/>
              </a:spcBef>
              <a:buClr>
                <a:srgbClr val="FF3300"/>
              </a:buClr>
              <a:buFont typeface="Wingdings" panose="05000000000000000000" pitchFamily="2" charset="2"/>
              <a:buChar char="Ø"/>
            </a:pPr>
            <a:r>
              <a:rPr kumimoji="0" lang="en-US" altLang="en-US" sz="2600" b="0" dirty="0"/>
              <a:t>Funding comes from Older Americans Act, state General Fund, local governments, private grants, voluntary contributions, and fees (cost sharing);</a:t>
            </a:r>
          </a:p>
          <a:p>
            <a:pPr eaLnBrk="1" hangingPunct="1">
              <a:lnSpc>
                <a:spcPct val="90000"/>
              </a:lnSpc>
              <a:spcBef>
                <a:spcPct val="40000"/>
              </a:spcBef>
              <a:buClr>
                <a:srgbClr val="FF3300"/>
              </a:buClr>
              <a:buFont typeface="Wingdings" panose="05000000000000000000" pitchFamily="2" charset="2"/>
              <a:buChar char="Ø"/>
            </a:pPr>
            <a:r>
              <a:rPr kumimoji="0" lang="en-US" altLang="en-US" sz="2600" b="0" dirty="0"/>
              <a:t>Each prepares an Area Plan for Aging Services.  This plan becomes the bases for the contract with DARS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
                                            <p:txEl>
                                              <p:pRg st="3" end="3"/>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txBox="1">
            <a:spLocks/>
          </p:cNvSpPr>
          <p:nvPr/>
        </p:nvSpPr>
        <p:spPr bwMode="auto">
          <a:xfrm>
            <a:off x="446088" y="28575"/>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en-US" altLang="en-US" sz="2800" b="0" dirty="0">
                <a:solidFill>
                  <a:srgbClr val="7B9ADF"/>
                </a:solidFill>
              </a:rPr>
              <a:t>Topics Trends and Issues</a:t>
            </a:r>
          </a:p>
        </p:txBody>
      </p:sp>
      <p:sp>
        <p:nvSpPr>
          <p:cNvPr id="93187" name="Text Box 154"/>
          <p:cNvSpPr txBox="1">
            <a:spLocks noChangeArrowheads="1"/>
          </p:cNvSpPr>
          <p:nvPr/>
        </p:nvSpPr>
        <p:spPr bwMode="auto">
          <a:xfrm>
            <a:off x="4349750" y="1184275"/>
            <a:ext cx="4794250" cy="1782763"/>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76200" cap="rnd">
                <a:solidFill>
                  <a:srgbClr val="00002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66738">
              <a:spcBef>
                <a:spcPct val="20000"/>
              </a:spcBef>
              <a:buFont typeface="Arial" panose="020B0604020202020204" pitchFamily="34" charset="0"/>
              <a:buChar char="•"/>
              <a:tabLst>
                <a:tab pos="623888" algn="l"/>
              </a:tabLst>
              <a:defRPr sz="3200">
                <a:solidFill>
                  <a:schemeClr val="tx1"/>
                </a:solidFill>
                <a:latin typeface="Calibri" panose="020F0502020204030204" pitchFamily="34" charset="0"/>
              </a:defRPr>
            </a:lvl1pPr>
            <a:lvl2pPr marL="742950" indent="-285750" defTabSz="566738">
              <a:spcBef>
                <a:spcPct val="20000"/>
              </a:spcBef>
              <a:buFont typeface="Arial" panose="020B0604020202020204" pitchFamily="34" charset="0"/>
              <a:buChar char="–"/>
              <a:tabLst>
                <a:tab pos="623888" algn="l"/>
              </a:tabLst>
              <a:defRPr sz="2800">
                <a:solidFill>
                  <a:schemeClr val="tx1"/>
                </a:solidFill>
                <a:latin typeface="Calibri" panose="020F0502020204030204" pitchFamily="34" charset="0"/>
              </a:defRPr>
            </a:lvl2pPr>
            <a:lvl3pPr marL="1143000" indent="-228600" defTabSz="566738">
              <a:spcBef>
                <a:spcPct val="20000"/>
              </a:spcBef>
              <a:buFont typeface="Arial" panose="020B0604020202020204" pitchFamily="34" charset="0"/>
              <a:buChar char="•"/>
              <a:tabLst>
                <a:tab pos="623888" algn="l"/>
              </a:tabLst>
              <a:defRPr sz="2400">
                <a:solidFill>
                  <a:schemeClr val="tx1"/>
                </a:solidFill>
                <a:latin typeface="Calibri" panose="020F0502020204030204" pitchFamily="34" charset="0"/>
              </a:defRPr>
            </a:lvl3pPr>
            <a:lvl4pPr marL="1600200" indent="-228600" defTabSz="566738">
              <a:spcBef>
                <a:spcPct val="20000"/>
              </a:spcBef>
              <a:buFont typeface="Arial" panose="020B0604020202020204" pitchFamily="34" charset="0"/>
              <a:buChar char="–"/>
              <a:tabLst>
                <a:tab pos="623888" algn="l"/>
              </a:tabLst>
              <a:defRPr sz="2000">
                <a:solidFill>
                  <a:schemeClr val="tx1"/>
                </a:solidFill>
                <a:latin typeface="Calibri" panose="020F0502020204030204" pitchFamily="34" charset="0"/>
              </a:defRPr>
            </a:lvl4pPr>
            <a:lvl5pPr marL="2057400" indent="-228600" defTabSz="566738">
              <a:spcBef>
                <a:spcPct val="20000"/>
              </a:spcBef>
              <a:buFont typeface="Arial" panose="020B0604020202020204" pitchFamily="34" charset="0"/>
              <a:buChar char="»"/>
              <a:tabLst>
                <a:tab pos="623888" algn="l"/>
              </a:tabLst>
              <a:defRPr sz="2000">
                <a:solidFill>
                  <a:schemeClr val="tx1"/>
                </a:solidFill>
                <a:latin typeface="Calibri" panose="020F0502020204030204" pitchFamily="34" charset="0"/>
              </a:defRPr>
            </a:lvl5pPr>
            <a:lvl6pPr marL="2514600" indent="-228600" defTabSz="566738" eaLnBrk="0" fontAlgn="base" hangingPunct="0">
              <a:spcBef>
                <a:spcPct val="20000"/>
              </a:spcBef>
              <a:spcAft>
                <a:spcPct val="0"/>
              </a:spcAft>
              <a:buFont typeface="Arial" panose="020B0604020202020204" pitchFamily="34" charset="0"/>
              <a:buChar char="»"/>
              <a:tabLst>
                <a:tab pos="623888" algn="l"/>
              </a:tabLst>
              <a:defRPr sz="2000">
                <a:solidFill>
                  <a:schemeClr val="tx1"/>
                </a:solidFill>
                <a:latin typeface="Calibri" panose="020F0502020204030204" pitchFamily="34" charset="0"/>
              </a:defRPr>
            </a:lvl6pPr>
            <a:lvl7pPr marL="2971800" indent="-228600" defTabSz="566738" eaLnBrk="0" fontAlgn="base" hangingPunct="0">
              <a:spcBef>
                <a:spcPct val="20000"/>
              </a:spcBef>
              <a:spcAft>
                <a:spcPct val="0"/>
              </a:spcAft>
              <a:buFont typeface="Arial" panose="020B0604020202020204" pitchFamily="34" charset="0"/>
              <a:buChar char="»"/>
              <a:tabLst>
                <a:tab pos="623888" algn="l"/>
              </a:tabLst>
              <a:defRPr sz="2000">
                <a:solidFill>
                  <a:schemeClr val="tx1"/>
                </a:solidFill>
                <a:latin typeface="Calibri" panose="020F0502020204030204" pitchFamily="34" charset="0"/>
              </a:defRPr>
            </a:lvl7pPr>
            <a:lvl8pPr marL="3429000" indent="-228600" defTabSz="566738" eaLnBrk="0" fontAlgn="base" hangingPunct="0">
              <a:spcBef>
                <a:spcPct val="20000"/>
              </a:spcBef>
              <a:spcAft>
                <a:spcPct val="0"/>
              </a:spcAft>
              <a:buFont typeface="Arial" panose="020B0604020202020204" pitchFamily="34" charset="0"/>
              <a:buChar char="»"/>
              <a:tabLst>
                <a:tab pos="623888" algn="l"/>
              </a:tabLst>
              <a:defRPr sz="2000">
                <a:solidFill>
                  <a:schemeClr val="tx1"/>
                </a:solidFill>
                <a:latin typeface="Calibri" panose="020F0502020204030204" pitchFamily="34" charset="0"/>
              </a:defRPr>
            </a:lvl8pPr>
            <a:lvl9pPr marL="3886200" indent="-228600" defTabSz="566738" eaLnBrk="0" fontAlgn="base" hangingPunct="0">
              <a:spcBef>
                <a:spcPct val="20000"/>
              </a:spcBef>
              <a:spcAft>
                <a:spcPct val="0"/>
              </a:spcAft>
              <a:buFont typeface="Arial" panose="020B0604020202020204" pitchFamily="34" charset="0"/>
              <a:buChar char="»"/>
              <a:tabLst>
                <a:tab pos="623888" algn="l"/>
              </a:tabLst>
              <a:defRPr sz="2000">
                <a:solidFill>
                  <a:schemeClr val="tx1"/>
                </a:solidFill>
                <a:latin typeface="Calibri" panose="020F0502020204030204" pitchFamily="34" charset="0"/>
              </a:defRPr>
            </a:lvl9pPr>
          </a:lstStyle>
          <a:p>
            <a:pPr eaLnBrk="1" hangingPunct="1">
              <a:spcBef>
                <a:spcPct val="0"/>
              </a:spcBef>
              <a:spcAft>
                <a:spcPts val="100"/>
              </a:spcAft>
              <a:buFontTx/>
              <a:buNone/>
            </a:pPr>
            <a:r>
              <a:rPr lang="en-US" altLang="en-US" sz="1300" b="0" dirty="0">
                <a:solidFill>
                  <a:srgbClr val="000000"/>
                </a:solidFill>
                <a:latin typeface="Arial" panose="020B0604020202020204" pitchFamily="34" charset="0"/>
                <a:cs typeface="Arial" panose="020B0604020202020204" pitchFamily="34" charset="0"/>
              </a:rPr>
              <a:t>     15	Senior Connections, The Capital AAA</a:t>
            </a:r>
          </a:p>
          <a:p>
            <a:pPr eaLnBrk="1" hangingPunct="1">
              <a:spcBef>
                <a:spcPct val="0"/>
              </a:spcBef>
              <a:spcAft>
                <a:spcPts val="100"/>
              </a:spcAft>
              <a:buFontTx/>
              <a:buNone/>
            </a:pPr>
            <a:r>
              <a:rPr lang="en-US" altLang="en-US" sz="1300" b="0" dirty="0">
                <a:solidFill>
                  <a:srgbClr val="000000"/>
                </a:solidFill>
                <a:latin typeface="Arial" panose="020B0604020202020204" pitchFamily="34" charset="0"/>
                <a:cs typeface="Arial" panose="020B0604020202020204" pitchFamily="34" charset="0"/>
              </a:rPr>
              <a:t>     16	Healthy Generations (Rappahannock AAA)</a:t>
            </a:r>
          </a:p>
          <a:p>
            <a:pPr eaLnBrk="1" hangingPunct="1">
              <a:spcBef>
                <a:spcPct val="0"/>
              </a:spcBef>
              <a:spcAft>
                <a:spcPts val="100"/>
              </a:spcAft>
              <a:buFontTx/>
              <a:buNone/>
            </a:pPr>
            <a:endParaRPr lang="en-US" altLang="en-US" sz="1300" b="0" dirty="0">
              <a:solidFill>
                <a:srgbClr val="000000"/>
              </a:solidFill>
              <a:latin typeface="Arial" panose="020B0604020202020204" pitchFamily="34" charset="0"/>
              <a:cs typeface="Arial" panose="020B0604020202020204" pitchFamily="34" charset="0"/>
            </a:endParaRPr>
          </a:p>
          <a:p>
            <a:pPr eaLnBrk="1" hangingPunct="1">
              <a:spcBef>
                <a:spcPct val="0"/>
              </a:spcBef>
              <a:spcAft>
                <a:spcPts val="100"/>
              </a:spcAft>
              <a:buFontTx/>
              <a:buNone/>
            </a:pPr>
            <a:r>
              <a:rPr lang="en-US" altLang="en-US" sz="1300" b="0" dirty="0">
                <a:solidFill>
                  <a:srgbClr val="000000"/>
                </a:solidFill>
                <a:latin typeface="Arial" panose="020B0604020202020204" pitchFamily="34" charset="0"/>
                <a:cs typeface="Arial" panose="020B0604020202020204" pitchFamily="34" charset="0"/>
              </a:rPr>
              <a:t>17/18	Bay Aging</a:t>
            </a:r>
          </a:p>
          <a:p>
            <a:pPr eaLnBrk="1" hangingPunct="1">
              <a:spcBef>
                <a:spcPct val="0"/>
              </a:spcBef>
              <a:spcAft>
                <a:spcPts val="100"/>
              </a:spcAft>
              <a:buFontTx/>
              <a:buNone/>
            </a:pPr>
            <a:r>
              <a:rPr lang="en-US" altLang="en-US" sz="1300" b="0" dirty="0">
                <a:solidFill>
                  <a:srgbClr val="000000"/>
                </a:solidFill>
                <a:latin typeface="Arial" panose="020B0604020202020204" pitchFamily="34" charset="0"/>
                <a:cs typeface="Arial" panose="020B0604020202020204" pitchFamily="34" charset="0"/>
              </a:rPr>
              <a:t>     19	Crater District AAA</a:t>
            </a:r>
          </a:p>
          <a:p>
            <a:pPr eaLnBrk="1" hangingPunct="1">
              <a:spcBef>
                <a:spcPct val="0"/>
              </a:spcBef>
              <a:spcAft>
                <a:spcPts val="100"/>
              </a:spcAft>
              <a:buFontTx/>
              <a:buNone/>
            </a:pPr>
            <a:r>
              <a:rPr lang="en-US" altLang="en-US" sz="1300" b="0" dirty="0">
                <a:solidFill>
                  <a:srgbClr val="000000"/>
                </a:solidFill>
                <a:latin typeface="Arial" panose="020B0604020202020204" pitchFamily="34" charset="0"/>
                <a:cs typeface="Arial" panose="020B0604020202020204" pitchFamily="34" charset="0"/>
              </a:rPr>
              <a:t>     20	Senior Services of Southeastern Virginia</a:t>
            </a:r>
          </a:p>
          <a:p>
            <a:pPr eaLnBrk="1" hangingPunct="1">
              <a:spcBef>
                <a:spcPct val="0"/>
              </a:spcBef>
              <a:spcAft>
                <a:spcPts val="100"/>
              </a:spcAft>
              <a:buFontTx/>
              <a:buNone/>
            </a:pPr>
            <a:r>
              <a:rPr lang="en-US" altLang="en-US" sz="1300" b="0" dirty="0">
                <a:solidFill>
                  <a:srgbClr val="000000"/>
                </a:solidFill>
                <a:latin typeface="Arial" panose="020B0604020202020204" pitchFamily="34" charset="0"/>
                <a:cs typeface="Arial" panose="020B0604020202020204" pitchFamily="34" charset="0"/>
              </a:rPr>
              <a:t>     21	Peninsula Agency on Aging</a:t>
            </a:r>
          </a:p>
          <a:p>
            <a:pPr eaLnBrk="1" hangingPunct="1">
              <a:spcBef>
                <a:spcPct val="0"/>
              </a:spcBef>
              <a:spcAft>
                <a:spcPts val="100"/>
              </a:spcAft>
              <a:buFontTx/>
              <a:buNone/>
            </a:pPr>
            <a:r>
              <a:rPr lang="en-US" altLang="en-US" sz="1300" b="0" dirty="0">
                <a:solidFill>
                  <a:srgbClr val="000000"/>
                </a:solidFill>
                <a:latin typeface="Arial" panose="020B0604020202020204" pitchFamily="34" charset="0"/>
                <a:cs typeface="Arial" panose="020B0604020202020204" pitchFamily="34" charset="0"/>
              </a:rPr>
              <a:t>     22	Eastern Shore AAA - Community Action Agency</a:t>
            </a:r>
          </a:p>
        </p:txBody>
      </p:sp>
      <p:sp>
        <p:nvSpPr>
          <p:cNvPr id="93188" name="Rectangle 2"/>
          <p:cNvSpPr txBox="1">
            <a:spLocks noChangeArrowheads="1"/>
          </p:cNvSpPr>
          <p:nvPr/>
        </p:nvSpPr>
        <p:spPr bwMode="auto">
          <a:xfrm>
            <a:off x="823913" y="455613"/>
            <a:ext cx="838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en-US" altLang="en-US" b="0" dirty="0">
                <a:solidFill>
                  <a:srgbClr val="3333FF"/>
                </a:solidFill>
                <a:cs typeface="Calibri" panose="020F0502020204030204" pitchFamily="34" charset="0"/>
              </a:rPr>
              <a:t>Virginia’s 25 Agencies on Aging</a:t>
            </a:r>
            <a:endParaRPr kumimoji="0" lang="en-US" altLang="en-US" b="0" dirty="0">
              <a:solidFill>
                <a:srgbClr val="3333FF"/>
              </a:solidFill>
              <a:cs typeface="Arial" panose="020B0604020202020204" pitchFamily="34" charset="0"/>
            </a:endParaRPr>
          </a:p>
        </p:txBody>
      </p:sp>
      <p:sp>
        <p:nvSpPr>
          <p:cNvPr id="376" name="Freeform 649"/>
          <p:cNvSpPr>
            <a:spLocks/>
          </p:cNvSpPr>
          <p:nvPr/>
        </p:nvSpPr>
        <p:spPr bwMode="auto">
          <a:xfrm>
            <a:off x="5892800" y="3184525"/>
            <a:ext cx="620713" cy="733425"/>
          </a:xfrm>
          <a:custGeom>
            <a:avLst/>
            <a:gdLst>
              <a:gd name="T0" fmla="*/ 0 w 434"/>
              <a:gd name="T1" fmla="*/ 2147483646 h 577"/>
              <a:gd name="T2" fmla="*/ 2147483646 w 434"/>
              <a:gd name="T3" fmla="*/ 2147483646 h 577"/>
              <a:gd name="T4" fmla="*/ 2147483646 w 434"/>
              <a:gd name="T5" fmla="*/ 2147483646 h 577"/>
              <a:gd name="T6" fmla="*/ 2147483646 w 434"/>
              <a:gd name="T7" fmla="*/ 2147483646 h 577"/>
              <a:gd name="T8" fmla="*/ 2147483646 w 434"/>
              <a:gd name="T9" fmla="*/ 2147483646 h 577"/>
              <a:gd name="T10" fmla="*/ 2147483646 w 434"/>
              <a:gd name="T11" fmla="*/ 2147483646 h 577"/>
              <a:gd name="T12" fmla="*/ 2147483646 w 434"/>
              <a:gd name="T13" fmla="*/ 2147483646 h 577"/>
              <a:gd name="T14" fmla="*/ 2147483646 w 434"/>
              <a:gd name="T15" fmla="*/ 2147483646 h 577"/>
              <a:gd name="T16" fmla="*/ 2147483646 w 434"/>
              <a:gd name="T17" fmla="*/ 0 h 577"/>
              <a:gd name="T18" fmla="*/ 2147483646 w 434"/>
              <a:gd name="T19" fmla="*/ 2147483646 h 577"/>
              <a:gd name="T20" fmla="*/ 0 w 434"/>
              <a:gd name="T21" fmla="*/ 2147483646 h 5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4"/>
              <a:gd name="T34" fmla="*/ 0 h 577"/>
              <a:gd name="T35" fmla="*/ 434 w 434"/>
              <a:gd name="T36" fmla="*/ 577 h 5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4" h="577">
                <a:moveTo>
                  <a:pt x="0" y="161"/>
                </a:moveTo>
                <a:lnTo>
                  <a:pt x="145" y="315"/>
                </a:lnTo>
                <a:lnTo>
                  <a:pt x="261" y="576"/>
                </a:lnTo>
                <a:lnTo>
                  <a:pt x="351" y="576"/>
                </a:lnTo>
                <a:lnTo>
                  <a:pt x="351" y="540"/>
                </a:lnTo>
                <a:lnTo>
                  <a:pt x="433" y="450"/>
                </a:lnTo>
                <a:lnTo>
                  <a:pt x="288" y="188"/>
                </a:lnTo>
                <a:lnTo>
                  <a:pt x="324" y="63"/>
                </a:lnTo>
                <a:lnTo>
                  <a:pt x="118" y="0"/>
                </a:lnTo>
                <a:lnTo>
                  <a:pt x="90" y="36"/>
                </a:lnTo>
                <a:lnTo>
                  <a:pt x="0" y="161"/>
                </a:lnTo>
              </a:path>
            </a:pathLst>
          </a:custGeom>
          <a:solidFill>
            <a:srgbClr val="66FF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77" name="Freeform 654"/>
          <p:cNvSpPr>
            <a:spLocks/>
          </p:cNvSpPr>
          <p:nvPr/>
        </p:nvSpPr>
        <p:spPr bwMode="auto">
          <a:xfrm>
            <a:off x="5553075" y="4381500"/>
            <a:ext cx="482600" cy="417513"/>
          </a:xfrm>
          <a:custGeom>
            <a:avLst/>
            <a:gdLst>
              <a:gd name="T0" fmla="*/ 2147483646 w 10000"/>
              <a:gd name="T1" fmla="*/ 0 h 10232"/>
              <a:gd name="T2" fmla="*/ 0 w 10000"/>
              <a:gd name="T3" fmla="*/ 2147483646 h 10232"/>
              <a:gd name="T4" fmla="*/ 2147483646 w 10000"/>
              <a:gd name="T5" fmla="*/ 2147483646 h 10232"/>
              <a:gd name="T6" fmla="*/ 2147483646 w 10000"/>
              <a:gd name="T7" fmla="*/ 2147483646 h 10232"/>
              <a:gd name="T8" fmla="*/ 2147483646 w 10000"/>
              <a:gd name="T9" fmla="*/ 2147483646 h 10232"/>
              <a:gd name="T10" fmla="*/ 2147483646 w 10000"/>
              <a:gd name="T11" fmla="*/ 2147483646 h 10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232">
                <a:moveTo>
                  <a:pt x="4411" y="0"/>
                </a:moveTo>
                <a:lnTo>
                  <a:pt x="0" y="8083"/>
                </a:lnTo>
                <a:lnTo>
                  <a:pt x="5790" y="10232"/>
                </a:lnTo>
                <a:lnTo>
                  <a:pt x="7124" y="7966"/>
                </a:lnTo>
                <a:lnTo>
                  <a:pt x="10000" y="5038"/>
                </a:lnTo>
                <a:lnTo>
                  <a:pt x="4519" y="232"/>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78" name="Freeform 620"/>
          <p:cNvSpPr>
            <a:spLocks/>
          </p:cNvSpPr>
          <p:nvPr/>
        </p:nvSpPr>
        <p:spPr bwMode="auto">
          <a:xfrm>
            <a:off x="3927475" y="5883275"/>
            <a:ext cx="504825" cy="366713"/>
          </a:xfrm>
          <a:custGeom>
            <a:avLst/>
            <a:gdLst>
              <a:gd name="T0" fmla="*/ 2147483646 w 353"/>
              <a:gd name="T1" fmla="*/ 2147483646 h 289"/>
              <a:gd name="T2" fmla="*/ 0 w 353"/>
              <a:gd name="T3" fmla="*/ 2147483646 h 289"/>
              <a:gd name="T4" fmla="*/ 0 w 353"/>
              <a:gd name="T5" fmla="*/ 2147483646 h 289"/>
              <a:gd name="T6" fmla="*/ 2147483646 w 353"/>
              <a:gd name="T7" fmla="*/ 2147483646 h 289"/>
              <a:gd name="T8" fmla="*/ 2147483646 w 353"/>
              <a:gd name="T9" fmla="*/ 2147483646 h 289"/>
              <a:gd name="T10" fmla="*/ 2147483646 w 353"/>
              <a:gd name="T11" fmla="*/ 2147483646 h 289"/>
              <a:gd name="T12" fmla="*/ 2147483646 w 353"/>
              <a:gd name="T13" fmla="*/ 0 h 289"/>
              <a:gd name="T14" fmla="*/ 2147483646 w 353"/>
              <a:gd name="T15" fmla="*/ 2147483646 h 289"/>
              <a:gd name="T16" fmla="*/ 2147483646 w 353"/>
              <a:gd name="T17" fmla="*/ 0 h 289"/>
              <a:gd name="T18" fmla="*/ 2147483646 w 353"/>
              <a:gd name="T19" fmla="*/ 2147483646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3"/>
              <a:gd name="T31" fmla="*/ 0 h 289"/>
              <a:gd name="T32" fmla="*/ 353 w 353"/>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3" h="289">
                <a:moveTo>
                  <a:pt x="63" y="72"/>
                </a:moveTo>
                <a:lnTo>
                  <a:pt x="0" y="72"/>
                </a:lnTo>
                <a:lnTo>
                  <a:pt x="0" y="134"/>
                </a:lnTo>
                <a:lnTo>
                  <a:pt x="63" y="198"/>
                </a:lnTo>
                <a:lnTo>
                  <a:pt x="63" y="288"/>
                </a:lnTo>
                <a:lnTo>
                  <a:pt x="298" y="288"/>
                </a:lnTo>
                <a:lnTo>
                  <a:pt x="352" y="0"/>
                </a:lnTo>
                <a:lnTo>
                  <a:pt x="261" y="36"/>
                </a:lnTo>
                <a:lnTo>
                  <a:pt x="89" y="0"/>
                </a:lnTo>
                <a:lnTo>
                  <a:pt x="63" y="72"/>
                </a:lnTo>
              </a:path>
            </a:pathLst>
          </a:custGeom>
          <a:solidFill>
            <a:srgbClr val="C4BD97"/>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79" name="Freeform 662"/>
          <p:cNvSpPr>
            <a:spLocks/>
          </p:cNvSpPr>
          <p:nvPr/>
        </p:nvSpPr>
        <p:spPr bwMode="auto">
          <a:xfrm>
            <a:off x="6227763" y="4945063"/>
            <a:ext cx="673100" cy="458787"/>
          </a:xfrm>
          <a:custGeom>
            <a:avLst/>
            <a:gdLst>
              <a:gd name="T0" fmla="*/ 2147483646 w 470"/>
              <a:gd name="T1" fmla="*/ 2147483646 h 352"/>
              <a:gd name="T2" fmla="*/ 2147483646 w 470"/>
              <a:gd name="T3" fmla="*/ 2147483646 h 352"/>
              <a:gd name="T4" fmla="*/ 2147483646 w 470"/>
              <a:gd name="T5" fmla="*/ 2147483646 h 352"/>
              <a:gd name="T6" fmla="*/ 0 w 470"/>
              <a:gd name="T7" fmla="*/ 2147483646 h 352"/>
              <a:gd name="T8" fmla="*/ 2147483646 w 470"/>
              <a:gd name="T9" fmla="*/ 2147483646 h 352"/>
              <a:gd name="T10" fmla="*/ 2147483646 w 470"/>
              <a:gd name="T11" fmla="*/ 2147483646 h 352"/>
              <a:gd name="T12" fmla="*/ 2147483646 w 470"/>
              <a:gd name="T13" fmla="*/ 2147483646 h 352"/>
              <a:gd name="T14" fmla="*/ 2147483646 w 470"/>
              <a:gd name="T15" fmla="*/ 2147483646 h 352"/>
              <a:gd name="T16" fmla="*/ 2147483646 w 470"/>
              <a:gd name="T17" fmla="*/ 2147483646 h 352"/>
              <a:gd name="T18" fmla="*/ 2147483646 w 470"/>
              <a:gd name="T19" fmla="*/ 2147483646 h 352"/>
              <a:gd name="T20" fmla="*/ 2147483646 w 470"/>
              <a:gd name="T21" fmla="*/ 2147483646 h 352"/>
              <a:gd name="T22" fmla="*/ 2147483646 w 470"/>
              <a:gd name="T23" fmla="*/ 2147483646 h 352"/>
              <a:gd name="T24" fmla="*/ 2147483646 w 470"/>
              <a:gd name="T25" fmla="*/ 2147483646 h 352"/>
              <a:gd name="T26" fmla="*/ 2147483646 w 470"/>
              <a:gd name="T27" fmla="*/ 2147483646 h 352"/>
              <a:gd name="T28" fmla="*/ 2147483646 w 470"/>
              <a:gd name="T29" fmla="*/ 2147483646 h 352"/>
              <a:gd name="T30" fmla="*/ 2147483646 w 470"/>
              <a:gd name="T31" fmla="*/ 0 h 352"/>
              <a:gd name="T32" fmla="*/ 2147483646 w 470"/>
              <a:gd name="T33" fmla="*/ 2147483646 h 3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0"/>
              <a:gd name="T52" fmla="*/ 0 h 352"/>
              <a:gd name="T53" fmla="*/ 470 w 470"/>
              <a:gd name="T54" fmla="*/ 352 h 3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0" h="352">
                <a:moveTo>
                  <a:pt x="54" y="98"/>
                </a:moveTo>
                <a:lnTo>
                  <a:pt x="54" y="126"/>
                </a:lnTo>
                <a:lnTo>
                  <a:pt x="27" y="197"/>
                </a:lnTo>
                <a:lnTo>
                  <a:pt x="0" y="224"/>
                </a:lnTo>
                <a:lnTo>
                  <a:pt x="90" y="287"/>
                </a:lnTo>
                <a:lnTo>
                  <a:pt x="145" y="260"/>
                </a:lnTo>
                <a:lnTo>
                  <a:pt x="172" y="287"/>
                </a:lnTo>
                <a:lnTo>
                  <a:pt x="262" y="351"/>
                </a:lnTo>
                <a:lnTo>
                  <a:pt x="352" y="351"/>
                </a:lnTo>
                <a:lnTo>
                  <a:pt x="469" y="224"/>
                </a:lnTo>
                <a:lnTo>
                  <a:pt x="469" y="161"/>
                </a:lnTo>
                <a:lnTo>
                  <a:pt x="380" y="197"/>
                </a:lnTo>
                <a:lnTo>
                  <a:pt x="316" y="126"/>
                </a:lnTo>
                <a:lnTo>
                  <a:pt x="262" y="98"/>
                </a:lnTo>
                <a:lnTo>
                  <a:pt x="235" y="35"/>
                </a:lnTo>
                <a:lnTo>
                  <a:pt x="145" y="0"/>
                </a:lnTo>
                <a:lnTo>
                  <a:pt x="54" y="98"/>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80" name="Freeform 625"/>
          <p:cNvSpPr>
            <a:spLocks/>
          </p:cNvSpPr>
          <p:nvPr/>
        </p:nvSpPr>
        <p:spPr bwMode="auto">
          <a:xfrm>
            <a:off x="4354513" y="4314825"/>
            <a:ext cx="544512" cy="688975"/>
          </a:xfrm>
          <a:custGeom>
            <a:avLst/>
            <a:gdLst>
              <a:gd name="T0" fmla="*/ 0 w 381"/>
              <a:gd name="T1" fmla="*/ 2147483646 h 542"/>
              <a:gd name="T2" fmla="*/ 0 w 381"/>
              <a:gd name="T3" fmla="*/ 2147483646 h 542"/>
              <a:gd name="T4" fmla="*/ 2147483646 w 381"/>
              <a:gd name="T5" fmla="*/ 2147483646 h 542"/>
              <a:gd name="T6" fmla="*/ 2147483646 w 381"/>
              <a:gd name="T7" fmla="*/ 2147483646 h 542"/>
              <a:gd name="T8" fmla="*/ 2147483646 w 381"/>
              <a:gd name="T9" fmla="*/ 2147483646 h 542"/>
              <a:gd name="T10" fmla="*/ 2147483646 w 381"/>
              <a:gd name="T11" fmla="*/ 2147483646 h 542"/>
              <a:gd name="T12" fmla="*/ 2147483646 w 381"/>
              <a:gd name="T13" fmla="*/ 2147483646 h 542"/>
              <a:gd name="T14" fmla="*/ 2147483646 w 381"/>
              <a:gd name="T15" fmla="*/ 0 h 542"/>
              <a:gd name="T16" fmla="*/ 2147483646 w 381"/>
              <a:gd name="T17" fmla="*/ 2147483646 h 542"/>
              <a:gd name="T18" fmla="*/ 2147483646 w 381"/>
              <a:gd name="T19" fmla="*/ 2147483646 h 542"/>
              <a:gd name="T20" fmla="*/ 0 w 381"/>
              <a:gd name="T21" fmla="*/ 2147483646 h 5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542"/>
              <a:gd name="T35" fmla="*/ 381 w 381"/>
              <a:gd name="T36" fmla="*/ 542 h 5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542">
                <a:moveTo>
                  <a:pt x="0" y="352"/>
                </a:moveTo>
                <a:lnTo>
                  <a:pt x="0" y="442"/>
                </a:lnTo>
                <a:lnTo>
                  <a:pt x="145" y="541"/>
                </a:lnTo>
                <a:lnTo>
                  <a:pt x="172" y="479"/>
                </a:lnTo>
                <a:lnTo>
                  <a:pt x="289" y="290"/>
                </a:lnTo>
                <a:lnTo>
                  <a:pt x="344" y="290"/>
                </a:lnTo>
                <a:lnTo>
                  <a:pt x="380" y="226"/>
                </a:lnTo>
                <a:lnTo>
                  <a:pt x="145" y="0"/>
                </a:lnTo>
                <a:lnTo>
                  <a:pt x="27" y="226"/>
                </a:lnTo>
                <a:lnTo>
                  <a:pt x="54" y="253"/>
                </a:lnTo>
                <a:lnTo>
                  <a:pt x="0" y="352"/>
                </a:lnTo>
              </a:path>
            </a:pathLst>
          </a:custGeom>
          <a:solidFill>
            <a:srgbClr val="FFCCCC"/>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81" name="Freeform 587"/>
          <p:cNvSpPr>
            <a:spLocks/>
          </p:cNvSpPr>
          <p:nvPr/>
        </p:nvSpPr>
        <p:spPr bwMode="auto">
          <a:xfrm>
            <a:off x="5219700" y="4716463"/>
            <a:ext cx="596900" cy="527050"/>
          </a:xfrm>
          <a:custGeom>
            <a:avLst/>
            <a:gdLst>
              <a:gd name="T0" fmla="*/ 0 w 416"/>
              <a:gd name="T1" fmla="*/ 2147483646 h 415"/>
              <a:gd name="T2" fmla="*/ 0 w 416"/>
              <a:gd name="T3" fmla="*/ 2147483646 h 415"/>
              <a:gd name="T4" fmla="*/ 2147483646 w 416"/>
              <a:gd name="T5" fmla="*/ 2147483646 h 415"/>
              <a:gd name="T6" fmla="*/ 2147483646 w 416"/>
              <a:gd name="T7" fmla="*/ 2147483646 h 415"/>
              <a:gd name="T8" fmla="*/ 2147483646 w 416"/>
              <a:gd name="T9" fmla="*/ 2147483646 h 415"/>
              <a:gd name="T10" fmla="*/ 2147483646 w 416"/>
              <a:gd name="T11" fmla="*/ 0 h 415"/>
              <a:gd name="T12" fmla="*/ 2147483646 w 416"/>
              <a:gd name="T13" fmla="*/ 2147483646 h 415"/>
              <a:gd name="T14" fmla="*/ 2147483646 w 416"/>
              <a:gd name="T15" fmla="*/ 2147483646 h 415"/>
              <a:gd name="T16" fmla="*/ 0 w 416"/>
              <a:gd name="T17" fmla="*/ 2147483646 h 4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6"/>
              <a:gd name="T28" fmla="*/ 0 h 415"/>
              <a:gd name="T29" fmla="*/ 416 w 416"/>
              <a:gd name="T30" fmla="*/ 415 h 4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6" h="415">
                <a:moveTo>
                  <a:pt x="0" y="127"/>
                </a:moveTo>
                <a:lnTo>
                  <a:pt x="0" y="225"/>
                </a:lnTo>
                <a:lnTo>
                  <a:pt x="180" y="387"/>
                </a:lnTo>
                <a:lnTo>
                  <a:pt x="261" y="414"/>
                </a:lnTo>
                <a:lnTo>
                  <a:pt x="415" y="63"/>
                </a:lnTo>
                <a:lnTo>
                  <a:pt x="234" y="0"/>
                </a:lnTo>
                <a:lnTo>
                  <a:pt x="116" y="36"/>
                </a:lnTo>
                <a:lnTo>
                  <a:pt x="62" y="127"/>
                </a:lnTo>
                <a:lnTo>
                  <a:pt x="0" y="127"/>
                </a:lnTo>
              </a:path>
            </a:pathLst>
          </a:custGeom>
          <a:solidFill>
            <a:srgbClr val="99FFCC"/>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82" name="Freeform 588"/>
          <p:cNvSpPr>
            <a:spLocks/>
          </p:cNvSpPr>
          <p:nvPr/>
        </p:nvSpPr>
        <p:spPr bwMode="auto">
          <a:xfrm>
            <a:off x="4841875" y="4359275"/>
            <a:ext cx="550863" cy="636588"/>
          </a:xfrm>
          <a:custGeom>
            <a:avLst/>
            <a:gdLst>
              <a:gd name="T0" fmla="*/ 2147483646 w 434"/>
              <a:gd name="T1" fmla="*/ 2147483646 h 597"/>
              <a:gd name="T2" fmla="*/ 0 w 434"/>
              <a:gd name="T3" fmla="*/ 2147483646 h 597"/>
              <a:gd name="T4" fmla="*/ 2147483646 w 434"/>
              <a:gd name="T5" fmla="*/ 2147483646 h 597"/>
              <a:gd name="T6" fmla="*/ 2147483646 w 434"/>
              <a:gd name="T7" fmla="*/ 2147483646 h 597"/>
              <a:gd name="T8" fmla="*/ 2147483646 w 434"/>
              <a:gd name="T9" fmla="*/ 2147483646 h 597"/>
              <a:gd name="T10" fmla="*/ 2147483646 w 434"/>
              <a:gd name="T11" fmla="*/ 2147483646 h 597"/>
              <a:gd name="T12" fmla="*/ 2147483646 w 434"/>
              <a:gd name="T13" fmla="*/ 2147483646 h 597"/>
              <a:gd name="T14" fmla="*/ 2147483646 w 434"/>
              <a:gd name="T15" fmla="*/ 2147483646 h 597"/>
              <a:gd name="T16" fmla="*/ 2147483646 w 434"/>
              <a:gd name="T17" fmla="*/ 2147483646 h 597"/>
              <a:gd name="T18" fmla="*/ 2147483646 w 434"/>
              <a:gd name="T19" fmla="*/ 2147483646 h 597"/>
              <a:gd name="T20" fmla="*/ 2147483646 w 434"/>
              <a:gd name="T21" fmla="*/ 2147483646 h 597"/>
              <a:gd name="T22" fmla="*/ 2147483646 w 434"/>
              <a:gd name="T23" fmla="*/ 0 h 597"/>
              <a:gd name="T24" fmla="*/ 2147483646 w 434"/>
              <a:gd name="T25" fmla="*/ 2147483646 h 597"/>
              <a:gd name="T26" fmla="*/ 2147483646 w 434"/>
              <a:gd name="T27" fmla="*/ 2147483646 h 5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4"/>
              <a:gd name="T43" fmla="*/ 0 h 597"/>
              <a:gd name="T44" fmla="*/ 434 w 434"/>
              <a:gd name="T45" fmla="*/ 597 h 5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4" h="597">
                <a:moveTo>
                  <a:pt x="42" y="231"/>
                </a:moveTo>
                <a:lnTo>
                  <a:pt x="0" y="304"/>
                </a:lnTo>
                <a:lnTo>
                  <a:pt x="42" y="304"/>
                </a:lnTo>
                <a:lnTo>
                  <a:pt x="104" y="335"/>
                </a:lnTo>
                <a:lnTo>
                  <a:pt x="104" y="408"/>
                </a:lnTo>
                <a:lnTo>
                  <a:pt x="166" y="450"/>
                </a:lnTo>
                <a:lnTo>
                  <a:pt x="268" y="596"/>
                </a:lnTo>
                <a:lnTo>
                  <a:pt x="300" y="596"/>
                </a:lnTo>
                <a:lnTo>
                  <a:pt x="300" y="482"/>
                </a:lnTo>
                <a:lnTo>
                  <a:pt x="371" y="482"/>
                </a:lnTo>
                <a:lnTo>
                  <a:pt x="433" y="377"/>
                </a:lnTo>
                <a:lnTo>
                  <a:pt x="268" y="0"/>
                </a:lnTo>
                <a:lnTo>
                  <a:pt x="166" y="189"/>
                </a:lnTo>
                <a:lnTo>
                  <a:pt x="42" y="231"/>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83" name="Freeform 589"/>
          <p:cNvSpPr>
            <a:spLocks/>
          </p:cNvSpPr>
          <p:nvPr/>
        </p:nvSpPr>
        <p:spPr bwMode="auto">
          <a:xfrm>
            <a:off x="5853113" y="5322888"/>
            <a:ext cx="454025" cy="366712"/>
          </a:xfrm>
          <a:custGeom>
            <a:avLst/>
            <a:gdLst>
              <a:gd name="T0" fmla="*/ 0 w 316"/>
              <a:gd name="T1" fmla="*/ 0 h 289"/>
              <a:gd name="T2" fmla="*/ 0 w 316"/>
              <a:gd name="T3" fmla="*/ 2147483646 h 289"/>
              <a:gd name="T4" fmla="*/ 2147483646 w 316"/>
              <a:gd name="T5" fmla="*/ 2147483646 h 289"/>
              <a:gd name="T6" fmla="*/ 2147483646 w 316"/>
              <a:gd name="T7" fmla="*/ 2147483646 h 289"/>
              <a:gd name="T8" fmla="*/ 2147483646 w 316"/>
              <a:gd name="T9" fmla="*/ 2147483646 h 289"/>
              <a:gd name="T10" fmla="*/ 2147483646 w 316"/>
              <a:gd name="T11" fmla="*/ 2147483646 h 289"/>
              <a:gd name="T12" fmla="*/ 2147483646 w 316"/>
              <a:gd name="T13" fmla="*/ 2147483646 h 289"/>
              <a:gd name="T14" fmla="*/ 0 w 316"/>
              <a:gd name="T15" fmla="*/ 0 h 289"/>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289"/>
              <a:gd name="T26" fmla="*/ 316 w 316"/>
              <a:gd name="T27" fmla="*/ 289 h 2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289">
                <a:moveTo>
                  <a:pt x="0" y="0"/>
                </a:moveTo>
                <a:lnTo>
                  <a:pt x="0" y="163"/>
                </a:lnTo>
                <a:lnTo>
                  <a:pt x="117" y="252"/>
                </a:lnTo>
                <a:lnTo>
                  <a:pt x="172" y="252"/>
                </a:lnTo>
                <a:lnTo>
                  <a:pt x="261" y="288"/>
                </a:lnTo>
                <a:lnTo>
                  <a:pt x="261" y="126"/>
                </a:lnTo>
                <a:lnTo>
                  <a:pt x="315" y="99"/>
                </a:lnTo>
                <a:lnTo>
                  <a:pt x="0" y="0"/>
                </a:lnTo>
              </a:path>
            </a:pathLst>
          </a:custGeom>
          <a:solidFill>
            <a:srgbClr val="99FFCC"/>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84" name="Freeform 590"/>
          <p:cNvSpPr>
            <a:spLocks/>
          </p:cNvSpPr>
          <p:nvPr/>
        </p:nvSpPr>
        <p:spPr bwMode="auto">
          <a:xfrm>
            <a:off x="6710363" y="5237163"/>
            <a:ext cx="525462" cy="417512"/>
          </a:xfrm>
          <a:custGeom>
            <a:avLst/>
            <a:gdLst>
              <a:gd name="T0" fmla="*/ 2147483646 w 367"/>
              <a:gd name="T1" fmla="*/ 0 h 328"/>
              <a:gd name="T2" fmla="*/ 2147483646 w 367"/>
              <a:gd name="T3" fmla="*/ 2147483646 h 328"/>
              <a:gd name="T4" fmla="*/ 2147483646 w 367"/>
              <a:gd name="T5" fmla="*/ 2147483646 h 328"/>
              <a:gd name="T6" fmla="*/ 2147483646 w 367"/>
              <a:gd name="T7" fmla="*/ 2147483646 h 328"/>
              <a:gd name="T8" fmla="*/ 2147483646 w 367"/>
              <a:gd name="T9" fmla="*/ 2147483646 h 328"/>
              <a:gd name="T10" fmla="*/ 2147483646 w 367"/>
              <a:gd name="T11" fmla="*/ 2147483646 h 328"/>
              <a:gd name="T12" fmla="*/ 0 w 367"/>
              <a:gd name="T13" fmla="*/ 2147483646 h 328"/>
              <a:gd name="T14" fmla="*/ 2147483646 w 367"/>
              <a:gd name="T15" fmla="*/ 0 h 328"/>
              <a:gd name="T16" fmla="*/ 0 60000 65536"/>
              <a:gd name="T17" fmla="*/ 0 60000 65536"/>
              <a:gd name="T18" fmla="*/ 0 60000 65536"/>
              <a:gd name="T19" fmla="*/ 0 60000 65536"/>
              <a:gd name="T20" fmla="*/ 0 60000 65536"/>
              <a:gd name="T21" fmla="*/ 0 60000 65536"/>
              <a:gd name="T22" fmla="*/ 0 60000 65536"/>
              <a:gd name="T23" fmla="*/ 0 60000 65536"/>
              <a:gd name="T24" fmla="*/ 0 w 367"/>
              <a:gd name="T25" fmla="*/ 0 h 328"/>
              <a:gd name="T26" fmla="*/ 367 w 367"/>
              <a:gd name="T27" fmla="*/ 328 h 3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7" h="328">
                <a:moveTo>
                  <a:pt x="131" y="0"/>
                </a:moveTo>
                <a:lnTo>
                  <a:pt x="332" y="34"/>
                </a:lnTo>
                <a:lnTo>
                  <a:pt x="366" y="101"/>
                </a:lnTo>
                <a:lnTo>
                  <a:pt x="194" y="230"/>
                </a:lnTo>
                <a:lnTo>
                  <a:pt x="7" y="327"/>
                </a:lnTo>
                <a:lnTo>
                  <a:pt x="9" y="317"/>
                </a:lnTo>
                <a:lnTo>
                  <a:pt x="0" y="130"/>
                </a:lnTo>
                <a:lnTo>
                  <a:pt x="131" y="0"/>
                </a:lnTo>
              </a:path>
            </a:pathLst>
          </a:custGeom>
          <a:solidFill>
            <a:srgbClr val="F0DBA8"/>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85" name="Freeform 591"/>
          <p:cNvSpPr>
            <a:spLocks/>
          </p:cNvSpPr>
          <p:nvPr/>
        </p:nvSpPr>
        <p:spPr bwMode="auto">
          <a:xfrm>
            <a:off x="6305550" y="3265488"/>
            <a:ext cx="506413" cy="525462"/>
          </a:xfrm>
          <a:custGeom>
            <a:avLst/>
            <a:gdLst>
              <a:gd name="T0" fmla="*/ 2147483646 w 354"/>
              <a:gd name="T1" fmla="*/ 0 h 414"/>
              <a:gd name="T2" fmla="*/ 0 w 354"/>
              <a:gd name="T3" fmla="*/ 2147483646 h 414"/>
              <a:gd name="T4" fmla="*/ 2147483646 w 354"/>
              <a:gd name="T5" fmla="*/ 2147483646 h 414"/>
              <a:gd name="T6" fmla="*/ 2147483646 w 354"/>
              <a:gd name="T7" fmla="*/ 2147483646 h 414"/>
              <a:gd name="T8" fmla="*/ 2147483646 w 354"/>
              <a:gd name="T9" fmla="*/ 2147483646 h 414"/>
              <a:gd name="T10" fmla="*/ 2147483646 w 354"/>
              <a:gd name="T11" fmla="*/ 2147483646 h 414"/>
              <a:gd name="T12" fmla="*/ 2147483646 w 354"/>
              <a:gd name="T13" fmla="*/ 2147483646 h 414"/>
              <a:gd name="T14" fmla="*/ 2147483646 w 354"/>
              <a:gd name="T15" fmla="*/ 2147483646 h 414"/>
              <a:gd name="T16" fmla="*/ 2147483646 w 354"/>
              <a:gd name="T17" fmla="*/ 2147483646 h 414"/>
              <a:gd name="T18" fmla="*/ 2147483646 w 354"/>
              <a:gd name="T19" fmla="*/ 0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414"/>
              <a:gd name="T32" fmla="*/ 354 w 354"/>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414">
                <a:moveTo>
                  <a:pt x="36" y="0"/>
                </a:moveTo>
                <a:lnTo>
                  <a:pt x="0" y="124"/>
                </a:lnTo>
                <a:lnTo>
                  <a:pt x="145" y="387"/>
                </a:lnTo>
                <a:lnTo>
                  <a:pt x="181" y="351"/>
                </a:lnTo>
                <a:lnTo>
                  <a:pt x="326" y="413"/>
                </a:lnTo>
                <a:lnTo>
                  <a:pt x="353" y="314"/>
                </a:lnTo>
                <a:lnTo>
                  <a:pt x="353" y="251"/>
                </a:lnTo>
                <a:lnTo>
                  <a:pt x="208" y="188"/>
                </a:lnTo>
                <a:lnTo>
                  <a:pt x="145" y="97"/>
                </a:lnTo>
                <a:lnTo>
                  <a:pt x="36" y="0"/>
                </a:lnTo>
              </a:path>
            </a:pathLst>
          </a:custGeom>
          <a:solidFill>
            <a:srgbClr val="33CC33"/>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86" name="Freeform 592"/>
          <p:cNvSpPr>
            <a:spLocks/>
          </p:cNvSpPr>
          <p:nvPr/>
        </p:nvSpPr>
        <p:spPr bwMode="auto">
          <a:xfrm>
            <a:off x="6503988" y="3105150"/>
            <a:ext cx="506412" cy="561975"/>
          </a:xfrm>
          <a:custGeom>
            <a:avLst/>
            <a:gdLst>
              <a:gd name="T0" fmla="*/ 0 w 353"/>
              <a:gd name="T1" fmla="*/ 2147483646 h 442"/>
              <a:gd name="T2" fmla="*/ 2147483646 w 353"/>
              <a:gd name="T3" fmla="*/ 2147483646 h 442"/>
              <a:gd name="T4" fmla="*/ 2147483646 w 353"/>
              <a:gd name="T5" fmla="*/ 2147483646 h 442"/>
              <a:gd name="T6" fmla="*/ 2147483646 w 353"/>
              <a:gd name="T7" fmla="*/ 2147483646 h 442"/>
              <a:gd name="T8" fmla="*/ 2147483646 w 353"/>
              <a:gd name="T9" fmla="*/ 2147483646 h 442"/>
              <a:gd name="T10" fmla="*/ 2147483646 w 353"/>
              <a:gd name="T11" fmla="*/ 2147483646 h 442"/>
              <a:gd name="T12" fmla="*/ 2147483646 w 353"/>
              <a:gd name="T13" fmla="*/ 2147483646 h 442"/>
              <a:gd name="T14" fmla="*/ 2147483646 w 353"/>
              <a:gd name="T15" fmla="*/ 0 h 442"/>
              <a:gd name="T16" fmla="*/ 0 w 353"/>
              <a:gd name="T17" fmla="*/ 2147483646 h 4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3"/>
              <a:gd name="T28" fmla="*/ 0 h 442"/>
              <a:gd name="T29" fmla="*/ 353 w 353"/>
              <a:gd name="T30" fmla="*/ 442 h 4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3" h="442">
                <a:moveTo>
                  <a:pt x="0" y="224"/>
                </a:moveTo>
                <a:lnTo>
                  <a:pt x="63" y="314"/>
                </a:lnTo>
                <a:lnTo>
                  <a:pt x="208" y="378"/>
                </a:lnTo>
                <a:lnTo>
                  <a:pt x="208" y="441"/>
                </a:lnTo>
                <a:lnTo>
                  <a:pt x="298" y="414"/>
                </a:lnTo>
                <a:lnTo>
                  <a:pt x="352" y="350"/>
                </a:lnTo>
                <a:lnTo>
                  <a:pt x="325" y="188"/>
                </a:lnTo>
                <a:lnTo>
                  <a:pt x="118" y="0"/>
                </a:lnTo>
                <a:lnTo>
                  <a:pt x="0" y="224"/>
                </a:lnTo>
              </a:path>
            </a:pathLst>
          </a:custGeom>
          <a:blipFill dpi="0" rotWithShape="1">
            <a:blip r:embed="rId3"/>
            <a:srcRect/>
            <a:tile tx="0" ty="0" sx="100000" sy="100000" flip="none" algn="tl"/>
          </a:blip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87" name="Oval 593"/>
          <p:cNvSpPr>
            <a:spLocks noChangeArrowheads="1"/>
          </p:cNvSpPr>
          <p:nvPr/>
        </p:nvSpPr>
        <p:spPr bwMode="auto">
          <a:xfrm>
            <a:off x="6872288" y="5240338"/>
            <a:ext cx="146050" cy="130175"/>
          </a:xfrm>
          <a:prstGeom prst="ellipse">
            <a:avLst/>
          </a:prstGeom>
          <a:solidFill>
            <a:srgbClr val="F0DBA8"/>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88" name="Freeform 594"/>
          <p:cNvSpPr>
            <a:spLocks/>
          </p:cNvSpPr>
          <p:nvPr/>
        </p:nvSpPr>
        <p:spPr bwMode="auto">
          <a:xfrm>
            <a:off x="6511925" y="5529263"/>
            <a:ext cx="714375" cy="481012"/>
          </a:xfrm>
          <a:custGeom>
            <a:avLst/>
            <a:gdLst>
              <a:gd name="T0" fmla="*/ 0 w 498"/>
              <a:gd name="T1" fmla="*/ 2147483646 h 379"/>
              <a:gd name="T2" fmla="*/ 2147483646 w 498"/>
              <a:gd name="T3" fmla="*/ 2147483646 h 379"/>
              <a:gd name="T4" fmla="*/ 2147483646 w 498"/>
              <a:gd name="T5" fmla="*/ 2147483646 h 379"/>
              <a:gd name="T6" fmla="*/ 2147483646 w 498"/>
              <a:gd name="T7" fmla="*/ 2147483646 h 379"/>
              <a:gd name="T8" fmla="*/ 2147483646 w 498"/>
              <a:gd name="T9" fmla="*/ 2147483646 h 379"/>
              <a:gd name="T10" fmla="*/ 2147483646 w 498"/>
              <a:gd name="T11" fmla="*/ 2147483646 h 379"/>
              <a:gd name="T12" fmla="*/ 2147483646 w 498"/>
              <a:gd name="T13" fmla="*/ 2147483646 h 379"/>
              <a:gd name="T14" fmla="*/ 2147483646 w 498"/>
              <a:gd name="T15" fmla="*/ 0 h 379"/>
              <a:gd name="T16" fmla="*/ 2147483646 w 498"/>
              <a:gd name="T17" fmla="*/ 2147483646 h 379"/>
              <a:gd name="T18" fmla="*/ 0 w 498"/>
              <a:gd name="T19" fmla="*/ 2147483646 h 3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8"/>
              <a:gd name="T31" fmla="*/ 0 h 379"/>
              <a:gd name="T32" fmla="*/ 498 w 498"/>
              <a:gd name="T33" fmla="*/ 379 h 3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8" h="379">
                <a:moveTo>
                  <a:pt x="0" y="216"/>
                </a:moveTo>
                <a:lnTo>
                  <a:pt x="63" y="251"/>
                </a:lnTo>
                <a:lnTo>
                  <a:pt x="118" y="216"/>
                </a:lnTo>
                <a:lnTo>
                  <a:pt x="118" y="378"/>
                </a:lnTo>
                <a:lnTo>
                  <a:pt x="154" y="378"/>
                </a:lnTo>
                <a:lnTo>
                  <a:pt x="497" y="126"/>
                </a:lnTo>
                <a:lnTo>
                  <a:pt x="470" y="27"/>
                </a:lnTo>
                <a:lnTo>
                  <a:pt x="325" y="0"/>
                </a:lnTo>
                <a:lnTo>
                  <a:pt x="140" y="86"/>
                </a:lnTo>
                <a:lnTo>
                  <a:pt x="0" y="216"/>
                </a:lnTo>
              </a:path>
            </a:pathLst>
          </a:custGeom>
          <a:solidFill>
            <a:srgbClr val="F0DBA8"/>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89" name="Freeform 595"/>
          <p:cNvSpPr>
            <a:spLocks/>
          </p:cNvSpPr>
          <p:nvPr/>
        </p:nvSpPr>
        <p:spPr bwMode="auto">
          <a:xfrm>
            <a:off x="8194675" y="4270375"/>
            <a:ext cx="658813" cy="733425"/>
          </a:xfrm>
          <a:custGeom>
            <a:avLst/>
            <a:gdLst>
              <a:gd name="T0" fmla="*/ 2147483646 w 460"/>
              <a:gd name="T1" fmla="*/ 2147483646 h 578"/>
              <a:gd name="T2" fmla="*/ 2147483646 w 460"/>
              <a:gd name="T3" fmla="*/ 2147483646 h 578"/>
              <a:gd name="T4" fmla="*/ 2147483646 w 460"/>
              <a:gd name="T5" fmla="*/ 2147483646 h 578"/>
              <a:gd name="T6" fmla="*/ 2147483646 w 460"/>
              <a:gd name="T7" fmla="*/ 2147483646 h 578"/>
              <a:gd name="T8" fmla="*/ 0 w 460"/>
              <a:gd name="T9" fmla="*/ 2147483646 h 578"/>
              <a:gd name="T10" fmla="*/ 2147483646 w 460"/>
              <a:gd name="T11" fmla="*/ 2147483646 h 578"/>
              <a:gd name="T12" fmla="*/ 2147483646 w 460"/>
              <a:gd name="T13" fmla="*/ 2147483646 h 578"/>
              <a:gd name="T14" fmla="*/ 2147483646 w 460"/>
              <a:gd name="T15" fmla="*/ 2147483646 h 578"/>
              <a:gd name="T16" fmla="*/ 2147483646 w 460"/>
              <a:gd name="T17" fmla="*/ 2147483646 h 578"/>
              <a:gd name="T18" fmla="*/ 2147483646 w 460"/>
              <a:gd name="T19" fmla="*/ 2147483646 h 578"/>
              <a:gd name="T20" fmla="*/ 2147483646 w 460"/>
              <a:gd name="T21" fmla="*/ 2147483646 h 578"/>
              <a:gd name="T22" fmla="*/ 2147483646 w 460"/>
              <a:gd name="T23" fmla="*/ 0 h 578"/>
              <a:gd name="T24" fmla="*/ 2147483646 w 460"/>
              <a:gd name="T25" fmla="*/ 2147483646 h 578"/>
              <a:gd name="T26" fmla="*/ 2147483646 w 460"/>
              <a:gd name="T27" fmla="*/ 2147483646 h 5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0"/>
              <a:gd name="T43" fmla="*/ 0 h 578"/>
              <a:gd name="T44" fmla="*/ 460 w 460"/>
              <a:gd name="T45" fmla="*/ 578 h 5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0" h="578">
                <a:moveTo>
                  <a:pt x="197" y="63"/>
                </a:moveTo>
                <a:lnTo>
                  <a:pt x="142" y="127"/>
                </a:lnTo>
                <a:lnTo>
                  <a:pt x="118" y="262"/>
                </a:lnTo>
                <a:lnTo>
                  <a:pt x="54" y="262"/>
                </a:lnTo>
                <a:lnTo>
                  <a:pt x="0" y="515"/>
                </a:lnTo>
                <a:lnTo>
                  <a:pt x="118" y="515"/>
                </a:lnTo>
                <a:lnTo>
                  <a:pt x="118" y="577"/>
                </a:lnTo>
                <a:lnTo>
                  <a:pt x="197" y="542"/>
                </a:lnTo>
                <a:lnTo>
                  <a:pt x="224" y="326"/>
                </a:lnTo>
                <a:lnTo>
                  <a:pt x="341" y="127"/>
                </a:lnTo>
                <a:lnTo>
                  <a:pt x="405" y="163"/>
                </a:lnTo>
                <a:lnTo>
                  <a:pt x="459" y="0"/>
                </a:lnTo>
                <a:lnTo>
                  <a:pt x="197" y="36"/>
                </a:lnTo>
                <a:lnTo>
                  <a:pt x="197" y="63"/>
                </a:lnTo>
              </a:path>
            </a:pathLst>
          </a:custGeom>
          <a:solidFill>
            <a:srgbClr val="D7E8B0"/>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90" name="Freeform 596"/>
          <p:cNvSpPr>
            <a:spLocks/>
          </p:cNvSpPr>
          <p:nvPr/>
        </p:nvSpPr>
        <p:spPr bwMode="auto">
          <a:xfrm>
            <a:off x="1679575" y="5037138"/>
            <a:ext cx="581025" cy="606425"/>
          </a:xfrm>
          <a:custGeom>
            <a:avLst/>
            <a:gdLst>
              <a:gd name="T0" fmla="*/ 2147483646 w 406"/>
              <a:gd name="T1" fmla="*/ 2147483646 h 478"/>
              <a:gd name="T2" fmla="*/ 2147483646 w 406"/>
              <a:gd name="T3" fmla="*/ 0 h 478"/>
              <a:gd name="T4" fmla="*/ 0 w 406"/>
              <a:gd name="T5" fmla="*/ 2147483646 h 478"/>
              <a:gd name="T6" fmla="*/ 2147483646 w 406"/>
              <a:gd name="T7" fmla="*/ 2147483646 h 478"/>
              <a:gd name="T8" fmla="*/ 2147483646 w 406"/>
              <a:gd name="T9" fmla="*/ 2147483646 h 478"/>
              <a:gd name="T10" fmla="*/ 2147483646 w 406"/>
              <a:gd name="T11" fmla="*/ 2147483646 h 478"/>
              <a:gd name="T12" fmla="*/ 2147483646 w 406"/>
              <a:gd name="T13" fmla="*/ 2147483646 h 478"/>
              <a:gd name="T14" fmla="*/ 2147483646 w 406"/>
              <a:gd name="T15" fmla="*/ 2147483646 h 478"/>
              <a:gd name="T16" fmla="*/ 2147483646 w 406"/>
              <a:gd name="T17" fmla="*/ 2147483646 h 478"/>
              <a:gd name="T18" fmla="*/ 2147483646 w 406"/>
              <a:gd name="T19" fmla="*/ 2147483646 h 478"/>
              <a:gd name="T20" fmla="*/ 2147483646 w 406"/>
              <a:gd name="T21" fmla="*/ 2147483646 h 4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6"/>
              <a:gd name="T34" fmla="*/ 0 h 478"/>
              <a:gd name="T35" fmla="*/ 406 w 406"/>
              <a:gd name="T36" fmla="*/ 478 h 4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6" h="478">
                <a:moveTo>
                  <a:pt x="261" y="36"/>
                </a:moveTo>
                <a:lnTo>
                  <a:pt x="234" y="0"/>
                </a:lnTo>
                <a:lnTo>
                  <a:pt x="0" y="225"/>
                </a:lnTo>
                <a:lnTo>
                  <a:pt x="118" y="477"/>
                </a:lnTo>
                <a:lnTo>
                  <a:pt x="207" y="477"/>
                </a:lnTo>
                <a:lnTo>
                  <a:pt x="234" y="415"/>
                </a:lnTo>
                <a:lnTo>
                  <a:pt x="288" y="388"/>
                </a:lnTo>
                <a:lnTo>
                  <a:pt x="405" y="288"/>
                </a:lnTo>
                <a:lnTo>
                  <a:pt x="352" y="261"/>
                </a:lnTo>
                <a:lnTo>
                  <a:pt x="234" y="63"/>
                </a:lnTo>
                <a:lnTo>
                  <a:pt x="261" y="36"/>
                </a:lnTo>
              </a:path>
            </a:pathLst>
          </a:custGeom>
          <a:solidFill>
            <a:srgbClr val="F79646"/>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91" name="Freeform 597"/>
          <p:cNvSpPr>
            <a:spLocks/>
          </p:cNvSpPr>
          <p:nvPr/>
        </p:nvSpPr>
        <p:spPr bwMode="auto">
          <a:xfrm>
            <a:off x="1433513" y="5322888"/>
            <a:ext cx="415925" cy="447675"/>
          </a:xfrm>
          <a:custGeom>
            <a:avLst/>
            <a:gdLst>
              <a:gd name="T0" fmla="*/ 2147483646 w 291"/>
              <a:gd name="T1" fmla="*/ 0 h 352"/>
              <a:gd name="T2" fmla="*/ 0 w 291"/>
              <a:gd name="T3" fmla="*/ 2147483646 h 352"/>
              <a:gd name="T4" fmla="*/ 0 w 291"/>
              <a:gd name="T5" fmla="*/ 2147483646 h 352"/>
              <a:gd name="T6" fmla="*/ 2147483646 w 291"/>
              <a:gd name="T7" fmla="*/ 2147483646 h 352"/>
              <a:gd name="T8" fmla="*/ 2147483646 w 291"/>
              <a:gd name="T9" fmla="*/ 2147483646 h 352"/>
              <a:gd name="T10" fmla="*/ 2147483646 w 291"/>
              <a:gd name="T11" fmla="*/ 2147483646 h 352"/>
              <a:gd name="T12" fmla="*/ 2147483646 w 291"/>
              <a:gd name="T13" fmla="*/ 0 h 352"/>
              <a:gd name="T14" fmla="*/ 0 60000 65536"/>
              <a:gd name="T15" fmla="*/ 0 60000 65536"/>
              <a:gd name="T16" fmla="*/ 0 60000 65536"/>
              <a:gd name="T17" fmla="*/ 0 60000 65536"/>
              <a:gd name="T18" fmla="*/ 0 60000 65536"/>
              <a:gd name="T19" fmla="*/ 0 60000 65536"/>
              <a:gd name="T20" fmla="*/ 0 60000 65536"/>
              <a:gd name="T21" fmla="*/ 0 w 291"/>
              <a:gd name="T22" fmla="*/ 0 h 352"/>
              <a:gd name="T23" fmla="*/ 291 w 291"/>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1" h="352">
                <a:moveTo>
                  <a:pt x="172" y="0"/>
                </a:moveTo>
                <a:lnTo>
                  <a:pt x="0" y="126"/>
                </a:lnTo>
                <a:lnTo>
                  <a:pt x="0" y="190"/>
                </a:lnTo>
                <a:lnTo>
                  <a:pt x="118" y="351"/>
                </a:lnTo>
                <a:lnTo>
                  <a:pt x="145" y="315"/>
                </a:lnTo>
                <a:lnTo>
                  <a:pt x="290" y="252"/>
                </a:lnTo>
                <a:lnTo>
                  <a:pt x="172" y="0"/>
                </a:lnTo>
              </a:path>
            </a:pathLst>
          </a:custGeom>
          <a:solidFill>
            <a:srgbClr val="F79646"/>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grpSp>
        <p:nvGrpSpPr>
          <p:cNvPr id="93205" name="Group 1"/>
          <p:cNvGrpSpPr>
            <a:grpSpLocks/>
          </p:cNvGrpSpPr>
          <p:nvPr/>
        </p:nvGrpSpPr>
        <p:grpSpPr bwMode="auto">
          <a:xfrm>
            <a:off x="222250" y="5483225"/>
            <a:ext cx="1458913" cy="733425"/>
            <a:chOff x="222250" y="5482986"/>
            <a:chExt cx="1458357" cy="732974"/>
          </a:xfrm>
        </p:grpSpPr>
        <p:sp>
          <p:nvSpPr>
            <p:cNvPr id="393" name="Freeform 598"/>
            <p:cNvSpPr>
              <a:spLocks/>
            </p:cNvSpPr>
            <p:nvPr/>
          </p:nvSpPr>
          <p:spPr bwMode="auto">
            <a:xfrm>
              <a:off x="1096630" y="5482986"/>
              <a:ext cx="583977" cy="493409"/>
            </a:xfrm>
            <a:custGeom>
              <a:avLst/>
              <a:gdLst>
                <a:gd name="T0" fmla="*/ 2147483646 w 408"/>
                <a:gd name="T1" fmla="*/ 2147483646 h 388"/>
                <a:gd name="T2" fmla="*/ 2147483646 w 408"/>
                <a:gd name="T3" fmla="*/ 0 h 388"/>
                <a:gd name="T4" fmla="*/ 2147483646 w 408"/>
                <a:gd name="T5" fmla="*/ 2147483646 h 388"/>
                <a:gd name="T6" fmla="*/ 2147483646 w 408"/>
                <a:gd name="T7" fmla="*/ 2147483646 h 388"/>
                <a:gd name="T8" fmla="*/ 0 w 408"/>
                <a:gd name="T9" fmla="*/ 2147483646 h 388"/>
                <a:gd name="T10" fmla="*/ 0 w 408"/>
                <a:gd name="T11" fmla="*/ 2147483646 h 388"/>
                <a:gd name="T12" fmla="*/ 2147483646 w 408"/>
                <a:gd name="T13" fmla="*/ 2147483646 h 388"/>
                <a:gd name="T14" fmla="*/ 2147483646 w 408"/>
                <a:gd name="T15" fmla="*/ 2147483646 h 388"/>
                <a:gd name="T16" fmla="*/ 2147483646 w 408"/>
                <a:gd name="T17" fmla="*/ 2147483646 h 388"/>
                <a:gd name="T18" fmla="*/ 2147483646 w 408"/>
                <a:gd name="T19" fmla="*/ 2147483646 h 388"/>
                <a:gd name="T20" fmla="*/ 2147483646 w 408"/>
                <a:gd name="T21" fmla="*/ 2147483646 h 388"/>
                <a:gd name="T22" fmla="*/ 2147483646 w 408"/>
                <a:gd name="T23" fmla="*/ 2147483646 h 388"/>
                <a:gd name="T24" fmla="*/ 2147483646 w 408"/>
                <a:gd name="T25" fmla="*/ 2147483646 h 388"/>
                <a:gd name="T26" fmla="*/ 2147483646 w 408"/>
                <a:gd name="T27" fmla="*/ 2147483646 h 388"/>
                <a:gd name="T28" fmla="*/ 2147483646 w 408"/>
                <a:gd name="T29" fmla="*/ 2147483646 h 3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8"/>
                <a:gd name="T46" fmla="*/ 0 h 388"/>
                <a:gd name="T47" fmla="*/ 408 w 408"/>
                <a:gd name="T48" fmla="*/ 388 h 3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8" h="388">
                  <a:moveTo>
                    <a:pt x="235" y="63"/>
                  </a:moveTo>
                  <a:lnTo>
                    <a:pt x="235" y="0"/>
                  </a:lnTo>
                  <a:lnTo>
                    <a:pt x="81" y="63"/>
                  </a:lnTo>
                  <a:lnTo>
                    <a:pt x="81" y="162"/>
                  </a:lnTo>
                  <a:lnTo>
                    <a:pt x="0" y="189"/>
                  </a:lnTo>
                  <a:lnTo>
                    <a:pt x="0" y="287"/>
                  </a:lnTo>
                  <a:lnTo>
                    <a:pt x="54" y="387"/>
                  </a:lnTo>
                  <a:lnTo>
                    <a:pt x="81" y="314"/>
                  </a:lnTo>
                  <a:lnTo>
                    <a:pt x="145" y="351"/>
                  </a:lnTo>
                  <a:lnTo>
                    <a:pt x="172" y="287"/>
                  </a:lnTo>
                  <a:lnTo>
                    <a:pt x="353" y="287"/>
                  </a:lnTo>
                  <a:lnTo>
                    <a:pt x="407" y="287"/>
                  </a:lnTo>
                  <a:lnTo>
                    <a:pt x="380" y="189"/>
                  </a:lnTo>
                  <a:lnTo>
                    <a:pt x="353" y="225"/>
                  </a:lnTo>
                  <a:lnTo>
                    <a:pt x="235" y="63"/>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94" name="Freeform 599"/>
            <p:cNvSpPr>
              <a:spLocks/>
            </p:cNvSpPr>
            <p:nvPr/>
          </p:nvSpPr>
          <p:spPr bwMode="auto">
            <a:xfrm>
              <a:off x="222250" y="5838367"/>
              <a:ext cx="955311" cy="336343"/>
            </a:xfrm>
            <a:custGeom>
              <a:avLst/>
              <a:gdLst>
                <a:gd name="T0" fmla="*/ 2147483646 w 672"/>
                <a:gd name="T1" fmla="*/ 0 h 281"/>
                <a:gd name="T2" fmla="*/ 2147483646 w 672"/>
                <a:gd name="T3" fmla="*/ 0 h 281"/>
                <a:gd name="T4" fmla="*/ 2147483646 w 672"/>
                <a:gd name="T5" fmla="*/ 2147483646 h 281"/>
                <a:gd name="T6" fmla="*/ 2147483646 w 672"/>
                <a:gd name="T7" fmla="*/ 2147483646 h 281"/>
                <a:gd name="T8" fmla="*/ 2147483646 w 672"/>
                <a:gd name="T9" fmla="*/ 2147483646 h 281"/>
                <a:gd name="T10" fmla="*/ 0 w 672"/>
                <a:gd name="T11" fmla="*/ 2147483646 h 281"/>
                <a:gd name="T12" fmla="*/ 2147483646 w 672"/>
                <a:gd name="T13" fmla="*/ 2147483646 h 281"/>
                <a:gd name="T14" fmla="*/ 2147483646 w 672"/>
                <a:gd name="T15" fmla="*/ 2147483646 h 281"/>
                <a:gd name="T16" fmla="*/ 2147483646 w 672"/>
                <a:gd name="T17" fmla="*/ 2147483646 h 281"/>
                <a:gd name="T18" fmla="*/ 2147483646 w 672"/>
                <a:gd name="T19" fmla="*/ 2147483646 h 281"/>
                <a:gd name="T20" fmla="*/ 2147483646 w 672"/>
                <a:gd name="T21" fmla="*/ 0 h 2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2"/>
                <a:gd name="T34" fmla="*/ 0 h 281"/>
                <a:gd name="T35" fmla="*/ 672 w 672"/>
                <a:gd name="T36" fmla="*/ 281 h 2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2" h="281">
                  <a:moveTo>
                    <a:pt x="614" y="0"/>
                  </a:moveTo>
                  <a:lnTo>
                    <a:pt x="586" y="0"/>
                  </a:lnTo>
                  <a:lnTo>
                    <a:pt x="463" y="29"/>
                  </a:lnTo>
                  <a:lnTo>
                    <a:pt x="396" y="140"/>
                  </a:lnTo>
                  <a:lnTo>
                    <a:pt x="123" y="210"/>
                  </a:lnTo>
                  <a:lnTo>
                    <a:pt x="0" y="280"/>
                  </a:lnTo>
                  <a:lnTo>
                    <a:pt x="519" y="280"/>
                  </a:lnTo>
                  <a:lnTo>
                    <a:pt x="548" y="210"/>
                  </a:lnTo>
                  <a:lnTo>
                    <a:pt x="614" y="179"/>
                  </a:lnTo>
                  <a:lnTo>
                    <a:pt x="671" y="110"/>
                  </a:lnTo>
                  <a:lnTo>
                    <a:pt x="614"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95" name="Freeform 600"/>
            <p:cNvSpPr>
              <a:spLocks/>
            </p:cNvSpPr>
            <p:nvPr/>
          </p:nvSpPr>
          <p:spPr bwMode="auto">
            <a:xfrm>
              <a:off x="966504" y="5847886"/>
              <a:ext cx="714103" cy="368074"/>
            </a:xfrm>
            <a:custGeom>
              <a:avLst/>
              <a:gdLst>
                <a:gd name="T0" fmla="*/ 0 w 499"/>
                <a:gd name="T1" fmla="*/ 2147483646 h 290"/>
                <a:gd name="T2" fmla="*/ 2147483646 w 499"/>
                <a:gd name="T3" fmla="*/ 2147483646 h 290"/>
                <a:gd name="T4" fmla="*/ 2147483646 w 499"/>
                <a:gd name="T5" fmla="*/ 2147483646 h 290"/>
                <a:gd name="T6" fmla="*/ 2147483646 w 499"/>
                <a:gd name="T7" fmla="*/ 0 h 290"/>
                <a:gd name="T8" fmla="*/ 2147483646 w 499"/>
                <a:gd name="T9" fmla="*/ 0 h 290"/>
                <a:gd name="T10" fmla="*/ 2147483646 w 499"/>
                <a:gd name="T11" fmla="*/ 2147483646 h 290"/>
                <a:gd name="T12" fmla="*/ 2147483646 w 499"/>
                <a:gd name="T13" fmla="*/ 2147483646 h 290"/>
                <a:gd name="T14" fmla="*/ 2147483646 w 499"/>
                <a:gd name="T15" fmla="*/ 2147483646 h 290"/>
                <a:gd name="T16" fmla="*/ 2147483646 w 499"/>
                <a:gd name="T17" fmla="*/ 2147483646 h 290"/>
                <a:gd name="T18" fmla="*/ 2147483646 w 499"/>
                <a:gd name="T19" fmla="*/ 2147483646 h 290"/>
                <a:gd name="T20" fmla="*/ 0 w 499"/>
                <a:gd name="T21" fmla="*/ 2147483646 h 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9"/>
                <a:gd name="T34" fmla="*/ 0 h 290"/>
                <a:gd name="T35" fmla="*/ 499 w 499"/>
                <a:gd name="T36" fmla="*/ 290 h 2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9" h="290">
                  <a:moveTo>
                    <a:pt x="0" y="253"/>
                  </a:moveTo>
                  <a:lnTo>
                    <a:pt x="498" y="289"/>
                  </a:lnTo>
                  <a:lnTo>
                    <a:pt x="471" y="162"/>
                  </a:lnTo>
                  <a:lnTo>
                    <a:pt x="407" y="0"/>
                  </a:lnTo>
                  <a:lnTo>
                    <a:pt x="263" y="0"/>
                  </a:lnTo>
                  <a:lnTo>
                    <a:pt x="235" y="63"/>
                  </a:lnTo>
                  <a:lnTo>
                    <a:pt x="172" y="27"/>
                  </a:lnTo>
                  <a:lnTo>
                    <a:pt x="145" y="100"/>
                  </a:lnTo>
                  <a:lnTo>
                    <a:pt x="91" y="162"/>
                  </a:lnTo>
                  <a:lnTo>
                    <a:pt x="27" y="189"/>
                  </a:lnTo>
                  <a:lnTo>
                    <a:pt x="0" y="253"/>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grpSp>
      <p:sp>
        <p:nvSpPr>
          <p:cNvPr id="396" name="Freeform 601"/>
          <p:cNvSpPr>
            <a:spLocks/>
          </p:cNvSpPr>
          <p:nvPr/>
        </p:nvSpPr>
        <p:spPr bwMode="auto">
          <a:xfrm>
            <a:off x="1549400" y="5529263"/>
            <a:ext cx="673100" cy="525462"/>
          </a:xfrm>
          <a:custGeom>
            <a:avLst/>
            <a:gdLst>
              <a:gd name="T0" fmla="*/ 0 w 470"/>
              <a:gd name="T1" fmla="*/ 2147483646 h 414"/>
              <a:gd name="T2" fmla="*/ 2147483646 w 470"/>
              <a:gd name="T3" fmla="*/ 2147483646 h 414"/>
              <a:gd name="T4" fmla="*/ 2147483646 w 470"/>
              <a:gd name="T5" fmla="*/ 2147483646 h 414"/>
              <a:gd name="T6" fmla="*/ 2147483646 w 470"/>
              <a:gd name="T7" fmla="*/ 2147483646 h 414"/>
              <a:gd name="T8" fmla="*/ 2147483646 w 470"/>
              <a:gd name="T9" fmla="*/ 2147483646 h 414"/>
              <a:gd name="T10" fmla="*/ 2147483646 w 470"/>
              <a:gd name="T11" fmla="*/ 2147483646 h 414"/>
              <a:gd name="T12" fmla="*/ 2147483646 w 470"/>
              <a:gd name="T13" fmla="*/ 0 h 414"/>
              <a:gd name="T14" fmla="*/ 2147483646 w 470"/>
              <a:gd name="T15" fmla="*/ 2147483646 h 414"/>
              <a:gd name="T16" fmla="*/ 2147483646 w 470"/>
              <a:gd name="T17" fmla="*/ 2147483646 h 414"/>
              <a:gd name="T18" fmla="*/ 2147483646 w 470"/>
              <a:gd name="T19" fmla="*/ 2147483646 h 414"/>
              <a:gd name="T20" fmla="*/ 2147483646 w 470"/>
              <a:gd name="T21" fmla="*/ 2147483646 h 414"/>
              <a:gd name="T22" fmla="*/ 2147483646 w 470"/>
              <a:gd name="T23" fmla="*/ 2147483646 h 414"/>
              <a:gd name="T24" fmla="*/ 0 w 470"/>
              <a:gd name="T25" fmla="*/ 2147483646 h 4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0"/>
              <a:gd name="T40" fmla="*/ 0 h 414"/>
              <a:gd name="T41" fmla="*/ 470 w 470"/>
              <a:gd name="T42" fmla="*/ 414 h 4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0" h="414">
                <a:moveTo>
                  <a:pt x="0" y="251"/>
                </a:moveTo>
                <a:lnTo>
                  <a:pt x="63" y="413"/>
                </a:lnTo>
                <a:lnTo>
                  <a:pt x="234" y="351"/>
                </a:lnTo>
                <a:lnTo>
                  <a:pt x="234" y="314"/>
                </a:lnTo>
                <a:lnTo>
                  <a:pt x="416" y="216"/>
                </a:lnTo>
                <a:lnTo>
                  <a:pt x="469" y="189"/>
                </a:lnTo>
                <a:lnTo>
                  <a:pt x="379" y="0"/>
                </a:lnTo>
                <a:lnTo>
                  <a:pt x="325" y="27"/>
                </a:lnTo>
                <a:lnTo>
                  <a:pt x="298" y="89"/>
                </a:lnTo>
                <a:lnTo>
                  <a:pt x="208" y="89"/>
                </a:lnTo>
                <a:lnTo>
                  <a:pt x="63" y="153"/>
                </a:lnTo>
                <a:lnTo>
                  <a:pt x="91" y="251"/>
                </a:lnTo>
                <a:lnTo>
                  <a:pt x="0" y="251"/>
                </a:lnTo>
              </a:path>
            </a:pathLst>
          </a:custGeom>
          <a:solidFill>
            <a:srgbClr val="F79646"/>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97" name="Freeform 602"/>
          <p:cNvSpPr>
            <a:spLocks/>
          </p:cNvSpPr>
          <p:nvPr/>
        </p:nvSpPr>
        <p:spPr bwMode="auto">
          <a:xfrm>
            <a:off x="1639888" y="5802313"/>
            <a:ext cx="749300" cy="414337"/>
          </a:xfrm>
          <a:custGeom>
            <a:avLst/>
            <a:gdLst>
              <a:gd name="T0" fmla="*/ 0 w 523"/>
              <a:gd name="T1" fmla="*/ 2147483646 h 325"/>
              <a:gd name="T2" fmla="*/ 2147483646 w 523"/>
              <a:gd name="T3" fmla="*/ 2147483646 h 325"/>
              <a:gd name="T4" fmla="*/ 2147483646 w 523"/>
              <a:gd name="T5" fmla="*/ 2147483646 h 325"/>
              <a:gd name="T6" fmla="*/ 2147483646 w 523"/>
              <a:gd name="T7" fmla="*/ 2147483646 h 325"/>
              <a:gd name="T8" fmla="*/ 2147483646 w 523"/>
              <a:gd name="T9" fmla="*/ 2147483646 h 325"/>
              <a:gd name="T10" fmla="*/ 2147483646 w 523"/>
              <a:gd name="T11" fmla="*/ 2147483646 h 325"/>
              <a:gd name="T12" fmla="*/ 2147483646 w 523"/>
              <a:gd name="T13" fmla="*/ 0 h 325"/>
              <a:gd name="T14" fmla="*/ 2147483646 w 523"/>
              <a:gd name="T15" fmla="*/ 2147483646 h 325"/>
              <a:gd name="T16" fmla="*/ 2147483646 w 523"/>
              <a:gd name="T17" fmla="*/ 2147483646 h 325"/>
              <a:gd name="T18" fmla="*/ 0 w 523"/>
              <a:gd name="T19" fmla="*/ 2147483646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3"/>
              <a:gd name="T31" fmla="*/ 0 h 325"/>
              <a:gd name="T32" fmla="*/ 523 w 523"/>
              <a:gd name="T33" fmla="*/ 325 h 3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3" h="325">
                <a:moveTo>
                  <a:pt x="0" y="197"/>
                </a:moveTo>
                <a:lnTo>
                  <a:pt x="27" y="324"/>
                </a:lnTo>
                <a:lnTo>
                  <a:pt x="288" y="324"/>
                </a:lnTo>
                <a:lnTo>
                  <a:pt x="288" y="288"/>
                </a:lnTo>
                <a:lnTo>
                  <a:pt x="522" y="288"/>
                </a:lnTo>
                <a:lnTo>
                  <a:pt x="459" y="135"/>
                </a:lnTo>
                <a:lnTo>
                  <a:pt x="351" y="0"/>
                </a:lnTo>
                <a:lnTo>
                  <a:pt x="171" y="99"/>
                </a:lnTo>
                <a:lnTo>
                  <a:pt x="171" y="135"/>
                </a:lnTo>
                <a:lnTo>
                  <a:pt x="0" y="197"/>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98" name="Freeform 603"/>
          <p:cNvSpPr>
            <a:spLocks/>
          </p:cNvSpPr>
          <p:nvPr/>
        </p:nvSpPr>
        <p:spPr bwMode="auto">
          <a:xfrm>
            <a:off x="2349500" y="5975350"/>
            <a:ext cx="830263" cy="274638"/>
          </a:xfrm>
          <a:custGeom>
            <a:avLst/>
            <a:gdLst>
              <a:gd name="T0" fmla="*/ 0 w 579"/>
              <a:gd name="T1" fmla="*/ 2147483646 h 217"/>
              <a:gd name="T2" fmla="*/ 2147483646 w 579"/>
              <a:gd name="T3" fmla="*/ 2147483646 h 217"/>
              <a:gd name="T4" fmla="*/ 2147483646 w 579"/>
              <a:gd name="T5" fmla="*/ 0 h 217"/>
              <a:gd name="T6" fmla="*/ 2147483646 w 579"/>
              <a:gd name="T7" fmla="*/ 2147483646 h 217"/>
              <a:gd name="T8" fmla="*/ 2147483646 w 579"/>
              <a:gd name="T9" fmla="*/ 2147483646 h 217"/>
              <a:gd name="T10" fmla="*/ 2147483646 w 579"/>
              <a:gd name="T11" fmla="*/ 2147483646 h 217"/>
              <a:gd name="T12" fmla="*/ 2147483646 w 579"/>
              <a:gd name="T13" fmla="*/ 2147483646 h 217"/>
              <a:gd name="T14" fmla="*/ 0 w 579"/>
              <a:gd name="T15" fmla="*/ 2147483646 h 217"/>
              <a:gd name="T16" fmla="*/ 0 w 579"/>
              <a:gd name="T17" fmla="*/ 2147483646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9"/>
              <a:gd name="T28" fmla="*/ 0 h 217"/>
              <a:gd name="T29" fmla="*/ 579 w 579"/>
              <a:gd name="T30" fmla="*/ 217 h 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9" h="217">
                <a:moveTo>
                  <a:pt x="0" y="189"/>
                </a:moveTo>
                <a:lnTo>
                  <a:pt x="578" y="216"/>
                </a:lnTo>
                <a:lnTo>
                  <a:pt x="433" y="0"/>
                </a:lnTo>
                <a:lnTo>
                  <a:pt x="262" y="27"/>
                </a:lnTo>
                <a:lnTo>
                  <a:pt x="54" y="89"/>
                </a:lnTo>
                <a:lnTo>
                  <a:pt x="81" y="125"/>
                </a:lnTo>
                <a:lnTo>
                  <a:pt x="27" y="153"/>
                </a:lnTo>
                <a:lnTo>
                  <a:pt x="0" y="153"/>
                </a:lnTo>
                <a:lnTo>
                  <a:pt x="0" y="189"/>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99" name="Freeform 604"/>
          <p:cNvSpPr>
            <a:spLocks/>
          </p:cNvSpPr>
          <p:nvPr/>
        </p:nvSpPr>
        <p:spPr bwMode="auto">
          <a:xfrm>
            <a:off x="2143125" y="5688013"/>
            <a:ext cx="582613" cy="482600"/>
          </a:xfrm>
          <a:custGeom>
            <a:avLst/>
            <a:gdLst>
              <a:gd name="T0" fmla="*/ 2147483646 w 407"/>
              <a:gd name="T1" fmla="*/ 2147483646 h 379"/>
              <a:gd name="T2" fmla="*/ 2147483646 w 407"/>
              <a:gd name="T3" fmla="*/ 2147483646 h 379"/>
              <a:gd name="T4" fmla="*/ 2147483646 w 407"/>
              <a:gd name="T5" fmla="*/ 2147483646 h 379"/>
              <a:gd name="T6" fmla="*/ 2147483646 w 407"/>
              <a:gd name="T7" fmla="*/ 2147483646 h 379"/>
              <a:gd name="T8" fmla="*/ 2147483646 w 407"/>
              <a:gd name="T9" fmla="*/ 2147483646 h 379"/>
              <a:gd name="T10" fmla="*/ 2147483646 w 407"/>
              <a:gd name="T11" fmla="*/ 2147483646 h 379"/>
              <a:gd name="T12" fmla="*/ 2147483646 w 407"/>
              <a:gd name="T13" fmla="*/ 2147483646 h 379"/>
              <a:gd name="T14" fmla="*/ 2147483646 w 407"/>
              <a:gd name="T15" fmla="*/ 0 h 379"/>
              <a:gd name="T16" fmla="*/ 2147483646 w 407"/>
              <a:gd name="T17" fmla="*/ 2147483646 h 379"/>
              <a:gd name="T18" fmla="*/ 2147483646 w 407"/>
              <a:gd name="T19" fmla="*/ 2147483646 h 379"/>
              <a:gd name="T20" fmla="*/ 2147483646 w 407"/>
              <a:gd name="T21" fmla="*/ 2147483646 h 379"/>
              <a:gd name="T22" fmla="*/ 0 w 407"/>
              <a:gd name="T23" fmla="*/ 2147483646 h 379"/>
              <a:gd name="T24" fmla="*/ 2147483646 w 407"/>
              <a:gd name="T25" fmla="*/ 2147483646 h 3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379"/>
              <a:gd name="T41" fmla="*/ 407 w 407"/>
              <a:gd name="T42" fmla="*/ 379 h 3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379">
                <a:moveTo>
                  <a:pt x="107" y="225"/>
                </a:moveTo>
                <a:lnTo>
                  <a:pt x="171" y="378"/>
                </a:lnTo>
                <a:lnTo>
                  <a:pt x="225" y="351"/>
                </a:lnTo>
                <a:lnTo>
                  <a:pt x="198" y="315"/>
                </a:lnTo>
                <a:lnTo>
                  <a:pt x="406" y="252"/>
                </a:lnTo>
                <a:lnTo>
                  <a:pt x="370" y="126"/>
                </a:lnTo>
                <a:lnTo>
                  <a:pt x="343" y="63"/>
                </a:lnTo>
                <a:lnTo>
                  <a:pt x="288" y="0"/>
                </a:lnTo>
                <a:lnTo>
                  <a:pt x="107" y="91"/>
                </a:lnTo>
                <a:lnTo>
                  <a:pt x="80" y="27"/>
                </a:lnTo>
                <a:lnTo>
                  <a:pt x="53" y="63"/>
                </a:lnTo>
                <a:lnTo>
                  <a:pt x="0" y="91"/>
                </a:lnTo>
                <a:lnTo>
                  <a:pt x="107" y="225"/>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00" name="Freeform 605"/>
          <p:cNvSpPr>
            <a:spLocks/>
          </p:cNvSpPr>
          <p:nvPr/>
        </p:nvSpPr>
        <p:spPr bwMode="auto">
          <a:xfrm>
            <a:off x="2093913" y="5295900"/>
            <a:ext cx="723900" cy="506413"/>
          </a:xfrm>
          <a:custGeom>
            <a:avLst/>
            <a:gdLst>
              <a:gd name="T0" fmla="*/ 2147483646 w 542"/>
              <a:gd name="T1" fmla="*/ 2147483646 h 435"/>
              <a:gd name="T2" fmla="*/ 2147483646 w 542"/>
              <a:gd name="T3" fmla="*/ 2147483646 h 435"/>
              <a:gd name="T4" fmla="*/ 2147483646 w 542"/>
              <a:gd name="T5" fmla="*/ 2147483646 h 435"/>
              <a:gd name="T6" fmla="*/ 2147483646 w 542"/>
              <a:gd name="T7" fmla="*/ 2147483646 h 435"/>
              <a:gd name="T8" fmla="*/ 2147483646 w 542"/>
              <a:gd name="T9" fmla="*/ 2147483646 h 435"/>
              <a:gd name="T10" fmla="*/ 2147483646 w 542"/>
              <a:gd name="T11" fmla="*/ 2147483646 h 435"/>
              <a:gd name="T12" fmla="*/ 2147483646 w 542"/>
              <a:gd name="T13" fmla="*/ 2147483646 h 435"/>
              <a:gd name="T14" fmla="*/ 2147483646 w 542"/>
              <a:gd name="T15" fmla="*/ 2147483646 h 435"/>
              <a:gd name="T16" fmla="*/ 2147483646 w 542"/>
              <a:gd name="T17" fmla="*/ 2147483646 h 435"/>
              <a:gd name="T18" fmla="*/ 2147483646 w 542"/>
              <a:gd name="T19" fmla="*/ 0 h 435"/>
              <a:gd name="T20" fmla="*/ 2147483646 w 542"/>
              <a:gd name="T21" fmla="*/ 2147483646 h 435"/>
              <a:gd name="T22" fmla="*/ 2147483646 w 542"/>
              <a:gd name="T23" fmla="*/ 2147483646 h 435"/>
              <a:gd name="T24" fmla="*/ 2147483646 w 542"/>
              <a:gd name="T25" fmla="*/ 2147483646 h 435"/>
              <a:gd name="T26" fmla="*/ 0 w 542"/>
              <a:gd name="T27" fmla="*/ 2147483646 h 435"/>
              <a:gd name="T28" fmla="*/ 2147483646 w 542"/>
              <a:gd name="T29" fmla="*/ 2147483646 h 4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2"/>
              <a:gd name="T46" fmla="*/ 0 h 435"/>
              <a:gd name="T47" fmla="*/ 542 w 542"/>
              <a:gd name="T48" fmla="*/ 435 h 4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2" h="435">
                <a:moveTo>
                  <a:pt x="97" y="404"/>
                </a:moveTo>
                <a:lnTo>
                  <a:pt x="126" y="366"/>
                </a:lnTo>
                <a:lnTo>
                  <a:pt x="157" y="434"/>
                </a:lnTo>
                <a:lnTo>
                  <a:pt x="353" y="337"/>
                </a:lnTo>
                <a:lnTo>
                  <a:pt x="512" y="270"/>
                </a:lnTo>
                <a:lnTo>
                  <a:pt x="443" y="232"/>
                </a:lnTo>
                <a:lnTo>
                  <a:pt x="512" y="164"/>
                </a:lnTo>
                <a:lnTo>
                  <a:pt x="482" y="136"/>
                </a:lnTo>
                <a:lnTo>
                  <a:pt x="541" y="97"/>
                </a:lnTo>
                <a:lnTo>
                  <a:pt x="443" y="0"/>
                </a:lnTo>
                <a:lnTo>
                  <a:pt x="285" y="136"/>
                </a:lnTo>
                <a:lnTo>
                  <a:pt x="196" y="164"/>
                </a:lnTo>
                <a:lnTo>
                  <a:pt x="126" y="97"/>
                </a:lnTo>
                <a:lnTo>
                  <a:pt x="0" y="203"/>
                </a:lnTo>
                <a:lnTo>
                  <a:pt x="97" y="404"/>
                </a:lnTo>
              </a:path>
            </a:pathLst>
          </a:custGeom>
          <a:solidFill>
            <a:srgbClr val="F79646"/>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01" name="Freeform 606"/>
          <p:cNvSpPr>
            <a:spLocks/>
          </p:cNvSpPr>
          <p:nvPr/>
        </p:nvSpPr>
        <p:spPr bwMode="auto">
          <a:xfrm>
            <a:off x="2565400" y="5368925"/>
            <a:ext cx="622300" cy="401638"/>
          </a:xfrm>
          <a:custGeom>
            <a:avLst/>
            <a:gdLst>
              <a:gd name="T0" fmla="*/ 0 w 434"/>
              <a:gd name="T1" fmla="*/ 2147483646 h 316"/>
              <a:gd name="T2" fmla="*/ 2147483646 w 434"/>
              <a:gd name="T3" fmla="*/ 2147483646 h 316"/>
              <a:gd name="T4" fmla="*/ 2147483646 w 434"/>
              <a:gd name="T5" fmla="*/ 2147483646 h 316"/>
              <a:gd name="T6" fmla="*/ 2147483646 w 434"/>
              <a:gd name="T7" fmla="*/ 2147483646 h 316"/>
              <a:gd name="T8" fmla="*/ 2147483646 w 434"/>
              <a:gd name="T9" fmla="*/ 2147483646 h 316"/>
              <a:gd name="T10" fmla="*/ 2147483646 w 434"/>
              <a:gd name="T11" fmla="*/ 2147483646 h 316"/>
              <a:gd name="T12" fmla="*/ 2147483646 w 434"/>
              <a:gd name="T13" fmla="*/ 2147483646 h 316"/>
              <a:gd name="T14" fmla="*/ 2147483646 w 434"/>
              <a:gd name="T15" fmla="*/ 0 h 316"/>
              <a:gd name="T16" fmla="*/ 2147483646 w 434"/>
              <a:gd name="T17" fmla="*/ 0 h 316"/>
              <a:gd name="T18" fmla="*/ 2147483646 w 434"/>
              <a:gd name="T19" fmla="*/ 2147483646 h 316"/>
              <a:gd name="T20" fmla="*/ 2147483646 w 434"/>
              <a:gd name="T21" fmla="*/ 2147483646 h 316"/>
              <a:gd name="T22" fmla="*/ 2147483646 w 434"/>
              <a:gd name="T23" fmla="*/ 2147483646 h 316"/>
              <a:gd name="T24" fmla="*/ 2147483646 w 434"/>
              <a:gd name="T25" fmla="*/ 2147483646 h 316"/>
              <a:gd name="T26" fmla="*/ 2147483646 w 434"/>
              <a:gd name="T27" fmla="*/ 2147483646 h 316"/>
              <a:gd name="T28" fmla="*/ 0 w 434"/>
              <a:gd name="T29" fmla="*/ 2147483646 h 3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4"/>
              <a:gd name="T46" fmla="*/ 0 h 316"/>
              <a:gd name="T47" fmla="*/ 434 w 434"/>
              <a:gd name="T48" fmla="*/ 316 h 3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4" h="316">
                <a:moveTo>
                  <a:pt x="0" y="252"/>
                </a:moveTo>
                <a:lnTo>
                  <a:pt x="54" y="315"/>
                </a:lnTo>
                <a:lnTo>
                  <a:pt x="172" y="252"/>
                </a:lnTo>
                <a:lnTo>
                  <a:pt x="262" y="252"/>
                </a:lnTo>
                <a:lnTo>
                  <a:pt x="379" y="216"/>
                </a:lnTo>
                <a:lnTo>
                  <a:pt x="379" y="153"/>
                </a:lnTo>
                <a:lnTo>
                  <a:pt x="433" y="126"/>
                </a:lnTo>
                <a:lnTo>
                  <a:pt x="315" y="0"/>
                </a:lnTo>
                <a:lnTo>
                  <a:pt x="235" y="0"/>
                </a:lnTo>
                <a:lnTo>
                  <a:pt x="172" y="27"/>
                </a:lnTo>
                <a:lnTo>
                  <a:pt x="118" y="63"/>
                </a:lnTo>
                <a:lnTo>
                  <a:pt x="145" y="90"/>
                </a:lnTo>
                <a:lnTo>
                  <a:pt x="81" y="153"/>
                </a:lnTo>
                <a:lnTo>
                  <a:pt x="145" y="188"/>
                </a:lnTo>
                <a:lnTo>
                  <a:pt x="0" y="252"/>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02" name="Freeform 607"/>
          <p:cNvSpPr>
            <a:spLocks/>
          </p:cNvSpPr>
          <p:nvPr/>
        </p:nvSpPr>
        <p:spPr bwMode="auto">
          <a:xfrm>
            <a:off x="2635250" y="5643563"/>
            <a:ext cx="673100" cy="366712"/>
          </a:xfrm>
          <a:custGeom>
            <a:avLst/>
            <a:gdLst>
              <a:gd name="T0" fmla="*/ 0 w 470"/>
              <a:gd name="T1" fmla="*/ 2147483646 h 289"/>
              <a:gd name="T2" fmla="*/ 2147483646 w 470"/>
              <a:gd name="T3" fmla="*/ 2147483646 h 289"/>
              <a:gd name="T4" fmla="*/ 2147483646 w 470"/>
              <a:gd name="T5" fmla="*/ 2147483646 h 289"/>
              <a:gd name="T6" fmla="*/ 2147483646 w 470"/>
              <a:gd name="T7" fmla="*/ 2147483646 h 289"/>
              <a:gd name="T8" fmla="*/ 2147483646 w 470"/>
              <a:gd name="T9" fmla="*/ 2147483646 h 289"/>
              <a:gd name="T10" fmla="*/ 2147483646 w 470"/>
              <a:gd name="T11" fmla="*/ 0 h 289"/>
              <a:gd name="T12" fmla="*/ 2147483646 w 470"/>
              <a:gd name="T13" fmla="*/ 2147483646 h 289"/>
              <a:gd name="T14" fmla="*/ 2147483646 w 470"/>
              <a:gd name="T15" fmla="*/ 2147483646 h 289"/>
              <a:gd name="T16" fmla="*/ 0 w 470"/>
              <a:gd name="T17" fmla="*/ 2147483646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289"/>
              <a:gd name="T29" fmla="*/ 470 w 470"/>
              <a:gd name="T30" fmla="*/ 289 h 2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289">
                <a:moveTo>
                  <a:pt x="0" y="99"/>
                </a:moveTo>
                <a:lnTo>
                  <a:pt x="27" y="161"/>
                </a:lnTo>
                <a:lnTo>
                  <a:pt x="63" y="288"/>
                </a:lnTo>
                <a:lnTo>
                  <a:pt x="234" y="261"/>
                </a:lnTo>
                <a:lnTo>
                  <a:pt x="469" y="161"/>
                </a:lnTo>
                <a:lnTo>
                  <a:pt x="324" y="0"/>
                </a:lnTo>
                <a:lnTo>
                  <a:pt x="208" y="36"/>
                </a:lnTo>
                <a:lnTo>
                  <a:pt x="117" y="36"/>
                </a:lnTo>
                <a:lnTo>
                  <a:pt x="0" y="99"/>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03" name="Freeform 608"/>
          <p:cNvSpPr>
            <a:spLocks/>
          </p:cNvSpPr>
          <p:nvPr/>
        </p:nvSpPr>
        <p:spPr bwMode="auto">
          <a:xfrm>
            <a:off x="2970213" y="5802313"/>
            <a:ext cx="584200" cy="447675"/>
          </a:xfrm>
          <a:custGeom>
            <a:avLst/>
            <a:gdLst>
              <a:gd name="T0" fmla="*/ 0 w 408"/>
              <a:gd name="T1" fmla="*/ 2147483646 h 352"/>
              <a:gd name="T2" fmla="*/ 2147483646 w 408"/>
              <a:gd name="T3" fmla="*/ 2147483646 h 352"/>
              <a:gd name="T4" fmla="*/ 2147483646 w 408"/>
              <a:gd name="T5" fmla="*/ 2147483646 h 352"/>
              <a:gd name="T6" fmla="*/ 2147483646 w 408"/>
              <a:gd name="T7" fmla="*/ 2147483646 h 352"/>
              <a:gd name="T8" fmla="*/ 2147483646 w 408"/>
              <a:gd name="T9" fmla="*/ 2147483646 h 352"/>
              <a:gd name="T10" fmla="*/ 2147483646 w 408"/>
              <a:gd name="T11" fmla="*/ 2147483646 h 352"/>
              <a:gd name="T12" fmla="*/ 2147483646 w 408"/>
              <a:gd name="T13" fmla="*/ 2147483646 h 352"/>
              <a:gd name="T14" fmla="*/ 2147483646 w 408"/>
              <a:gd name="T15" fmla="*/ 0 h 352"/>
              <a:gd name="T16" fmla="*/ 2147483646 w 408"/>
              <a:gd name="T17" fmla="*/ 2147483646 h 352"/>
              <a:gd name="T18" fmla="*/ 0 w 408"/>
              <a:gd name="T19" fmla="*/ 2147483646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8"/>
              <a:gd name="T31" fmla="*/ 0 h 352"/>
              <a:gd name="T32" fmla="*/ 408 w 408"/>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8" h="352">
                <a:moveTo>
                  <a:pt x="0" y="135"/>
                </a:moveTo>
                <a:lnTo>
                  <a:pt x="145" y="351"/>
                </a:lnTo>
                <a:lnTo>
                  <a:pt x="325" y="351"/>
                </a:lnTo>
                <a:lnTo>
                  <a:pt x="289" y="287"/>
                </a:lnTo>
                <a:lnTo>
                  <a:pt x="353" y="260"/>
                </a:lnTo>
                <a:lnTo>
                  <a:pt x="407" y="260"/>
                </a:lnTo>
                <a:lnTo>
                  <a:pt x="407" y="197"/>
                </a:lnTo>
                <a:lnTo>
                  <a:pt x="289" y="0"/>
                </a:lnTo>
                <a:lnTo>
                  <a:pt x="235" y="35"/>
                </a:lnTo>
                <a:lnTo>
                  <a:pt x="0" y="135"/>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04" name="Freeform 609"/>
          <p:cNvSpPr>
            <a:spLocks/>
          </p:cNvSpPr>
          <p:nvPr/>
        </p:nvSpPr>
        <p:spPr bwMode="auto">
          <a:xfrm>
            <a:off x="3095625" y="5403850"/>
            <a:ext cx="431800" cy="444500"/>
          </a:xfrm>
          <a:custGeom>
            <a:avLst/>
            <a:gdLst>
              <a:gd name="T0" fmla="*/ 0 w 327"/>
              <a:gd name="T1" fmla="*/ 2147483646 h 379"/>
              <a:gd name="T2" fmla="*/ 0 w 327"/>
              <a:gd name="T3" fmla="*/ 2147483646 h 379"/>
              <a:gd name="T4" fmla="*/ 2147483646 w 327"/>
              <a:gd name="T5" fmla="*/ 2147483646 h 379"/>
              <a:gd name="T6" fmla="*/ 2147483646 w 327"/>
              <a:gd name="T7" fmla="*/ 2147483646 h 379"/>
              <a:gd name="T8" fmla="*/ 2147483646 w 327"/>
              <a:gd name="T9" fmla="*/ 2147483646 h 379"/>
              <a:gd name="T10" fmla="*/ 2147483646 w 327"/>
              <a:gd name="T11" fmla="*/ 2147483646 h 379"/>
              <a:gd name="T12" fmla="*/ 2147483646 w 327"/>
              <a:gd name="T13" fmla="*/ 2147483646 h 379"/>
              <a:gd name="T14" fmla="*/ 2147483646 w 327"/>
              <a:gd name="T15" fmla="*/ 0 h 379"/>
              <a:gd name="T16" fmla="*/ 2147483646 w 327"/>
              <a:gd name="T17" fmla="*/ 2147483646 h 379"/>
              <a:gd name="T18" fmla="*/ 0 w 327"/>
              <a:gd name="T19" fmla="*/ 2147483646 h 3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7"/>
              <a:gd name="T31" fmla="*/ 0 h 379"/>
              <a:gd name="T32" fmla="*/ 327 w 327"/>
              <a:gd name="T33" fmla="*/ 379 h 3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7" h="379">
                <a:moveTo>
                  <a:pt x="0" y="136"/>
                </a:moveTo>
                <a:lnTo>
                  <a:pt x="0" y="203"/>
                </a:lnTo>
                <a:lnTo>
                  <a:pt x="163" y="378"/>
                </a:lnTo>
                <a:lnTo>
                  <a:pt x="224" y="339"/>
                </a:lnTo>
                <a:lnTo>
                  <a:pt x="326" y="272"/>
                </a:lnTo>
                <a:lnTo>
                  <a:pt x="295" y="173"/>
                </a:lnTo>
                <a:lnTo>
                  <a:pt x="326" y="136"/>
                </a:lnTo>
                <a:lnTo>
                  <a:pt x="252" y="0"/>
                </a:lnTo>
                <a:lnTo>
                  <a:pt x="61" y="106"/>
                </a:lnTo>
                <a:lnTo>
                  <a:pt x="0" y="136"/>
                </a:lnTo>
              </a:path>
            </a:pathLst>
          </a:custGeom>
          <a:solidFill>
            <a:srgbClr val="FF7C80"/>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05" name="Freeform 610"/>
          <p:cNvSpPr>
            <a:spLocks/>
          </p:cNvSpPr>
          <p:nvPr/>
        </p:nvSpPr>
        <p:spPr bwMode="auto">
          <a:xfrm>
            <a:off x="3008313" y="5116513"/>
            <a:ext cx="596900" cy="414337"/>
          </a:xfrm>
          <a:custGeom>
            <a:avLst/>
            <a:gdLst>
              <a:gd name="T0" fmla="*/ 0 w 417"/>
              <a:gd name="T1" fmla="*/ 2147483646 h 326"/>
              <a:gd name="T2" fmla="*/ 2147483646 w 417"/>
              <a:gd name="T3" fmla="*/ 2147483646 h 326"/>
              <a:gd name="T4" fmla="*/ 2147483646 w 417"/>
              <a:gd name="T5" fmla="*/ 2147483646 h 326"/>
              <a:gd name="T6" fmla="*/ 2147483646 w 417"/>
              <a:gd name="T7" fmla="*/ 2147483646 h 326"/>
              <a:gd name="T8" fmla="*/ 2147483646 w 417"/>
              <a:gd name="T9" fmla="*/ 2147483646 h 326"/>
              <a:gd name="T10" fmla="*/ 2147483646 w 417"/>
              <a:gd name="T11" fmla="*/ 0 h 326"/>
              <a:gd name="T12" fmla="*/ 2147483646 w 417"/>
              <a:gd name="T13" fmla="*/ 2147483646 h 326"/>
              <a:gd name="T14" fmla="*/ 2147483646 w 417"/>
              <a:gd name="T15" fmla="*/ 2147483646 h 326"/>
              <a:gd name="T16" fmla="*/ 2147483646 w 417"/>
              <a:gd name="T17" fmla="*/ 2147483646 h 326"/>
              <a:gd name="T18" fmla="*/ 2147483646 w 417"/>
              <a:gd name="T19" fmla="*/ 2147483646 h 326"/>
              <a:gd name="T20" fmla="*/ 0 w 417"/>
              <a:gd name="T21" fmla="*/ 2147483646 h 3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7"/>
              <a:gd name="T34" fmla="*/ 0 h 326"/>
              <a:gd name="T35" fmla="*/ 417 w 417"/>
              <a:gd name="T36" fmla="*/ 326 h 3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7" h="326">
                <a:moveTo>
                  <a:pt x="0" y="198"/>
                </a:moveTo>
                <a:lnTo>
                  <a:pt x="118" y="325"/>
                </a:lnTo>
                <a:lnTo>
                  <a:pt x="298" y="225"/>
                </a:lnTo>
                <a:lnTo>
                  <a:pt x="416" y="162"/>
                </a:lnTo>
                <a:lnTo>
                  <a:pt x="380" y="71"/>
                </a:lnTo>
                <a:lnTo>
                  <a:pt x="353" y="0"/>
                </a:lnTo>
                <a:lnTo>
                  <a:pt x="181" y="98"/>
                </a:lnTo>
                <a:lnTo>
                  <a:pt x="118" y="71"/>
                </a:lnTo>
                <a:lnTo>
                  <a:pt x="63" y="98"/>
                </a:lnTo>
                <a:lnTo>
                  <a:pt x="118" y="135"/>
                </a:lnTo>
                <a:lnTo>
                  <a:pt x="0" y="198"/>
                </a:lnTo>
              </a:path>
            </a:pathLst>
          </a:custGeom>
          <a:solidFill>
            <a:srgbClr val="FF7C80"/>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06" name="Freeform 611"/>
          <p:cNvSpPr>
            <a:spLocks/>
          </p:cNvSpPr>
          <p:nvPr/>
        </p:nvSpPr>
        <p:spPr bwMode="auto">
          <a:xfrm>
            <a:off x="3386138" y="5848350"/>
            <a:ext cx="633412" cy="401638"/>
          </a:xfrm>
          <a:custGeom>
            <a:avLst/>
            <a:gdLst>
              <a:gd name="T0" fmla="*/ 0 w 443"/>
              <a:gd name="T1" fmla="*/ 2147483646 h 317"/>
              <a:gd name="T2" fmla="*/ 2147483646 w 443"/>
              <a:gd name="T3" fmla="*/ 2147483646 h 317"/>
              <a:gd name="T4" fmla="*/ 2147483646 w 443"/>
              <a:gd name="T5" fmla="*/ 2147483646 h 317"/>
              <a:gd name="T6" fmla="*/ 2147483646 w 443"/>
              <a:gd name="T7" fmla="*/ 2147483646 h 317"/>
              <a:gd name="T8" fmla="*/ 2147483646 w 443"/>
              <a:gd name="T9" fmla="*/ 2147483646 h 317"/>
              <a:gd name="T10" fmla="*/ 2147483646 w 443"/>
              <a:gd name="T11" fmla="*/ 2147483646 h 317"/>
              <a:gd name="T12" fmla="*/ 2147483646 w 443"/>
              <a:gd name="T13" fmla="*/ 2147483646 h 317"/>
              <a:gd name="T14" fmla="*/ 2147483646 w 443"/>
              <a:gd name="T15" fmla="*/ 2147483646 h 317"/>
              <a:gd name="T16" fmla="*/ 2147483646 w 443"/>
              <a:gd name="T17" fmla="*/ 0 h 317"/>
              <a:gd name="T18" fmla="*/ 2147483646 w 443"/>
              <a:gd name="T19" fmla="*/ 2147483646 h 317"/>
              <a:gd name="T20" fmla="*/ 2147483646 w 443"/>
              <a:gd name="T21" fmla="*/ 2147483646 h 317"/>
              <a:gd name="T22" fmla="*/ 2147483646 w 443"/>
              <a:gd name="T23" fmla="*/ 2147483646 h 317"/>
              <a:gd name="T24" fmla="*/ 2147483646 w 443"/>
              <a:gd name="T25" fmla="*/ 2147483646 h 317"/>
              <a:gd name="T26" fmla="*/ 2147483646 w 443"/>
              <a:gd name="T27" fmla="*/ 2147483646 h 317"/>
              <a:gd name="T28" fmla="*/ 0 w 443"/>
              <a:gd name="T29" fmla="*/ 2147483646 h 3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3"/>
              <a:gd name="T46" fmla="*/ 0 h 317"/>
              <a:gd name="T47" fmla="*/ 443 w 443"/>
              <a:gd name="T48" fmla="*/ 317 h 3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3" h="317">
                <a:moveTo>
                  <a:pt x="0" y="252"/>
                </a:moveTo>
                <a:lnTo>
                  <a:pt x="36" y="316"/>
                </a:lnTo>
                <a:lnTo>
                  <a:pt x="442" y="316"/>
                </a:lnTo>
                <a:lnTo>
                  <a:pt x="442" y="225"/>
                </a:lnTo>
                <a:lnTo>
                  <a:pt x="379" y="162"/>
                </a:lnTo>
                <a:lnTo>
                  <a:pt x="379" y="100"/>
                </a:lnTo>
                <a:lnTo>
                  <a:pt x="442" y="100"/>
                </a:lnTo>
                <a:lnTo>
                  <a:pt x="415" y="27"/>
                </a:lnTo>
                <a:lnTo>
                  <a:pt x="297" y="0"/>
                </a:lnTo>
                <a:lnTo>
                  <a:pt x="208" y="63"/>
                </a:lnTo>
                <a:lnTo>
                  <a:pt x="181" y="127"/>
                </a:lnTo>
                <a:lnTo>
                  <a:pt x="118" y="162"/>
                </a:lnTo>
                <a:lnTo>
                  <a:pt x="118" y="225"/>
                </a:lnTo>
                <a:lnTo>
                  <a:pt x="63" y="225"/>
                </a:lnTo>
                <a:lnTo>
                  <a:pt x="0" y="252"/>
                </a:lnTo>
              </a:path>
            </a:pathLst>
          </a:custGeom>
          <a:solidFill>
            <a:srgbClr val="C4BD97"/>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07" name="Freeform 612"/>
          <p:cNvSpPr>
            <a:spLocks/>
          </p:cNvSpPr>
          <p:nvPr/>
        </p:nvSpPr>
        <p:spPr bwMode="auto">
          <a:xfrm>
            <a:off x="3386138" y="5564188"/>
            <a:ext cx="542925" cy="490537"/>
          </a:xfrm>
          <a:custGeom>
            <a:avLst/>
            <a:gdLst>
              <a:gd name="T0" fmla="*/ 0 w 379"/>
              <a:gd name="T1" fmla="*/ 2147483646 h 386"/>
              <a:gd name="T2" fmla="*/ 2147483646 w 379"/>
              <a:gd name="T3" fmla="*/ 2147483646 h 386"/>
              <a:gd name="T4" fmla="*/ 2147483646 w 379"/>
              <a:gd name="T5" fmla="*/ 2147483646 h 386"/>
              <a:gd name="T6" fmla="*/ 2147483646 w 379"/>
              <a:gd name="T7" fmla="*/ 2147483646 h 386"/>
              <a:gd name="T8" fmla="*/ 2147483646 w 379"/>
              <a:gd name="T9" fmla="*/ 2147483646 h 386"/>
              <a:gd name="T10" fmla="*/ 2147483646 w 379"/>
              <a:gd name="T11" fmla="*/ 2147483646 h 386"/>
              <a:gd name="T12" fmla="*/ 2147483646 w 379"/>
              <a:gd name="T13" fmla="*/ 0 h 386"/>
              <a:gd name="T14" fmla="*/ 2147483646 w 379"/>
              <a:gd name="T15" fmla="*/ 0 h 386"/>
              <a:gd name="T16" fmla="*/ 2147483646 w 379"/>
              <a:gd name="T17" fmla="*/ 2147483646 h 386"/>
              <a:gd name="T18" fmla="*/ 2147483646 w 379"/>
              <a:gd name="T19" fmla="*/ 2147483646 h 386"/>
              <a:gd name="T20" fmla="*/ 0 w 379"/>
              <a:gd name="T21" fmla="*/ 2147483646 h 3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9"/>
              <a:gd name="T34" fmla="*/ 0 h 386"/>
              <a:gd name="T35" fmla="*/ 379 w 379"/>
              <a:gd name="T36" fmla="*/ 386 h 3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9" h="386">
                <a:moveTo>
                  <a:pt x="0" y="188"/>
                </a:moveTo>
                <a:lnTo>
                  <a:pt x="117" y="385"/>
                </a:lnTo>
                <a:lnTo>
                  <a:pt x="180" y="350"/>
                </a:lnTo>
                <a:lnTo>
                  <a:pt x="208" y="287"/>
                </a:lnTo>
                <a:lnTo>
                  <a:pt x="297" y="223"/>
                </a:lnTo>
                <a:lnTo>
                  <a:pt x="378" y="98"/>
                </a:lnTo>
                <a:lnTo>
                  <a:pt x="351" y="0"/>
                </a:lnTo>
                <a:lnTo>
                  <a:pt x="324" y="0"/>
                </a:lnTo>
                <a:lnTo>
                  <a:pt x="208" y="98"/>
                </a:lnTo>
                <a:lnTo>
                  <a:pt x="90" y="125"/>
                </a:lnTo>
                <a:lnTo>
                  <a:pt x="0" y="188"/>
                </a:lnTo>
              </a:path>
            </a:pathLst>
          </a:custGeom>
          <a:solidFill>
            <a:srgbClr val="FF7C80"/>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08" name="Freeform 613"/>
          <p:cNvSpPr>
            <a:spLocks/>
          </p:cNvSpPr>
          <p:nvPr/>
        </p:nvSpPr>
        <p:spPr bwMode="auto">
          <a:xfrm>
            <a:off x="3436938" y="5287963"/>
            <a:ext cx="414337" cy="436562"/>
          </a:xfrm>
          <a:custGeom>
            <a:avLst/>
            <a:gdLst>
              <a:gd name="T0" fmla="*/ 2147483646 w 289"/>
              <a:gd name="T1" fmla="*/ 2147483646 h 344"/>
              <a:gd name="T2" fmla="*/ 2147483646 w 289"/>
              <a:gd name="T3" fmla="*/ 2147483646 h 344"/>
              <a:gd name="T4" fmla="*/ 2147483646 w 289"/>
              <a:gd name="T5" fmla="*/ 2147483646 h 344"/>
              <a:gd name="T6" fmla="*/ 2147483646 w 289"/>
              <a:gd name="T7" fmla="*/ 2147483646 h 344"/>
              <a:gd name="T8" fmla="*/ 2147483646 w 289"/>
              <a:gd name="T9" fmla="*/ 2147483646 h 344"/>
              <a:gd name="T10" fmla="*/ 2147483646 w 289"/>
              <a:gd name="T11" fmla="*/ 2147483646 h 344"/>
              <a:gd name="T12" fmla="*/ 2147483646 w 289"/>
              <a:gd name="T13" fmla="*/ 0 h 344"/>
              <a:gd name="T14" fmla="*/ 2147483646 w 289"/>
              <a:gd name="T15" fmla="*/ 0 h 344"/>
              <a:gd name="T16" fmla="*/ 2147483646 w 289"/>
              <a:gd name="T17" fmla="*/ 2147483646 h 344"/>
              <a:gd name="T18" fmla="*/ 0 w 289"/>
              <a:gd name="T19" fmla="*/ 2147483646 h 344"/>
              <a:gd name="T20" fmla="*/ 2147483646 w 289"/>
              <a:gd name="T21" fmla="*/ 2147483646 h 3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344"/>
              <a:gd name="T35" fmla="*/ 289 w 289"/>
              <a:gd name="T36" fmla="*/ 344 h 3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344">
                <a:moveTo>
                  <a:pt x="54" y="217"/>
                </a:moveTo>
                <a:lnTo>
                  <a:pt x="27" y="252"/>
                </a:lnTo>
                <a:lnTo>
                  <a:pt x="54" y="343"/>
                </a:lnTo>
                <a:lnTo>
                  <a:pt x="172" y="316"/>
                </a:lnTo>
                <a:lnTo>
                  <a:pt x="288" y="217"/>
                </a:lnTo>
                <a:lnTo>
                  <a:pt x="288" y="91"/>
                </a:lnTo>
                <a:lnTo>
                  <a:pt x="225" y="0"/>
                </a:lnTo>
                <a:lnTo>
                  <a:pt x="172" y="0"/>
                </a:lnTo>
                <a:lnTo>
                  <a:pt x="117" y="27"/>
                </a:lnTo>
                <a:lnTo>
                  <a:pt x="0" y="91"/>
                </a:lnTo>
                <a:lnTo>
                  <a:pt x="54" y="217"/>
                </a:lnTo>
              </a:path>
            </a:pathLst>
          </a:custGeom>
          <a:solidFill>
            <a:srgbClr val="FF7C80"/>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09" name="Freeform 614"/>
          <p:cNvSpPr>
            <a:spLocks/>
          </p:cNvSpPr>
          <p:nvPr/>
        </p:nvSpPr>
        <p:spPr bwMode="auto">
          <a:xfrm>
            <a:off x="3514725" y="4922838"/>
            <a:ext cx="542925" cy="401637"/>
          </a:xfrm>
          <a:custGeom>
            <a:avLst/>
            <a:gdLst>
              <a:gd name="T0" fmla="*/ 0 w 379"/>
              <a:gd name="T1" fmla="*/ 2147483646 h 316"/>
              <a:gd name="T2" fmla="*/ 2147483646 w 379"/>
              <a:gd name="T3" fmla="*/ 2147483646 h 316"/>
              <a:gd name="T4" fmla="*/ 2147483646 w 379"/>
              <a:gd name="T5" fmla="*/ 2147483646 h 316"/>
              <a:gd name="T6" fmla="*/ 2147483646 w 379"/>
              <a:gd name="T7" fmla="*/ 2147483646 h 316"/>
              <a:gd name="T8" fmla="*/ 2147483646 w 379"/>
              <a:gd name="T9" fmla="*/ 2147483646 h 316"/>
              <a:gd name="T10" fmla="*/ 2147483646 w 379"/>
              <a:gd name="T11" fmla="*/ 2147483646 h 316"/>
              <a:gd name="T12" fmla="*/ 2147483646 w 379"/>
              <a:gd name="T13" fmla="*/ 2147483646 h 316"/>
              <a:gd name="T14" fmla="*/ 2147483646 w 379"/>
              <a:gd name="T15" fmla="*/ 0 h 316"/>
              <a:gd name="T16" fmla="*/ 2147483646 w 379"/>
              <a:gd name="T17" fmla="*/ 2147483646 h 316"/>
              <a:gd name="T18" fmla="*/ 2147483646 w 379"/>
              <a:gd name="T19" fmla="*/ 2147483646 h 316"/>
              <a:gd name="T20" fmla="*/ 2147483646 w 379"/>
              <a:gd name="T21" fmla="*/ 2147483646 h 316"/>
              <a:gd name="T22" fmla="*/ 2147483646 w 379"/>
              <a:gd name="T23" fmla="*/ 2147483646 h 316"/>
              <a:gd name="T24" fmla="*/ 0 w 379"/>
              <a:gd name="T25" fmla="*/ 2147483646 h 3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
              <a:gd name="T40" fmla="*/ 0 h 316"/>
              <a:gd name="T41" fmla="*/ 379 w 379"/>
              <a:gd name="T42" fmla="*/ 316 h 3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 h="316">
                <a:moveTo>
                  <a:pt x="0" y="153"/>
                </a:moveTo>
                <a:lnTo>
                  <a:pt x="27" y="224"/>
                </a:lnTo>
                <a:lnTo>
                  <a:pt x="63" y="315"/>
                </a:lnTo>
                <a:lnTo>
                  <a:pt x="118" y="288"/>
                </a:lnTo>
                <a:lnTo>
                  <a:pt x="171" y="288"/>
                </a:lnTo>
                <a:lnTo>
                  <a:pt x="325" y="188"/>
                </a:lnTo>
                <a:lnTo>
                  <a:pt x="378" y="89"/>
                </a:lnTo>
                <a:lnTo>
                  <a:pt x="325" y="0"/>
                </a:lnTo>
                <a:lnTo>
                  <a:pt x="261" y="27"/>
                </a:lnTo>
                <a:lnTo>
                  <a:pt x="207" y="27"/>
                </a:lnTo>
                <a:lnTo>
                  <a:pt x="118" y="62"/>
                </a:lnTo>
                <a:lnTo>
                  <a:pt x="145" y="89"/>
                </a:lnTo>
                <a:lnTo>
                  <a:pt x="0" y="153"/>
                </a:lnTo>
              </a:path>
            </a:pathLst>
          </a:custGeom>
          <a:solidFill>
            <a:srgbClr val="CCEC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10" name="Freeform 615"/>
          <p:cNvSpPr>
            <a:spLocks/>
          </p:cNvSpPr>
          <p:nvPr/>
        </p:nvSpPr>
        <p:spPr bwMode="auto">
          <a:xfrm>
            <a:off x="3759200" y="5160963"/>
            <a:ext cx="427038" cy="404812"/>
          </a:xfrm>
          <a:custGeom>
            <a:avLst/>
            <a:gdLst>
              <a:gd name="T0" fmla="*/ 0 w 298"/>
              <a:gd name="T1" fmla="*/ 2147483646 h 318"/>
              <a:gd name="T2" fmla="*/ 2147483646 w 298"/>
              <a:gd name="T3" fmla="*/ 2147483646 h 318"/>
              <a:gd name="T4" fmla="*/ 2147483646 w 298"/>
              <a:gd name="T5" fmla="*/ 2147483646 h 318"/>
              <a:gd name="T6" fmla="*/ 2147483646 w 298"/>
              <a:gd name="T7" fmla="*/ 2147483646 h 318"/>
              <a:gd name="T8" fmla="*/ 2147483646 w 298"/>
              <a:gd name="T9" fmla="*/ 2147483646 h 318"/>
              <a:gd name="T10" fmla="*/ 2147483646 w 298"/>
              <a:gd name="T11" fmla="*/ 2147483646 h 318"/>
              <a:gd name="T12" fmla="*/ 2147483646 w 298"/>
              <a:gd name="T13" fmla="*/ 2147483646 h 318"/>
              <a:gd name="T14" fmla="*/ 2147483646 w 298"/>
              <a:gd name="T15" fmla="*/ 2147483646 h 318"/>
              <a:gd name="T16" fmla="*/ 2147483646 w 298"/>
              <a:gd name="T17" fmla="*/ 0 h 318"/>
              <a:gd name="T18" fmla="*/ 0 w 298"/>
              <a:gd name="T19" fmla="*/ 2147483646 h 3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8"/>
              <a:gd name="T31" fmla="*/ 0 h 318"/>
              <a:gd name="T32" fmla="*/ 298 w 298"/>
              <a:gd name="T33" fmla="*/ 318 h 3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8" h="318">
                <a:moveTo>
                  <a:pt x="0" y="100"/>
                </a:moveTo>
                <a:lnTo>
                  <a:pt x="63" y="190"/>
                </a:lnTo>
                <a:lnTo>
                  <a:pt x="63" y="317"/>
                </a:lnTo>
                <a:lnTo>
                  <a:pt x="90" y="317"/>
                </a:lnTo>
                <a:lnTo>
                  <a:pt x="181" y="253"/>
                </a:lnTo>
                <a:lnTo>
                  <a:pt x="234" y="290"/>
                </a:lnTo>
                <a:lnTo>
                  <a:pt x="297" y="226"/>
                </a:lnTo>
                <a:lnTo>
                  <a:pt x="297" y="127"/>
                </a:lnTo>
                <a:lnTo>
                  <a:pt x="154" y="0"/>
                </a:lnTo>
                <a:lnTo>
                  <a:pt x="0" y="100"/>
                </a:lnTo>
              </a:path>
            </a:pathLst>
          </a:custGeom>
          <a:solidFill>
            <a:srgbClr val="CCEC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11" name="Freeform 616"/>
          <p:cNvSpPr>
            <a:spLocks/>
          </p:cNvSpPr>
          <p:nvPr/>
        </p:nvSpPr>
        <p:spPr bwMode="auto">
          <a:xfrm>
            <a:off x="3722688" y="4522788"/>
            <a:ext cx="709612" cy="434975"/>
          </a:xfrm>
          <a:custGeom>
            <a:avLst/>
            <a:gdLst>
              <a:gd name="T0" fmla="*/ 2147483646 w 496"/>
              <a:gd name="T1" fmla="*/ 2147483646 h 343"/>
              <a:gd name="T2" fmla="*/ 2147483646 w 496"/>
              <a:gd name="T3" fmla="*/ 2147483646 h 343"/>
              <a:gd name="T4" fmla="*/ 2147483646 w 496"/>
              <a:gd name="T5" fmla="*/ 2147483646 h 343"/>
              <a:gd name="T6" fmla="*/ 2147483646 w 496"/>
              <a:gd name="T7" fmla="*/ 2147483646 h 343"/>
              <a:gd name="T8" fmla="*/ 2147483646 w 496"/>
              <a:gd name="T9" fmla="*/ 2147483646 h 343"/>
              <a:gd name="T10" fmla="*/ 2147483646 w 496"/>
              <a:gd name="T11" fmla="*/ 2147483646 h 343"/>
              <a:gd name="T12" fmla="*/ 2147483646 w 496"/>
              <a:gd name="T13" fmla="*/ 2147483646 h 343"/>
              <a:gd name="T14" fmla="*/ 2147483646 w 496"/>
              <a:gd name="T15" fmla="*/ 2147483646 h 343"/>
              <a:gd name="T16" fmla="*/ 2147483646 w 496"/>
              <a:gd name="T17" fmla="*/ 2147483646 h 343"/>
              <a:gd name="T18" fmla="*/ 2147483646 w 496"/>
              <a:gd name="T19" fmla="*/ 0 h 343"/>
              <a:gd name="T20" fmla="*/ 2147483646 w 496"/>
              <a:gd name="T21" fmla="*/ 0 h 343"/>
              <a:gd name="T22" fmla="*/ 0 w 496"/>
              <a:gd name="T23" fmla="*/ 2147483646 h 343"/>
              <a:gd name="T24" fmla="*/ 2147483646 w 496"/>
              <a:gd name="T25" fmla="*/ 2147483646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6"/>
              <a:gd name="T40" fmla="*/ 0 h 343"/>
              <a:gd name="T41" fmla="*/ 496 w 496"/>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6" h="343">
                <a:moveTo>
                  <a:pt x="62" y="342"/>
                </a:moveTo>
                <a:lnTo>
                  <a:pt x="116" y="342"/>
                </a:lnTo>
                <a:lnTo>
                  <a:pt x="180" y="315"/>
                </a:lnTo>
                <a:lnTo>
                  <a:pt x="350" y="152"/>
                </a:lnTo>
                <a:lnTo>
                  <a:pt x="441" y="188"/>
                </a:lnTo>
                <a:lnTo>
                  <a:pt x="495" y="90"/>
                </a:lnTo>
                <a:lnTo>
                  <a:pt x="468" y="63"/>
                </a:lnTo>
                <a:lnTo>
                  <a:pt x="441" y="90"/>
                </a:lnTo>
                <a:lnTo>
                  <a:pt x="287" y="63"/>
                </a:lnTo>
                <a:lnTo>
                  <a:pt x="260" y="0"/>
                </a:lnTo>
                <a:lnTo>
                  <a:pt x="180" y="0"/>
                </a:lnTo>
                <a:lnTo>
                  <a:pt x="0" y="252"/>
                </a:lnTo>
                <a:lnTo>
                  <a:pt x="62" y="342"/>
                </a:lnTo>
              </a:path>
            </a:pathLst>
          </a:custGeom>
          <a:solidFill>
            <a:srgbClr val="CCEC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12" name="Freeform 617"/>
          <p:cNvSpPr>
            <a:spLocks/>
          </p:cNvSpPr>
          <p:nvPr/>
        </p:nvSpPr>
        <p:spPr bwMode="auto">
          <a:xfrm>
            <a:off x="3979863" y="4716463"/>
            <a:ext cx="582612" cy="608012"/>
          </a:xfrm>
          <a:custGeom>
            <a:avLst/>
            <a:gdLst>
              <a:gd name="T0" fmla="*/ 0 w 407"/>
              <a:gd name="T1" fmla="*/ 2147483646 h 479"/>
              <a:gd name="T2" fmla="*/ 2147483646 w 407"/>
              <a:gd name="T3" fmla="*/ 2147483646 h 479"/>
              <a:gd name="T4" fmla="*/ 0 w 407"/>
              <a:gd name="T5" fmla="*/ 2147483646 h 479"/>
              <a:gd name="T6" fmla="*/ 2147483646 w 407"/>
              <a:gd name="T7" fmla="*/ 2147483646 h 479"/>
              <a:gd name="T8" fmla="*/ 2147483646 w 407"/>
              <a:gd name="T9" fmla="*/ 2147483646 h 479"/>
              <a:gd name="T10" fmla="*/ 2147483646 w 407"/>
              <a:gd name="T11" fmla="*/ 2147483646 h 479"/>
              <a:gd name="T12" fmla="*/ 2147483646 w 407"/>
              <a:gd name="T13" fmla="*/ 2147483646 h 479"/>
              <a:gd name="T14" fmla="*/ 2147483646 w 407"/>
              <a:gd name="T15" fmla="*/ 2147483646 h 479"/>
              <a:gd name="T16" fmla="*/ 2147483646 w 407"/>
              <a:gd name="T17" fmla="*/ 2147483646 h 479"/>
              <a:gd name="T18" fmla="*/ 2147483646 w 407"/>
              <a:gd name="T19" fmla="*/ 2147483646 h 479"/>
              <a:gd name="T20" fmla="*/ 2147483646 w 407"/>
              <a:gd name="T21" fmla="*/ 2147483646 h 479"/>
              <a:gd name="T22" fmla="*/ 2147483646 w 407"/>
              <a:gd name="T23" fmla="*/ 0 h 479"/>
              <a:gd name="T24" fmla="*/ 0 w 407"/>
              <a:gd name="T25" fmla="*/ 2147483646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479"/>
              <a:gd name="T41" fmla="*/ 407 w 407"/>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479">
                <a:moveTo>
                  <a:pt x="0" y="163"/>
                </a:moveTo>
                <a:lnTo>
                  <a:pt x="53" y="253"/>
                </a:lnTo>
                <a:lnTo>
                  <a:pt x="0" y="351"/>
                </a:lnTo>
                <a:lnTo>
                  <a:pt x="144" y="478"/>
                </a:lnTo>
                <a:lnTo>
                  <a:pt x="198" y="387"/>
                </a:lnTo>
                <a:lnTo>
                  <a:pt x="171" y="351"/>
                </a:lnTo>
                <a:lnTo>
                  <a:pt x="288" y="289"/>
                </a:lnTo>
                <a:lnTo>
                  <a:pt x="343" y="316"/>
                </a:lnTo>
                <a:lnTo>
                  <a:pt x="406" y="225"/>
                </a:lnTo>
                <a:lnTo>
                  <a:pt x="261" y="127"/>
                </a:lnTo>
                <a:lnTo>
                  <a:pt x="261" y="36"/>
                </a:lnTo>
                <a:lnTo>
                  <a:pt x="171" y="0"/>
                </a:lnTo>
                <a:lnTo>
                  <a:pt x="0" y="163"/>
                </a:lnTo>
              </a:path>
            </a:pathLst>
          </a:custGeom>
          <a:solidFill>
            <a:srgbClr val="CCEC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13" name="Freeform 618"/>
          <p:cNvSpPr>
            <a:spLocks/>
          </p:cNvSpPr>
          <p:nvPr/>
        </p:nvSpPr>
        <p:spPr bwMode="auto">
          <a:xfrm>
            <a:off x="4168775" y="4919663"/>
            <a:ext cx="679450" cy="769937"/>
          </a:xfrm>
          <a:custGeom>
            <a:avLst/>
            <a:gdLst>
              <a:gd name="T0" fmla="*/ 2147483646 w 474"/>
              <a:gd name="T1" fmla="*/ 2147483646 h 607"/>
              <a:gd name="T2" fmla="*/ 2147483646 w 474"/>
              <a:gd name="T3" fmla="*/ 2147483646 h 607"/>
              <a:gd name="T4" fmla="*/ 0 w 474"/>
              <a:gd name="T5" fmla="*/ 2147483646 h 607"/>
              <a:gd name="T6" fmla="*/ 0 w 474"/>
              <a:gd name="T7" fmla="*/ 2147483646 h 607"/>
              <a:gd name="T8" fmla="*/ 2147483646 w 474"/>
              <a:gd name="T9" fmla="*/ 2147483646 h 607"/>
              <a:gd name="T10" fmla="*/ 2147483646 w 474"/>
              <a:gd name="T11" fmla="*/ 2147483646 h 607"/>
              <a:gd name="T12" fmla="*/ 2147483646 w 474"/>
              <a:gd name="T13" fmla="*/ 2147483646 h 607"/>
              <a:gd name="T14" fmla="*/ 2147483646 w 474"/>
              <a:gd name="T15" fmla="*/ 2147483646 h 607"/>
              <a:gd name="T16" fmla="*/ 2147483646 w 474"/>
              <a:gd name="T17" fmla="*/ 2147483646 h 607"/>
              <a:gd name="T18" fmla="*/ 2147483646 w 474"/>
              <a:gd name="T19" fmla="*/ 2147483646 h 607"/>
              <a:gd name="T20" fmla="*/ 2147483646 w 474"/>
              <a:gd name="T21" fmla="*/ 2147483646 h 607"/>
              <a:gd name="T22" fmla="*/ 2147483646 w 474"/>
              <a:gd name="T23" fmla="*/ 2147483646 h 607"/>
              <a:gd name="T24" fmla="*/ 2147483646 w 474"/>
              <a:gd name="T25" fmla="*/ 0 h 607"/>
              <a:gd name="T26" fmla="*/ 2147483646 w 474"/>
              <a:gd name="T27" fmla="*/ 2147483646 h 607"/>
              <a:gd name="T28" fmla="*/ 2147483646 w 474"/>
              <a:gd name="T29" fmla="*/ 2147483646 h 607"/>
              <a:gd name="T30" fmla="*/ 2147483646 w 474"/>
              <a:gd name="T31" fmla="*/ 2147483646 h 607"/>
              <a:gd name="T32" fmla="*/ 2147483646 w 474"/>
              <a:gd name="T33" fmla="*/ 2147483646 h 6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4"/>
              <a:gd name="T52" fmla="*/ 0 h 607"/>
              <a:gd name="T53" fmla="*/ 474 w 474"/>
              <a:gd name="T54" fmla="*/ 607 h 6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4" h="607">
                <a:moveTo>
                  <a:pt x="28" y="189"/>
                </a:moveTo>
                <a:lnTo>
                  <a:pt x="55" y="225"/>
                </a:lnTo>
                <a:lnTo>
                  <a:pt x="0" y="316"/>
                </a:lnTo>
                <a:lnTo>
                  <a:pt x="0" y="416"/>
                </a:lnTo>
                <a:lnTo>
                  <a:pt x="204" y="543"/>
                </a:lnTo>
                <a:lnTo>
                  <a:pt x="296" y="606"/>
                </a:lnTo>
                <a:lnTo>
                  <a:pt x="325" y="543"/>
                </a:lnTo>
                <a:lnTo>
                  <a:pt x="445" y="252"/>
                </a:lnTo>
                <a:lnTo>
                  <a:pt x="417" y="189"/>
                </a:lnTo>
                <a:lnTo>
                  <a:pt x="473" y="127"/>
                </a:lnTo>
                <a:lnTo>
                  <a:pt x="445" y="62"/>
                </a:lnTo>
                <a:lnTo>
                  <a:pt x="417" y="89"/>
                </a:lnTo>
                <a:lnTo>
                  <a:pt x="296" y="0"/>
                </a:lnTo>
                <a:lnTo>
                  <a:pt x="269" y="62"/>
                </a:lnTo>
                <a:lnTo>
                  <a:pt x="204" y="154"/>
                </a:lnTo>
                <a:lnTo>
                  <a:pt x="148" y="127"/>
                </a:lnTo>
                <a:lnTo>
                  <a:pt x="28" y="189"/>
                </a:lnTo>
              </a:path>
            </a:pathLst>
          </a:custGeom>
          <a:solidFill>
            <a:srgbClr val="CCCC00"/>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14" name="Freeform 619"/>
          <p:cNvSpPr>
            <a:spLocks/>
          </p:cNvSpPr>
          <p:nvPr/>
        </p:nvSpPr>
        <p:spPr bwMode="auto">
          <a:xfrm>
            <a:off x="3811588" y="5448300"/>
            <a:ext cx="660400" cy="527050"/>
          </a:xfrm>
          <a:custGeom>
            <a:avLst/>
            <a:gdLst>
              <a:gd name="T0" fmla="*/ 2147483646 w 461"/>
              <a:gd name="T1" fmla="*/ 0 h 415"/>
              <a:gd name="T2" fmla="*/ 2147483646 w 461"/>
              <a:gd name="T3" fmla="*/ 2147483646 h 415"/>
              <a:gd name="T4" fmla="*/ 2147483646 w 461"/>
              <a:gd name="T5" fmla="*/ 2147483646 h 415"/>
              <a:gd name="T6" fmla="*/ 2147483646 w 461"/>
              <a:gd name="T7" fmla="*/ 2147483646 h 415"/>
              <a:gd name="T8" fmla="*/ 2147483646 w 461"/>
              <a:gd name="T9" fmla="*/ 2147483646 h 415"/>
              <a:gd name="T10" fmla="*/ 0 w 461"/>
              <a:gd name="T11" fmla="*/ 2147483646 h 415"/>
              <a:gd name="T12" fmla="*/ 2147483646 w 461"/>
              <a:gd name="T13" fmla="*/ 2147483646 h 415"/>
              <a:gd name="T14" fmla="*/ 2147483646 w 461"/>
              <a:gd name="T15" fmla="*/ 2147483646 h 415"/>
              <a:gd name="T16" fmla="*/ 2147483646 w 461"/>
              <a:gd name="T17" fmla="*/ 2147483646 h 415"/>
              <a:gd name="T18" fmla="*/ 2147483646 w 461"/>
              <a:gd name="T19" fmla="*/ 2147483646 h 415"/>
              <a:gd name="T20" fmla="*/ 2147483646 w 461"/>
              <a:gd name="T21" fmla="*/ 2147483646 h 415"/>
              <a:gd name="T22" fmla="*/ 2147483646 w 461"/>
              <a:gd name="T23" fmla="*/ 2147483646 h 415"/>
              <a:gd name="T24" fmla="*/ 2147483646 w 461"/>
              <a:gd name="T25" fmla="*/ 0 h 4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1"/>
              <a:gd name="T40" fmla="*/ 0 h 415"/>
              <a:gd name="T41" fmla="*/ 461 w 461"/>
              <a:gd name="T42" fmla="*/ 415 h 4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1" h="415">
                <a:moveTo>
                  <a:pt x="261" y="0"/>
                </a:moveTo>
                <a:lnTo>
                  <a:pt x="198" y="63"/>
                </a:lnTo>
                <a:lnTo>
                  <a:pt x="145" y="27"/>
                </a:lnTo>
                <a:lnTo>
                  <a:pt x="54" y="90"/>
                </a:lnTo>
                <a:lnTo>
                  <a:pt x="81" y="189"/>
                </a:lnTo>
                <a:lnTo>
                  <a:pt x="0" y="314"/>
                </a:lnTo>
                <a:lnTo>
                  <a:pt x="118" y="341"/>
                </a:lnTo>
                <a:lnTo>
                  <a:pt x="145" y="414"/>
                </a:lnTo>
                <a:lnTo>
                  <a:pt x="171" y="341"/>
                </a:lnTo>
                <a:lnTo>
                  <a:pt x="342" y="378"/>
                </a:lnTo>
                <a:lnTo>
                  <a:pt x="433" y="341"/>
                </a:lnTo>
                <a:lnTo>
                  <a:pt x="460" y="126"/>
                </a:lnTo>
                <a:lnTo>
                  <a:pt x="261" y="0"/>
                </a:lnTo>
              </a:path>
            </a:pathLst>
          </a:custGeom>
          <a:solidFill>
            <a:srgbClr val="C4BD97"/>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15" name="Freeform 621"/>
          <p:cNvSpPr>
            <a:spLocks/>
          </p:cNvSpPr>
          <p:nvPr/>
        </p:nvSpPr>
        <p:spPr bwMode="auto">
          <a:xfrm>
            <a:off x="4354513" y="5529263"/>
            <a:ext cx="622300" cy="720725"/>
          </a:xfrm>
          <a:custGeom>
            <a:avLst/>
            <a:gdLst>
              <a:gd name="T0" fmla="*/ 2147483646 w 435"/>
              <a:gd name="T1" fmla="*/ 2147483646 h 568"/>
              <a:gd name="T2" fmla="*/ 2147483646 w 435"/>
              <a:gd name="T3" fmla="*/ 2147483646 h 568"/>
              <a:gd name="T4" fmla="*/ 0 w 435"/>
              <a:gd name="T5" fmla="*/ 2147483646 h 568"/>
              <a:gd name="T6" fmla="*/ 2147483646 w 435"/>
              <a:gd name="T7" fmla="*/ 2147483646 h 568"/>
              <a:gd name="T8" fmla="*/ 2147483646 w 435"/>
              <a:gd name="T9" fmla="*/ 2147483646 h 568"/>
              <a:gd name="T10" fmla="*/ 2147483646 w 435"/>
              <a:gd name="T11" fmla="*/ 0 h 568"/>
              <a:gd name="T12" fmla="*/ 2147483646 w 435"/>
              <a:gd name="T13" fmla="*/ 0 h 568"/>
              <a:gd name="T14" fmla="*/ 2147483646 w 435"/>
              <a:gd name="T15" fmla="*/ 2147483646 h 568"/>
              <a:gd name="T16" fmla="*/ 2147483646 w 435"/>
              <a:gd name="T17" fmla="*/ 2147483646 h 568"/>
              <a:gd name="T18" fmla="*/ 2147483646 w 435"/>
              <a:gd name="T19" fmla="*/ 2147483646 h 5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568"/>
              <a:gd name="T32" fmla="*/ 435 w 435"/>
              <a:gd name="T33" fmla="*/ 568 h 5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568">
                <a:moveTo>
                  <a:pt x="81" y="62"/>
                </a:moveTo>
                <a:lnTo>
                  <a:pt x="54" y="278"/>
                </a:lnTo>
                <a:lnTo>
                  <a:pt x="0" y="567"/>
                </a:lnTo>
                <a:lnTo>
                  <a:pt x="380" y="567"/>
                </a:lnTo>
                <a:lnTo>
                  <a:pt x="434" y="62"/>
                </a:lnTo>
                <a:lnTo>
                  <a:pt x="316" y="0"/>
                </a:lnTo>
                <a:lnTo>
                  <a:pt x="262" y="0"/>
                </a:lnTo>
                <a:lnTo>
                  <a:pt x="199" y="62"/>
                </a:lnTo>
                <a:lnTo>
                  <a:pt x="172" y="126"/>
                </a:lnTo>
                <a:lnTo>
                  <a:pt x="81" y="62"/>
                </a:lnTo>
              </a:path>
            </a:pathLst>
          </a:custGeom>
          <a:solidFill>
            <a:srgbClr val="C4BD97"/>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16" name="Freeform 622"/>
          <p:cNvSpPr>
            <a:spLocks/>
          </p:cNvSpPr>
          <p:nvPr/>
        </p:nvSpPr>
        <p:spPr bwMode="auto">
          <a:xfrm>
            <a:off x="4638675" y="5116513"/>
            <a:ext cx="582613" cy="527050"/>
          </a:xfrm>
          <a:custGeom>
            <a:avLst/>
            <a:gdLst>
              <a:gd name="T0" fmla="*/ 0 w 407"/>
              <a:gd name="T1" fmla="*/ 2147483646 h 415"/>
              <a:gd name="T2" fmla="*/ 2147483646 w 407"/>
              <a:gd name="T3" fmla="*/ 2147483646 h 415"/>
              <a:gd name="T4" fmla="*/ 2147483646 w 407"/>
              <a:gd name="T5" fmla="*/ 2147483646 h 415"/>
              <a:gd name="T6" fmla="*/ 2147483646 w 407"/>
              <a:gd name="T7" fmla="*/ 2147483646 h 415"/>
              <a:gd name="T8" fmla="*/ 2147483646 w 407"/>
              <a:gd name="T9" fmla="*/ 2147483646 h 415"/>
              <a:gd name="T10" fmla="*/ 2147483646 w 407"/>
              <a:gd name="T11" fmla="*/ 2147483646 h 415"/>
              <a:gd name="T12" fmla="*/ 2147483646 w 407"/>
              <a:gd name="T13" fmla="*/ 2147483646 h 415"/>
              <a:gd name="T14" fmla="*/ 2147483646 w 407"/>
              <a:gd name="T15" fmla="*/ 0 h 415"/>
              <a:gd name="T16" fmla="*/ 2147483646 w 407"/>
              <a:gd name="T17" fmla="*/ 2147483646 h 415"/>
              <a:gd name="T18" fmla="*/ 2147483646 w 407"/>
              <a:gd name="T19" fmla="*/ 2147483646 h 415"/>
              <a:gd name="T20" fmla="*/ 2147483646 w 407"/>
              <a:gd name="T21" fmla="*/ 2147483646 h 415"/>
              <a:gd name="T22" fmla="*/ 0 w 407"/>
              <a:gd name="T23" fmla="*/ 2147483646 h 4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7"/>
              <a:gd name="T37" fmla="*/ 0 h 415"/>
              <a:gd name="T38" fmla="*/ 407 w 407"/>
              <a:gd name="T39" fmla="*/ 415 h 4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7" h="415">
                <a:moveTo>
                  <a:pt x="0" y="387"/>
                </a:moveTo>
                <a:lnTo>
                  <a:pt x="63" y="325"/>
                </a:lnTo>
                <a:lnTo>
                  <a:pt x="118" y="325"/>
                </a:lnTo>
                <a:lnTo>
                  <a:pt x="235" y="387"/>
                </a:lnTo>
                <a:lnTo>
                  <a:pt x="379" y="414"/>
                </a:lnTo>
                <a:lnTo>
                  <a:pt x="406" y="225"/>
                </a:lnTo>
                <a:lnTo>
                  <a:pt x="352" y="198"/>
                </a:lnTo>
                <a:lnTo>
                  <a:pt x="289" y="0"/>
                </a:lnTo>
                <a:lnTo>
                  <a:pt x="235" y="71"/>
                </a:lnTo>
                <a:lnTo>
                  <a:pt x="181" y="135"/>
                </a:lnTo>
                <a:lnTo>
                  <a:pt x="118" y="98"/>
                </a:lnTo>
                <a:lnTo>
                  <a:pt x="0" y="387"/>
                </a:lnTo>
              </a:path>
            </a:pathLst>
          </a:custGeom>
          <a:solidFill>
            <a:srgbClr val="CCCC00"/>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17" name="Freeform 623"/>
          <p:cNvSpPr>
            <a:spLocks/>
          </p:cNvSpPr>
          <p:nvPr/>
        </p:nvSpPr>
        <p:spPr bwMode="auto">
          <a:xfrm>
            <a:off x="4767263" y="5083175"/>
            <a:ext cx="209550" cy="206375"/>
          </a:xfrm>
          <a:custGeom>
            <a:avLst/>
            <a:gdLst>
              <a:gd name="T0" fmla="*/ 0 w 146"/>
              <a:gd name="T1" fmla="*/ 2147483646 h 163"/>
              <a:gd name="T2" fmla="*/ 2147483646 w 146"/>
              <a:gd name="T3" fmla="*/ 2147483646 h 163"/>
              <a:gd name="T4" fmla="*/ 2147483646 w 146"/>
              <a:gd name="T5" fmla="*/ 2147483646 h 163"/>
              <a:gd name="T6" fmla="*/ 2147483646 w 146"/>
              <a:gd name="T7" fmla="*/ 2147483646 h 163"/>
              <a:gd name="T8" fmla="*/ 2147483646 w 146"/>
              <a:gd name="T9" fmla="*/ 0 h 163"/>
              <a:gd name="T10" fmla="*/ 0 w 146"/>
              <a:gd name="T11" fmla="*/ 2147483646 h 163"/>
              <a:gd name="T12" fmla="*/ 0 60000 65536"/>
              <a:gd name="T13" fmla="*/ 0 60000 65536"/>
              <a:gd name="T14" fmla="*/ 0 60000 65536"/>
              <a:gd name="T15" fmla="*/ 0 60000 65536"/>
              <a:gd name="T16" fmla="*/ 0 60000 65536"/>
              <a:gd name="T17" fmla="*/ 0 60000 65536"/>
              <a:gd name="T18" fmla="*/ 0 w 146"/>
              <a:gd name="T19" fmla="*/ 0 h 163"/>
              <a:gd name="T20" fmla="*/ 146 w 146"/>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46" h="163">
                <a:moveTo>
                  <a:pt x="0" y="62"/>
                </a:moveTo>
                <a:lnTo>
                  <a:pt x="27" y="126"/>
                </a:lnTo>
                <a:lnTo>
                  <a:pt x="91" y="162"/>
                </a:lnTo>
                <a:lnTo>
                  <a:pt x="145" y="98"/>
                </a:lnTo>
                <a:lnTo>
                  <a:pt x="54" y="0"/>
                </a:lnTo>
                <a:lnTo>
                  <a:pt x="0" y="62"/>
                </a:lnTo>
              </a:path>
            </a:pathLst>
          </a:custGeom>
          <a:solidFill>
            <a:srgbClr val="CCCC00"/>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18" name="Freeform 624"/>
          <p:cNvSpPr>
            <a:spLocks/>
          </p:cNvSpPr>
          <p:nvPr/>
        </p:nvSpPr>
        <p:spPr bwMode="auto">
          <a:xfrm>
            <a:off x="4591050" y="4675188"/>
            <a:ext cx="584200" cy="525462"/>
          </a:xfrm>
          <a:custGeom>
            <a:avLst/>
            <a:gdLst>
              <a:gd name="T0" fmla="*/ 2147483646 w 407"/>
              <a:gd name="T1" fmla="*/ 2147483646 h 414"/>
              <a:gd name="T2" fmla="*/ 2147483646 w 407"/>
              <a:gd name="T3" fmla="*/ 2147483646 h 414"/>
              <a:gd name="T4" fmla="*/ 2147483646 w 407"/>
              <a:gd name="T5" fmla="*/ 2147483646 h 414"/>
              <a:gd name="T6" fmla="*/ 2147483646 w 407"/>
              <a:gd name="T7" fmla="*/ 2147483646 h 414"/>
              <a:gd name="T8" fmla="*/ 2147483646 w 407"/>
              <a:gd name="T9" fmla="*/ 2147483646 h 414"/>
              <a:gd name="T10" fmla="*/ 2147483646 w 407"/>
              <a:gd name="T11" fmla="*/ 2147483646 h 414"/>
              <a:gd name="T12" fmla="*/ 2147483646 w 407"/>
              <a:gd name="T13" fmla="*/ 2147483646 h 414"/>
              <a:gd name="T14" fmla="*/ 2147483646 w 407"/>
              <a:gd name="T15" fmla="*/ 2147483646 h 414"/>
              <a:gd name="T16" fmla="*/ 2147483646 w 407"/>
              <a:gd name="T17" fmla="*/ 0 h 414"/>
              <a:gd name="T18" fmla="*/ 2147483646 w 407"/>
              <a:gd name="T19" fmla="*/ 0 h 414"/>
              <a:gd name="T20" fmla="*/ 0 w 407"/>
              <a:gd name="T21" fmla="*/ 2147483646 h 414"/>
              <a:gd name="T22" fmla="*/ 2147483646 w 407"/>
              <a:gd name="T23" fmla="*/ 2147483646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7"/>
              <a:gd name="T37" fmla="*/ 0 h 414"/>
              <a:gd name="T38" fmla="*/ 407 w 407"/>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7" h="414">
                <a:moveTo>
                  <a:pt x="118" y="278"/>
                </a:moveTo>
                <a:lnTo>
                  <a:pt x="145" y="251"/>
                </a:lnTo>
                <a:lnTo>
                  <a:pt x="172" y="314"/>
                </a:lnTo>
                <a:lnTo>
                  <a:pt x="262" y="413"/>
                </a:lnTo>
                <a:lnTo>
                  <a:pt x="406" y="251"/>
                </a:lnTo>
                <a:lnTo>
                  <a:pt x="317" y="126"/>
                </a:lnTo>
                <a:lnTo>
                  <a:pt x="262" y="89"/>
                </a:lnTo>
                <a:lnTo>
                  <a:pt x="262" y="26"/>
                </a:lnTo>
                <a:lnTo>
                  <a:pt x="208" y="0"/>
                </a:lnTo>
                <a:lnTo>
                  <a:pt x="118" y="0"/>
                </a:lnTo>
                <a:lnTo>
                  <a:pt x="0" y="189"/>
                </a:lnTo>
                <a:lnTo>
                  <a:pt x="118" y="278"/>
                </a:lnTo>
              </a:path>
            </a:pathLst>
          </a:custGeom>
          <a:solidFill>
            <a:srgbClr val="CCCC00"/>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19" name="Freeform 626"/>
          <p:cNvSpPr>
            <a:spLocks/>
          </p:cNvSpPr>
          <p:nvPr/>
        </p:nvSpPr>
        <p:spPr bwMode="auto">
          <a:xfrm>
            <a:off x="3979863" y="4111625"/>
            <a:ext cx="622300" cy="527050"/>
          </a:xfrm>
          <a:custGeom>
            <a:avLst/>
            <a:gdLst>
              <a:gd name="T0" fmla="*/ 0 w 434"/>
              <a:gd name="T1" fmla="*/ 2147483646 h 415"/>
              <a:gd name="T2" fmla="*/ 2147483646 w 434"/>
              <a:gd name="T3" fmla="*/ 2147483646 h 415"/>
              <a:gd name="T4" fmla="*/ 2147483646 w 434"/>
              <a:gd name="T5" fmla="*/ 2147483646 h 415"/>
              <a:gd name="T6" fmla="*/ 2147483646 w 434"/>
              <a:gd name="T7" fmla="*/ 2147483646 h 415"/>
              <a:gd name="T8" fmla="*/ 2147483646 w 434"/>
              <a:gd name="T9" fmla="*/ 2147483646 h 415"/>
              <a:gd name="T10" fmla="*/ 2147483646 w 434"/>
              <a:gd name="T11" fmla="*/ 2147483646 h 415"/>
              <a:gd name="T12" fmla="*/ 2147483646 w 434"/>
              <a:gd name="T13" fmla="*/ 2147483646 h 415"/>
              <a:gd name="T14" fmla="*/ 2147483646 w 434"/>
              <a:gd name="T15" fmla="*/ 2147483646 h 415"/>
              <a:gd name="T16" fmla="*/ 2147483646 w 434"/>
              <a:gd name="T17" fmla="*/ 2147483646 h 415"/>
              <a:gd name="T18" fmla="*/ 2147483646 w 434"/>
              <a:gd name="T19" fmla="*/ 0 h 415"/>
              <a:gd name="T20" fmla="*/ 2147483646 w 434"/>
              <a:gd name="T21" fmla="*/ 2147483646 h 415"/>
              <a:gd name="T22" fmla="*/ 0 w 434"/>
              <a:gd name="T23" fmla="*/ 2147483646 h 4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4"/>
              <a:gd name="T37" fmla="*/ 0 h 415"/>
              <a:gd name="T38" fmla="*/ 434 w 434"/>
              <a:gd name="T39" fmla="*/ 415 h 4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4" h="415">
                <a:moveTo>
                  <a:pt x="0" y="323"/>
                </a:moveTo>
                <a:lnTo>
                  <a:pt x="80" y="323"/>
                </a:lnTo>
                <a:lnTo>
                  <a:pt x="107" y="387"/>
                </a:lnTo>
                <a:lnTo>
                  <a:pt x="261" y="414"/>
                </a:lnTo>
                <a:lnTo>
                  <a:pt x="288" y="387"/>
                </a:lnTo>
                <a:lnTo>
                  <a:pt x="406" y="161"/>
                </a:lnTo>
                <a:lnTo>
                  <a:pt x="433" y="97"/>
                </a:lnTo>
                <a:lnTo>
                  <a:pt x="379" y="62"/>
                </a:lnTo>
                <a:lnTo>
                  <a:pt x="261" y="62"/>
                </a:lnTo>
                <a:lnTo>
                  <a:pt x="171" y="0"/>
                </a:lnTo>
                <a:lnTo>
                  <a:pt x="80" y="62"/>
                </a:lnTo>
                <a:lnTo>
                  <a:pt x="0" y="323"/>
                </a:lnTo>
              </a:path>
            </a:pathLst>
          </a:custGeom>
          <a:solidFill>
            <a:srgbClr val="FFCCCC"/>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20" name="Freeform 627"/>
          <p:cNvSpPr>
            <a:spLocks/>
          </p:cNvSpPr>
          <p:nvPr/>
        </p:nvSpPr>
        <p:spPr bwMode="auto">
          <a:xfrm>
            <a:off x="4521200" y="3843338"/>
            <a:ext cx="752475" cy="768350"/>
          </a:xfrm>
          <a:custGeom>
            <a:avLst/>
            <a:gdLst>
              <a:gd name="T0" fmla="*/ 2147483646 w 525"/>
              <a:gd name="T1" fmla="*/ 2147483646 h 605"/>
              <a:gd name="T2" fmla="*/ 2147483646 w 525"/>
              <a:gd name="T3" fmla="*/ 2147483646 h 605"/>
              <a:gd name="T4" fmla="*/ 2147483646 w 525"/>
              <a:gd name="T5" fmla="*/ 2147483646 h 605"/>
              <a:gd name="T6" fmla="*/ 2147483646 w 525"/>
              <a:gd name="T7" fmla="*/ 2147483646 h 605"/>
              <a:gd name="T8" fmla="*/ 2147483646 w 525"/>
              <a:gd name="T9" fmla="*/ 2147483646 h 605"/>
              <a:gd name="T10" fmla="*/ 2147483646 w 525"/>
              <a:gd name="T11" fmla="*/ 2147483646 h 605"/>
              <a:gd name="T12" fmla="*/ 2147483646 w 525"/>
              <a:gd name="T13" fmla="*/ 2147483646 h 605"/>
              <a:gd name="T14" fmla="*/ 2147483646 w 525"/>
              <a:gd name="T15" fmla="*/ 0 h 605"/>
              <a:gd name="T16" fmla="*/ 2147483646 w 525"/>
              <a:gd name="T17" fmla="*/ 2147483646 h 605"/>
              <a:gd name="T18" fmla="*/ 0 w 525"/>
              <a:gd name="T19" fmla="*/ 2147483646 h 605"/>
              <a:gd name="T20" fmla="*/ 2147483646 w 525"/>
              <a:gd name="T21" fmla="*/ 2147483646 h 6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5"/>
              <a:gd name="T34" fmla="*/ 0 h 605"/>
              <a:gd name="T35" fmla="*/ 525 w 525"/>
              <a:gd name="T36" fmla="*/ 605 h 6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5" h="605">
                <a:moveTo>
                  <a:pt x="54" y="314"/>
                </a:moveTo>
                <a:lnTo>
                  <a:pt x="27" y="378"/>
                </a:lnTo>
                <a:lnTo>
                  <a:pt x="262" y="604"/>
                </a:lnTo>
                <a:lnTo>
                  <a:pt x="371" y="568"/>
                </a:lnTo>
                <a:lnTo>
                  <a:pt x="461" y="405"/>
                </a:lnTo>
                <a:lnTo>
                  <a:pt x="524" y="342"/>
                </a:lnTo>
                <a:lnTo>
                  <a:pt x="524" y="252"/>
                </a:lnTo>
                <a:lnTo>
                  <a:pt x="172" y="0"/>
                </a:lnTo>
                <a:lnTo>
                  <a:pt x="145" y="63"/>
                </a:lnTo>
                <a:lnTo>
                  <a:pt x="0" y="279"/>
                </a:lnTo>
                <a:lnTo>
                  <a:pt x="54" y="314"/>
                </a:lnTo>
              </a:path>
            </a:pathLst>
          </a:custGeom>
          <a:solidFill>
            <a:srgbClr val="FFCCCC"/>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21" name="Freeform 628"/>
          <p:cNvSpPr>
            <a:spLocks/>
          </p:cNvSpPr>
          <p:nvPr/>
        </p:nvSpPr>
        <p:spPr bwMode="auto">
          <a:xfrm>
            <a:off x="5046663" y="4995863"/>
            <a:ext cx="438150" cy="407987"/>
          </a:xfrm>
          <a:custGeom>
            <a:avLst/>
            <a:gdLst>
              <a:gd name="T0" fmla="*/ 2147483646 w 298"/>
              <a:gd name="T1" fmla="*/ 0 h 317"/>
              <a:gd name="T2" fmla="*/ 2147483646 w 298"/>
              <a:gd name="T3" fmla="*/ 0 h 317"/>
              <a:gd name="T4" fmla="*/ 0 w 298"/>
              <a:gd name="T5" fmla="*/ 2147483646 h 317"/>
              <a:gd name="T6" fmla="*/ 2147483646 w 298"/>
              <a:gd name="T7" fmla="*/ 2147483646 h 317"/>
              <a:gd name="T8" fmla="*/ 2147483646 w 298"/>
              <a:gd name="T9" fmla="*/ 2147483646 h 317"/>
              <a:gd name="T10" fmla="*/ 2147483646 w 298"/>
              <a:gd name="T11" fmla="*/ 2147483646 h 317"/>
              <a:gd name="T12" fmla="*/ 2147483646 w 298"/>
              <a:gd name="T13" fmla="*/ 2147483646 h 317"/>
              <a:gd name="T14" fmla="*/ 2147483646 w 298"/>
              <a:gd name="T15" fmla="*/ 0 h 317"/>
              <a:gd name="T16" fmla="*/ 0 60000 65536"/>
              <a:gd name="T17" fmla="*/ 0 60000 65536"/>
              <a:gd name="T18" fmla="*/ 0 60000 65536"/>
              <a:gd name="T19" fmla="*/ 0 60000 65536"/>
              <a:gd name="T20" fmla="*/ 0 60000 65536"/>
              <a:gd name="T21" fmla="*/ 0 60000 65536"/>
              <a:gd name="T22" fmla="*/ 0 60000 65536"/>
              <a:gd name="T23" fmla="*/ 0 60000 65536"/>
              <a:gd name="T24" fmla="*/ 0 w 298"/>
              <a:gd name="T25" fmla="*/ 0 h 317"/>
              <a:gd name="T26" fmla="*/ 298 w 298"/>
              <a:gd name="T27" fmla="*/ 317 h 3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8" h="317">
                <a:moveTo>
                  <a:pt x="117" y="0"/>
                </a:moveTo>
                <a:lnTo>
                  <a:pt x="90" y="0"/>
                </a:lnTo>
                <a:lnTo>
                  <a:pt x="0" y="91"/>
                </a:lnTo>
                <a:lnTo>
                  <a:pt x="62" y="289"/>
                </a:lnTo>
                <a:lnTo>
                  <a:pt x="117" y="316"/>
                </a:lnTo>
                <a:lnTo>
                  <a:pt x="233" y="289"/>
                </a:lnTo>
                <a:lnTo>
                  <a:pt x="297" y="162"/>
                </a:lnTo>
                <a:lnTo>
                  <a:pt x="117" y="0"/>
                </a:lnTo>
              </a:path>
            </a:pathLst>
          </a:custGeom>
          <a:solidFill>
            <a:srgbClr val="CCCC00"/>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22" name="Freeform 629"/>
          <p:cNvSpPr>
            <a:spLocks/>
          </p:cNvSpPr>
          <p:nvPr/>
        </p:nvSpPr>
        <p:spPr bwMode="auto">
          <a:xfrm>
            <a:off x="5181600" y="5368925"/>
            <a:ext cx="414338" cy="641350"/>
          </a:xfrm>
          <a:custGeom>
            <a:avLst/>
            <a:gdLst>
              <a:gd name="T0" fmla="*/ 2147483646 w 289"/>
              <a:gd name="T1" fmla="*/ 0 h 505"/>
              <a:gd name="T2" fmla="*/ 2147483646 w 289"/>
              <a:gd name="T3" fmla="*/ 2147483646 h 505"/>
              <a:gd name="T4" fmla="*/ 0 w 289"/>
              <a:gd name="T5" fmla="*/ 2147483646 h 505"/>
              <a:gd name="T6" fmla="*/ 2147483646 w 289"/>
              <a:gd name="T7" fmla="*/ 2147483646 h 505"/>
              <a:gd name="T8" fmla="*/ 2147483646 w 289"/>
              <a:gd name="T9" fmla="*/ 2147483646 h 505"/>
              <a:gd name="T10" fmla="*/ 2147483646 w 289"/>
              <a:gd name="T11" fmla="*/ 2147483646 h 505"/>
              <a:gd name="T12" fmla="*/ 2147483646 w 289"/>
              <a:gd name="T13" fmla="*/ 2147483646 h 505"/>
              <a:gd name="T14" fmla="*/ 2147483646 w 289"/>
              <a:gd name="T15" fmla="*/ 2147483646 h 505"/>
              <a:gd name="T16" fmla="*/ 2147483646 w 289"/>
              <a:gd name="T17" fmla="*/ 2147483646 h 505"/>
              <a:gd name="T18" fmla="*/ 2147483646 w 289"/>
              <a:gd name="T19" fmla="*/ 2147483646 h 505"/>
              <a:gd name="T20" fmla="*/ 2147483646 w 289"/>
              <a:gd name="T21" fmla="*/ 0 h 5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505"/>
              <a:gd name="T35" fmla="*/ 289 w 289"/>
              <a:gd name="T36" fmla="*/ 505 h 5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505">
                <a:moveTo>
                  <a:pt x="143" y="0"/>
                </a:moveTo>
                <a:lnTo>
                  <a:pt x="27" y="27"/>
                </a:lnTo>
                <a:lnTo>
                  <a:pt x="0" y="216"/>
                </a:lnTo>
                <a:lnTo>
                  <a:pt x="63" y="279"/>
                </a:lnTo>
                <a:lnTo>
                  <a:pt x="116" y="252"/>
                </a:lnTo>
                <a:lnTo>
                  <a:pt x="89" y="315"/>
                </a:lnTo>
                <a:lnTo>
                  <a:pt x="179" y="377"/>
                </a:lnTo>
                <a:lnTo>
                  <a:pt x="179" y="504"/>
                </a:lnTo>
                <a:lnTo>
                  <a:pt x="288" y="315"/>
                </a:lnTo>
                <a:lnTo>
                  <a:pt x="288" y="154"/>
                </a:lnTo>
                <a:lnTo>
                  <a:pt x="143" y="0"/>
                </a:lnTo>
              </a:path>
            </a:pathLst>
          </a:custGeom>
          <a:solidFill>
            <a:srgbClr val="99FFCC"/>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23" name="Freeform 630"/>
          <p:cNvSpPr>
            <a:spLocks/>
          </p:cNvSpPr>
          <p:nvPr/>
        </p:nvSpPr>
        <p:spPr bwMode="auto">
          <a:xfrm>
            <a:off x="5386388" y="5207000"/>
            <a:ext cx="468312" cy="358775"/>
          </a:xfrm>
          <a:custGeom>
            <a:avLst/>
            <a:gdLst>
              <a:gd name="T0" fmla="*/ 0 w 327"/>
              <a:gd name="T1" fmla="*/ 2147483646 h 282"/>
              <a:gd name="T2" fmla="*/ 2147483646 w 327"/>
              <a:gd name="T3" fmla="*/ 2147483646 h 282"/>
              <a:gd name="T4" fmla="*/ 2147483646 w 327"/>
              <a:gd name="T5" fmla="*/ 2147483646 h 282"/>
              <a:gd name="T6" fmla="*/ 2147483646 w 327"/>
              <a:gd name="T7" fmla="*/ 0 h 282"/>
              <a:gd name="T8" fmla="*/ 2147483646 w 327"/>
              <a:gd name="T9" fmla="*/ 2147483646 h 282"/>
              <a:gd name="T10" fmla="*/ 2147483646 w 327"/>
              <a:gd name="T11" fmla="*/ 2147483646 h 282"/>
              <a:gd name="T12" fmla="*/ 2147483646 w 327"/>
              <a:gd name="T13" fmla="*/ 0 h 282"/>
              <a:gd name="T14" fmla="*/ 0 w 327"/>
              <a:gd name="T15" fmla="*/ 2147483646 h 282"/>
              <a:gd name="T16" fmla="*/ 0 60000 65536"/>
              <a:gd name="T17" fmla="*/ 0 60000 65536"/>
              <a:gd name="T18" fmla="*/ 0 60000 65536"/>
              <a:gd name="T19" fmla="*/ 0 60000 65536"/>
              <a:gd name="T20" fmla="*/ 0 60000 65536"/>
              <a:gd name="T21" fmla="*/ 0 60000 65536"/>
              <a:gd name="T22" fmla="*/ 0 60000 65536"/>
              <a:gd name="T23" fmla="*/ 0 60000 65536"/>
              <a:gd name="T24" fmla="*/ 0 w 327"/>
              <a:gd name="T25" fmla="*/ 0 h 282"/>
              <a:gd name="T26" fmla="*/ 327 w 327"/>
              <a:gd name="T27" fmla="*/ 282 h 2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 h="282">
                <a:moveTo>
                  <a:pt x="0" y="127"/>
                </a:moveTo>
                <a:lnTo>
                  <a:pt x="145" y="281"/>
                </a:lnTo>
                <a:lnTo>
                  <a:pt x="326" y="254"/>
                </a:lnTo>
                <a:lnTo>
                  <a:pt x="326" y="0"/>
                </a:lnTo>
                <a:lnTo>
                  <a:pt x="235" y="27"/>
                </a:lnTo>
                <a:lnTo>
                  <a:pt x="145" y="27"/>
                </a:lnTo>
                <a:lnTo>
                  <a:pt x="63" y="0"/>
                </a:lnTo>
                <a:lnTo>
                  <a:pt x="0" y="127"/>
                </a:lnTo>
              </a:path>
            </a:pathLst>
          </a:custGeom>
          <a:solidFill>
            <a:srgbClr val="99FFCC"/>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24" name="Freeform 631"/>
          <p:cNvSpPr>
            <a:spLocks/>
          </p:cNvSpPr>
          <p:nvPr/>
        </p:nvSpPr>
        <p:spPr bwMode="auto">
          <a:xfrm>
            <a:off x="5181600" y="4081463"/>
            <a:ext cx="671513" cy="677862"/>
          </a:xfrm>
          <a:custGeom>
            <a:avLst/>
            <a:gdLst>
              <a:gd name="T0" fmla="*/ 0 w 487"/>
              <a:gd name="T1" fmla="*/ 2147483646 h 555"/>
              <a:gd name="T2" fmla="*/ 2147483646 w 487"/>
              <a:gd name="T3" fmla="*/ 2147483646 h 555"/>
              <a:gd name="T4" fmla="*/ 2147483646 w 487"/>
              <a:gd name="T5" fmla="*/ 2147483646 h 555"/>
              <a:gd name="T6" fmla="*/ 2147483646 w 487"/>
              <a:gd name="T7" fmla="*/ 2147483646 h 555"/>
              <a:gd name="T8" fmla="*/ 2147483646 w 487"/>
              <a:gd name="T9" fmla="*/ 2147483646 h 555"/>
              <a:gd name="T10" fmla="*/ 2147483646 w 487"/>
              <a:gd name="T11" fmla="*/ 2147483646 h 555"/>
              <a:gd name="T12" fmla="*/ 2147483646 w 487"/>
              <a:gd name="T13" fmla="*/ 0 h 555"/>
              <a:gd name="T14" fmla="*/ 2147483646 w 487"/>
              <a:gd name="T15" fmla="*/ 2147483646 h 555"/>
              <a:gd name="T16" fmla="*/ 2147483646 w 487"/>
              <a:gd name="T17" fmla="*/ 2147483646 h 555"/>
              <a:gd name="T18" fmla="*/ 0 w 487"/>
              <a:gd name="T19" fmla="*/ 2147483646 h 5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7"/>
              <a:gd name="T31" fmla="*/ 0 h 555"/>
              <a:gd name="T32" fmla="*/ 487 w 487"/>
              <a:gd name="T33" fmla="*/ 555 h 5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7" h="555">
                <a:moveTo>
                  <a:pt x="0" y="220"/>
                </a:moveTo>
                <a:lnTo>
                  <a:pt x="149" y="554"/>
                </a:lnTo>
                <a:lnTo>
                  <a:pt x="270" y="517"/>
                </a:lnTo>
                <a:lnTo>
                  <a:pt x="420" y="258"/>
                </a:lnTo>
                <a:lnTo>
                  <a:pt x="486" y="128"/>
                </a:lnTo>
                <a:lnTo>
                  <a:pt x="364" y="92"/>
                </a:lnTo>
                <a:lnTo>
                  <a:pt x="149" y="0"/>
                </a:lnTo>
                <a:lnTo>
                  <a:pt x="66" y="64"/>
                </a:lnTo>
                <a:lnTo>
                  <a:pt x="66" y="156"/>
                </a:lnTo>
                <a:lnTo>
                  <a:pt x="0" y="220"/>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25" name="Freeform 632"/>
          <p:cNvSpPr>
            <a:spLocks/>
          </p:cNvSpPr>
          <p:nvPr/>
        </p:nvSpPr>
        <p:spPr bwMode="auto">
          <a:xfrm>
            <a:off x="5348288" y="5768975"/>
            <a:ext cx="752475" cy="481013"/>
          </a:xfrm>
          <a:custGeom>
            <a:avLst/>
            <a:gdLst>
              <a:gd name="T0" fmla="*/ 2147483646 w 526"/>
              <a:gd name="T1" fmla="*/ 2147483646 h 379"/>
              <a:gd name="T2" fmla="*/ 2147483646 w 526"/>
              <a:gd name="T3" fmla="*/ 2147483646 h 379"/>
              <a:gd name="T4" fmla="*/ 2147483646 w 526"/>
              <a:gd name="T5" fmla="*/ 2147483646 h 379"/>
              <a:gd name="T6" fmla="*/ 0 w 526"/>
              <a:gd name="T7" fmla="*/ 2147483646 h 379"/>
              <a:gd name="T8" fmla="*/ 2147483646 w 526"/>
              <a:gd name="T9" fmla="*/ 2147483646 h 379"/>
              <a:gd name="T10" fmla="*/ 2147483646 w 526"/>
              <a:gd name="T11" fmla="*/ 2147483646 h 379"/>
              <a:gd name="T12" fmla="*/ 2147483646 w 526"/>
              <a:gd name="T13" fmla="*/ 0 h 379"/>
              <a:gd name="T14" fmla="*/ 2147483646 w 526"/>
              <a:gd name="T15" fmla="*/ 2147483646 h 379"/>
              <a:gd name="T16" fmla="*/ 2147483646 w 526"/>
              <a:gd name="T17" fmla="*/ 2147483646 h 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6"/>
              <a:gd name="T28" fmla="*/ 0 h 379"/>
              <a:gd name="T29" fmla="*/ 526 w 526"/>
              <a:gd name="T30" fmla="*/ 379 h 3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6" h="379">
                <a:moveTo>
                  <a:pt x="118" y="251"/>
                </a:moveTo>
                <a:lnTo>
                  <a:pt x="118" y="287"/>
                </a:lnTo>
                <a:lnTo>
                  <a:pt x="63" y="224"/>
                </a:lnTo>
                <a:lnTo>
                  <a:pt x="0" y="378"/>
                </a:lnTo>
                <a:lnTo>
                  <a:pt x="525" y="378"/>
                </a:lnTo>
                <a:lnTo>
                  <a:pt x="525" y="126"/>
                </a:lnTo>
                <a:lnTo>
                  <a:pt x="172" y="0"/>
                </a:lnTo>
                <a:lnTo>
                  <a:pt x="63" y="189"/>
                </a:lnTo>
                <a:lnTo>
                  <a:pt x="118" y="251"/>
                </a:lnTo>
              </a:path>
            </a:pathLst>
          </a:custGeom>
          <a:solidFill>
            <a:srgbClr val="FFFF66"/>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26" name="Freeform 633"/>
          <p:cNvSpPr>
            <a:spLocks/>
          </p:cNvSpPr>
          <p:nvPr/>
        </p:nvSpPr>
        <p:spPr bwMode="auto">
          <a:xfrm>
            <a:off x="5594350" y="5529263"/>
            <a:ext cx="506413" cy="401637"/>
          </a:xfrm>
          <a:custGeom>
            <a:avLst/>
            <a:gdLst>
              <a:gd name="T0" fmla="*/ 0 w 354"/>
              <a:gd name="T1" fmla="*/ 2147483646 h 316"/>
              <a:gd name="T2" fmla="*/ 0 w 354"/>
              <a:gd name="T3" fmla="*/ 2147483646 h 316"/>
              <a:gd name="T4" fmla="*/ 2147483646 w 354"/>
              <a:gd name="T5" fmla="*/ 2147483646 h 316"/>
              <a:gd name="T6" fmla="*/ 2147483646 w 354"/>
              <a:gd name="T7" fmla="*/ 2147483646 h 316"/>
              <a:gd name="T8" fmla="*/ 2147483646 w 354"/>
              <a:gd name="T9" fmla="*/ 2147483646 h 316"/>
              <a:gd name="T10" fmla="*/ 2147483646 w 354"/>
              <a:gd name="T11" fmla="*/ 0 h 316"/>
              <a:gd name="T12" fmla="*/ 0 w 354"/>
              <a:gd name="T13" fmla="*/ 2147483646 h 316"/>
              <a:gd name="T14" fmla="*/ 0 60000 65536"/>
              <a:gd name="T15" fmla="*/ 0 60000 65536"/>
              <a:gd name="T16" fmla="*/ 0 60000 65536"/>
              <a:gd name="T17" fmla="*/ 0 60000 65536"/>
              <a:gd name="T18" fmla="*/ 0 60000 65536"/>
              <a:gd name="T19" fmla="*/ 0 60000 65536"/>
              <a:gd name="T20" fmla="*/ 0 60000 65536"/>
              <a:gd name="T21" fmla="*/ 0 w 354"/>
              <a:gd name="T22" fmla="*/ 0 h 316"/>
              <a:gd name="T23" fmla="*/ 354 w 354"/>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4" h="316">
                <a:moveTo>
                  <a:pt x="0" y="27"/>
                </a:moveTo>
                <a:lnTo>
                  <a:pt x="0" y="189"/>
                </a:lnTo>
                <a:lnTo>
                  <a:pt x="353" y="315"/>
                </a:lnTo>
                <a:lnTo>
                  <a:pt x="353" y="89"/>
                </a:lnTo>
                <a:lnTo>
                  <a:pt x="299" y="89"/>
                </a:lnTo>
                <a:lnTo>
                  <a:pt x="181" y="0"/>
                </a:lnTo>
                <a:lnTo>
                  <a:pt x="0" y="27"/>
                </a:lnTo>
              </a:path>
            </a:pathLst>
          </a:custGeom>
          <a:solidFill>
            <a:srgbClr val="99FFCC"/>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27" name="Freeform 634"/>
          <p:cNvSpPr>
            <a:spLocks/>
          </p:cNvSpPr>
          <p:nvPr/>
        </p:nvSpPr>
        <p:spPr bwMode="auto">
          <a:xfrm>
            <a:off x="5594350" y="4716463"/>
            <a:ext cx="430213" cy="527050"/>
          </a:xfrm>
          <a:custGeom>
            <a:avLst/>
            <a:gdLst>
              <a:gd name="T0" fmla="*/ 0 w 300"/>
              <a:gd name="T1" fmla="*/ 2147483646 h 415"/>
              <a:gd name="T2" fmla="*/ 2147483646 w 300"/>
              <a:gd name="T3" fmla="*/ 2147483646 h 415"/>
              <a:gd name="T4" fmla="*/ 2147483646 w 300"/>
              <a:gd name="T5" fmla="*/ 2147483646 h 415"/>
              <a:gd name="T6" fmla="*/ 2147483646 w 300"/>
              <a:gd name="T7" fmla="*/ 2147483646 h 415"/>
              <a:gd name="T8" fmla="*/ 2147483646 w 300"/>
              <a:gd name="T9" fmla="*/ 2147483646 h 415"/>
              <a:gd name="T10" fmla="*/ 2147483646 w 300"/>
              <a:gd name="T11" fmla="*/ 2147483646 h 415"/>
              <a:gd name="T12" fmla="*/ 2147483646 w 300"/>
              <a:gd name="T13" fmla="*/ 2147483646 h 415"/>
              <a:gd name="T14" fmla="*/ 2147483646 w 300"/>
              <a:gd name="T15" fmla="*/ 0 h 415"/>
              <a:gd name="T16" fmla="*/ 2147483646 w 300"/>
              <a:gd name="T17" fmla="*/ 2147483646 h 415"/>
              <a:gd name="T18" fmla="*/ 0 w 300"/>
              <a:gd name="T19" fmla="*/ 2147483646 h 4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415"/>
              <a:gd name="T32" fmla="*/ 300 w 300"/>
              <a:gd name="T33" fmla="*/ 415 h 4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415">
                <a:moveTo>
                  <a:pt x="0" y="414"/>
                </a:moveTo>
                <a:lnTo>
                  <a:pt x="91" y="414"/>
                </a:lnTo>
                <a:lnTo>
                  <a:pt x="181" y="387"/>
                </a:lnTo>
                <a:lnTo>
                  <a:pt x="272" y="315"/>
                </a:lnTo>
                <a:lnTo>
                  <a:pt x="299" y="127"/>
                </a:lnTo>
                <a:lnTo>
                  <a:pt x="272" y="100"/>
                </a:lnTo>
                <a:lnTo>
                  <a:pt x="299" y="63"/>
                </a:lnTo>
                <a:lnTo>
                  <a:pt x="208" y="0"/>
                </a:lnTo>
                <a:lnTo>
                  <a:pt x="154" y="63"/>
                </a:lnTo>
                <a:lnTo>
                  <a:pt x="0" y="414"/>
                </a:lnTo>
              </a:path>
            </a:pathLst>
          </a:custGeom>
          <a:solidFill>
            <a:srgbClr val="99FFCC"/>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28" name="Freeform 635"/>
          <p:cNvSpPr>
            <a:spLocks/>
          </p:cNvSpPr>
          <p:nvPr/>
        </p:nvSpPr>
        <p:spPr bwMode="auto">
          <a:xfrm>
            <a:off x="4222750" y="3756025"/>
            <a:ext cx="508000" cy="436563"/>
          </a:xfrm>
          <a:custGeom>
            <a:avLst/>
            <a:gdLst>
              <a:gd name="T0" fmla="*/ 0 w 354"/>
              <a:gd name="T1" fmla="*/ 2147483646 h 343"/>
              <a:gd name="T2" fmla="*/ 2147483646 w 354"/>
              <a:gd name="T3" fmla="*/ 2147483646 h 343"/>
              <a:gd name="T4" fmla="*/ 2147483646 w 354"/>
              <a:gd name="T5" fmla="*/ 2147483646 h 343"/>
              <a:gd name="T6" fmla="*/ 2147483646 w 354"/>
              <a:gd name="T7" fmla="*/ 2147483646 h 343"/>
              <a:gd name="T8" fmla="*/ 2147483646 w 354"/>
              <a:gd name="T9" fmla="*/ 2147483646 h 343"/>
              <a:gd name="T10" fmla="*/ 2147483646 w 354"/>
              <a:gd name="T11" fmla="*/ 2147483646 h 343"/>
              <a:gd name="T12" fmla="*/ 2147483646 w 354"/>
              <a:gd name="T13" fmla="*/ 0 h 343"/>
              <a:gd name="T14" fmla="*/ 0 w 354"/>
              <a:gd name="T15" fmla="*/ 2147483646 h 343"/>
              <a:gd name="T16" fmla="*/ 0 60000 65536"/>
              <a:gd name="T17" fmla="*/ 0 60000 65536"/>
              <a:gd name="T18" fmla="*/ 0 60000 65536"/>
              <a:gd name="T19" fmla="*/ 0 60000 65536"/>
              <a:gd name="T20" fmla="*/ 0 60000 65536"/>
              <a:gd name="T21" fmla="*/ 0 60000 65536"/>
              <a:gd name="T22" fmla="*/ 0 60000 65536"/>
              <a:gd name="T23" fmla="*/ 0 60000 65536"/>
              <a:gd name="T24" fmla="*/ 0 w 354"/>
              <a:gd name="T25" fmla="*/ 0 h 343"/>
              <a:gd name="T26" fmla="*/ 354 w 354"/>
              <a:gd name="T27" fmla="*/ 343 h 3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4" h="343">
                <a:moveTo>
                  <a:pt x="0" y="280"/>
                </a:moveTo>
                <a:lnTo>
                  <a:pt x="90" y="342"/>
                </a:lnTo>
                <a:lnTo>
                  <a:pt x="208" y="342"/>
                </a:lnTo>
                <a:lnTo>
                  <a:pt x="353" y="126"/>
                </a:lnTo>
                <a:lnTo>
                  <a:pt x="235" y="126"/>
                </a:lnTo>
                <a:lnTo>
                  <a:pt x="208" y="26"/>
                </a:lnTo>
                <a:lnTo>
                  <a:pt x="90" y="0"/>
                </a:lnTo>
                <a:lnTo>
                  <a:pt x="0" y="280"/>
                </a:lnTo>
              </a:path>
            </a:pathLst>
          </a:custGeom>
          <a:solidFill>
            <a:srgbClr val="FFCCCC"/>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29" name="Freeform 636"/>
          <p:cNvSpPr>
            <a:spLocks/>
          </p:cNvSpPr>
          <p:nvPr/>
        </p:nvSpPr>
        <p:spPr bwMode="auto">
          <a:xfrm>
            <a:off x="4767263" y="3424238"/>
            <a:ext cx="790575" cy="733425"/>
          </a:xfrm>
          <a:custGeom>
            <a:avLst/>
            <a:gdLst>
              <a:gd name="T0" fmla="*/ 0 w 551"/>
              <a:gd name="T1" fmla="*/ 2147483646 h 578"/>
              <a:gd name="T2" fmla="*/ 2147483646 w 551"/>
              <a:gd name="T3" fmla="*/ 2147483646 h 578"/>
              <a:gd name="T4" fmla="*/ 2147483646 w 551"/>
              <a:gd name="T5" fmla="*/ 2147483646 h 578"/>
              <a:gd name="T6" fmla="*/ 2147483646 w 551"/>
              <a:gd name="T7" fmla="*/ 2147483646 h 578"/>
              <a:gd name="T8" fmla="*/ 2147483646 w 551"/>
              <a:gd name="T9" fmla="*/ 2147483646 h 578"/>
              <a:gd name="T10" fmla="*/ 2147483646 w 551"/>
              <a:gd name="T11" fmla="*/ 2147483646 h 578"/>
              <a:gd name="T12" fmla="*/ 2147483646 w 551"/>
              <a:gd name="T13" fmla="*/ 2147483646 h 578"/>
              <a:gd name="T14" fmla="*/ 2147483646 w 551"/>
              <a:gd name="T15" fmla="*/ 0 h 578"/>
              <a:gd name="T16" fmla="*/ 0 w 551"/>
              <a:gd name="T17" fmla="*/ 2147483646 h 5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1"/>
              <a:gd name="T28" fmla="*/ 0 h 578"/>
              <a:gd name="T29" fmla="*/ 551 w 551"/>
              <a:gd name="T30" fmla="*/ 578 h 5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1" h="578">
                <a:moveTo>
                  <a:pt x="0" y="325"/>
                </a:moveTo>
                <a:lnTo>
                  <a:pt x="352" y="577"/>
                </a:lnTo>
                <a:lnTo>
                  <a:pt x="432" y="515"/>
                </a:lnTo>
                <a:lnTo>
                  <a:pt x="550" y="415"/>
                </a:lnTo>
                <a:lnTo>
                  <a:pt x="405" y="352"/>
                </a:lnTo>
                <a:lnTo>
                  <a:pt x="432" y="226"/>
                </a:lnTo>
                <a:lnTo>
                  <a:pt x="289" y="100"/>
                </a:lnTo>
                <a:lnTo>
                  <a:pt x="172" y="0"/>
                </a:lnTo>
                <a:lnTo>
                  <a:pt x="0" y="325"/>
                </a:lnTo>
              </a:path>
            </a:pathLst>
          </a:custGeom>
          <a:solidFill>
            <a:srgbClr val="FFCCCC"/>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30" name="Freeform 637"/>
          <p:cNvSpPr>
            <a:spLocks/>
          </p:cNvSpPr>
          <p:nvPr/>
        </p:nvSpPr>
        <p:spPr bwMode="auto">
          <a:xfrm>
            <a:off x="5386388" y="3916363"/>
            <a:ext cx="377825" cy="276225"/>
          </a:xfrm>
          <a:custGeom>
            <a:avLst/>
            <a:gdLst>
              <a:gd name="T0" fmla="*/ 0 w 264"/>
              <a:gd name="T1" fmla="*/ 2147483646 h 217"/>
              <a:gd name="T2" fmla="*/ 2147483646 w 264"/>
              <a:gd name="T3" fmla="*/ 2147483646 h 217"/>
              <a:gd name="T4" fmla="*/ 2147483646 w 264"/>
              <a:gd name="T5" fmla="*/ 2147483646 h 217"/>
              <a:gd name="T6" fmla="*/ 2147483646 w 264"/>
              <a:gd name="T7" fmla="*/ 2147483646 h 217"/>
              <a:gd name="T8" fmla="*/ 2147483646 w 264"/>
              <a:gd name="T9" fmla="*/ 0 h 217"/>
              <a:gd name="T10" fmla="*/ 2147483646 w 264"/>
              <a:gd name="T11" fmla="*/ 2147483646 h 217"/>
              <a:gd name="T12" fmla="*/ 0 w 264"/>
              <a:gd name="T13" fmla="*/ 2147483646 h 217"/>
              <a:gd name="T14" fmla="*/ 0 60000 65536"/>
              <a:gd name="T15" fmla="*/ 0 60000 65536"/>
              <a:gd name="T16" fmla="*/ 0 60000 65536"/>
              <a:gd name="T17" fmla="*/ 0 60000 65536"/>
              <a:gd name="T18" fmla="*/ 0 60000 65536"/>
              <a:gd name="T19" fmla="*/ 0 60000 65536"/>
              <a:gd name="T20" fmla="*/ 0 60000 65536"/>
              <a:gd name="T21" fmla="*/ 0 w 264"/>
              <a:gd name="T22" fmla="*/ 0 h 217"/>
              <a:gd name="T23" fmla="*/ 264 w 264"/>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7">
                <a:moveTo>
                  <a:pt x="0" y="127"/>
                </a:moveTo>
                <a:lnTo>
                  <a:pt x="208" y="216"/>
                </a:lnTo>
                <a:lnTo>
                  <a:pt x="263" y="189"/>
                </a:lnTo>
                <a:lnTo>
                  <a:pt x="181" y="90"/>
                </a:lnTo>
                <a:lnTo>
                  <a:pt x="145" y="0"/>
                </a:lnTo>
                <a:lnTo>
                  <a:pt x="118" y="27"/>
                </a:lnTo>
                <a:lnTo>
                  <a:pt x="0" y="127"/>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31" name="Freeform 638"/>
          <p:cNvSpPr>
            <a:spLocks/>
          </p:cNvSpPr>
          <p:nvPr/>
        </p:nvSpPr>
        <p:spPr bwMode="auto">
          <a:xfrm>
            <a:off x="5684838" y="3951288"/>
            <a:ext cx="674687" cy="319087"/>
          </a:xfrm>
          <a:custGeom>
            <a:avLst/>
            <a:gdLst>
              <a:gd name="T0" fmla="*/ 2147483646 w 471"/>
              <a:gd name="T1" fmla="*/ 2147483646 h 252"/>
              <a:gd name="T2" fmla="*/ 0 w 471"/>
              <a:gd name="T3" fmla="*/ 2147483646 h 252"/>
              <a:gd name="T4" fmla="*/ 2147483646 w 471"/>
              <a:gd name="T5" fmla="*/ 2147483646 h 252"/>
              <a:gd name="T6" fmla="*/ 2147483646 w 471"/>
              <a:gd name="T7" fmla="*/ 2147483646 h 252"/>
              <a:gd name="T8" fmla="*/ 2147483646 w 471"/>
              <a:gd name="T9" fmla="*/ 2147483646 h 252"/>
              <a:gd name="T10" fmla="*/ 2147483646 w 471"/>
              <a:gd name="T11" fmla="*/ 0 h 252"/>
              <a:gd name="T12" fmla="*/ 2147483646 w 471"/>
              <a:gd name="T13" fmla="*/ 2147483646 h 252"/>
              <a:gd name="T14" fmla="*/ 2147483646 w 471"/>
              <a:gd name="T15" fmla="*/ 2147483646 h 252"/>
              <a:gd name="T16" fmla="*/ 2147483646 w 471"/>
              <a:gd name="T17" fmla="*/ 2147483646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1"/>
              <a:gd name="T28" fmla="*/ 0 h 252"/>
              <a:gd name="T29" fmla="*/ 471 w 471"/>
              <a:gd name="T30" fmla="*/ 252 h 2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1" h="252">
                <a:moveTo>
                  <a:pt x="54" y="162"/>
                </a:moveTo>
                <a:lnTo>
                  <a:pt x="0" y="189"/>
                </a:lnTo>
                <a:lnTo>
                  <a:pt x="118" y="224"/>
                </a:lnTo>
                <a:lnTo>
                  <a:pt x="317" y="251"/>
                </a:lnTo>
                <a:lnTo>
                  <a:pt x="470" y="36"/>
                </a:lnTo>
                <a:lnTo>
                  <a:pt x="406" y="0"/>
                </a:lnTo>
                <a:lnTo>
                  <a:pt x="172" y="99"/>
                </a:lnTo>
                <a:lnTo>
                  <a:pt x="118" y="162"/>
                </a:lnTo>
                <a:lnTo>
                  <a:pt x="54" y="162"/>
                </a:lnTo>
              </a:path>
            </a:pathLst>
          </a:custGeom>
          <a:solidFill>
            <a:srgbClr val="66FF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32" name="Freeform 639"/>
          <p:cNvSpPr>
            <a:spLocks/>
          </p:cNvSpPr>
          <p:nvPr/>
        </p:nvSpPr>
        <p:spPr bwMode="auto">
          <a:xfrm>
            <a:off x="5594350" y="3711575"/>
            <a:ext cx="338138" cy="446088"/>
          </a:xfrm>
          <a:custGeom>
            <a:avLst/>
            <a:gdLst>
              <a:gd name="T0" fmla="*/ 0 w 236"/>
              <a:gd name="T1" fmla="*/ 2147483646 h 352"/>
              <a:gd name="T2" fmla="*/ 2147483646 w 236"/>
              <a:gd name="T3" fmla="*/ 2147483646 h 352"/>
              <a:gd name="T4" fmla="*/ 2147483646 w 236"/>
              <a:gd name="T5" fmla="*/ 2147483646 h 352"/>
              <a:gd name="T6" fmla="*/ 2147483646 w 236"/>
              <a:gd name="T7" fmla="*/ 2147483646 h 352"/>
              <a:gd name="T8" fmla="*/ 2147483646 w 236"/>
              <a:gd name="T9" fmla="*/ 2147483646 h 352"/>
              <a:gd name="T10" fmla="*/ 2147483646 w 236"/>
              <a:gd name="T11" fmla="*/ 2147483646 h 352"/>
              <a:gd name="T12" fmla="*/ 2147483646 w 236"/>
              <a:gd name="T13" fmla="*/ 2147483646 h 352"/>
              <a:gd name="T14" fmla="*/ 2147483646 w 236"/>
              <a:gd name="T15" fmla="*/ 0 h 352"/>
              <a:gd name="T16" fmla="*/ 0 w 236"/>
              <a:gd name="T17" fmla="*/ 2147483646 h 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
              <a:gd name="T28" fmla="*/ 0 h 352"/>
              <a:gd name="T29" fmla="*/ 236 w 236"/>
              <a:gd name="T30" fmla="*/ 352 h 3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 h="352">
                <a:moveTo>
                  <a:pt x="0" y="162"/>
                </a:moveTo>
                <a:lnTo>
                  <a:pt x="36" y="252"/>
                </a:lnTo>
                <a:lnTo>
                  <a:pt x="117" y="351"/>
                </a:lnTo>
                <a:lnTo>
                  <a:pt x="181" y="351"/>
                </a:lnTo>
                <a:lnTo>
                  <a:pt x="235" y="289"/>
                </a:lnTo>
                <a:lnTo>
                  <a:pt x="235" y="189"/>
                </a:lnTo>
                <a:lnTo>
                  <a:pt x="154" y="98"/>
                </a:lnTo>
                <a:lnTo>
                  <a:pt x="63" y="0"/>
                </a:lnTo>
                <a:lnTo>
                  <a:pt x="0" y="162"/>
                </a:lnTo>
              </a:path>
            </a:pathLst>
          </a:custGeom>
          <a:solidFill>
            <a:srgbClr val="66FF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33" name="Freeform 640"/>
          <p:cNvSpPr>
            <a:spLocks/>
          </p:cNvSpPr>
          <p:nvPr/>
        </p:nvSpPr>
        <p:spPr bwMode="auto">
          <a:xfrm>
            <a:off x="5348288" y="3470275"/>
            <a:ext cx="376237" cy="482600"/>
          </a:xfrm>
          <a:custGeom>
            <a:avLst/>
            <a:gdLst>
              <a:gd name="T0" fmla="*/ 2147483646 w 263"/>
              <a:gd name="T1" fmla="*/ 2147483646 h 380"/>
              <a:gd name="T2" fmla="*/ 2147483646 w 263"/>
              <a:gd name="T3" fmla="*/ 2147483646 h 380"/>
              <a:gd name="T4" fmla="*/ 2147483646 w 263"/>
              <a:gd name="T5" fmla="*/ 2147483646 h 380"/>
              <a:gd name="T6" fmla="*/ 2147483646 w 263"/>
              <a:gd name="T7" fmla="*/ 0 h 380"/>
              <a:gd name="T8" fmla="*/ 2147483646 w 263"/>
              <a:gd name="T9" fmla="*/ 2147483646 h 380"/>
              <a:gd name="T10" fmla="*/ 2147483646 w 263"/>
              <a:gd name="T11" fmla="*/ 2147483646 h 380"/>
              <a:gd name="T12" fmla="*/ 2147483646 w 263"/>
              <a:gd name="T13" fmla="*/ 2147483646 h 380"/>
              <a:gd name="T14" fmla="*/ 0 w 263"/>
              <a:gd name="T15" fmla="*/ 2147483646 h 380"/>
              <a:gd name="T16" fmla="*/ 2147483646 w 263"/>
              <a:gd name="T17" fmla="*/ 2147483646 h 380"/>
              <a:gd name="T18" fmla="*/ 2147483646 w 263"/>
              <a:gd name="T19" fmla="*/ 2147483646 h 3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3"/>
              <a:gd name="T31" fmla="*/ 0 h 380"/>
              <a:gd name="T32" fmla="*/ 263 w 263"/>
              <a:gd name="T33" fmla="*/ 380 h 3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3" h="380">
                <a:moveTo>
                  <a:pt x="172" y="352"/>
                </a:moveTo>
                <a:lnTo>
                  <a:pt x="235" y="190"/>
                </a:lnTo>
                <a:lnTo>
                  <a:pt x="262" y="63"/>
                </a:lnTo>
                <a:lnTo>
                  <a:pt x="208" y="0"/>
                </a:lnTo>
                <a:lnTo>
                  <a:pt x="117" y="90"/>
                </a:lnTo>
                <a:lnTo>
                  <a:pt x="90" y="90"/>
                </a:lnTo>
                <a:lnTo>
                  <a:pt x="27" y="190"/>
                </a:lnTo>
                <a:lnTo>
                  <a:pt x="0" y="316"/>
                </a:lnTo>
                <a:lnTo>
                  <a:pt x="144" y="379"/>
                </a:lnTo>
                <a:lnTo>
                  <a:pt x="172" y="352"/>
                </a:lnTo>
              </a:path>
            </a:pathLst>
          </a:custGeom>
          <a:solidFill>
            <a:srgbClr val="FFCC00"/>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34" name="Freeform 641"/>
          <p:cNvSpPr>
            <a:spLocks/>
          </p:cNvSpPr>
          <p:nvPr/>
        </p:nvSpPr>
        <p:spPr bwMode="auto">
          <a:xfrm>
            <a:off x="5181600" y="3105150"/>
            <a:ext cx="542925" cy="606425"/>
          </a:xfrm>
          <a:custGeom>
            <a:avLst/>
            <a:gdLst>
              <a:gd name="T0" fmla="*/ 2147483646 w 379"/>
              <a:gd name="T1" fmla="*/ 2147483646 h 478"/>
              <a:gd name="T2" fmla="*/ 2147483646 w 379"/>
              <a:gd name="T3" fmla="*/ 2147483646 h 478"/>
              <a:gd name="T4" fmla="*/ 2147483646 w 379"/>
              <a:gd name="T5" fmla="*/ 2147483646 h 478"/>
              <a:gd name="T6" fmla="*/ 2147483646 w 379"/>
              <a:gd name="T7" fmla="*/ 2147483646 h 478"/>
              <a:gd name="T8" fmla="*/ 2147483646 w 379"/>
              <a:gd name="T9" fmla="*/ 2147483646 h 478"/>
              <a:gd name="T10" fmla="*/ 2147483646 w 379"/>
              <a:gd name="T11" fmla="*/ 2147483646 h 478"/>
              <a:gd name="T12" fmla="*/ 2147483646 w 379"/>
              <a:gd name="T13" fmla="*/ 2147483646 h 478"/>
              <a:gd name="T14" fmla="*/ 2147483646 w 379"/>
              <a:gd name="T15" fmla="*/ 0 h 478"/>
              <a:gd name="T16" fmla="*/ 2147483646 w 379"/>
              <a:gd name="T17" fmla="*/ 2147483646 h 478"/>
              <a:gd name="T18" fmla="*/ 2147483646 w 379"/>
              <a:gd name="T19" fmla="*/ 2147483646 h 478"/>
              <a:gd name="T20" fmla="*/ 2147483646 w 379"/>
              <a:gd name="T21" fmla="*/ 2147483646 h 478"/>
              <a:gd name="T22" fmla="*/ 2147483646 w 379"/>
              <a:gd name="T23" fmla="*/ 2147483646 h 478"/>
              <a:gd name="T24" fmla="*/ 0 w 379"/>
              <a:gd name="T25" fmla="*/ 2147483646 h 478"/>
              <a:gd name="T26" fmla="*/ 2147483646 w 379"/>
              <a:gd name="T27" fmla="*/ 2147483646 h 478"/>
              <a:gd name="T28" fmla="*/ 2147483646 w 379"/>
              <a:gd name="T29" fmla="*/ 2147483646 h 4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9"/>
              <a:gd name="T46" fmla="*/ 0 h 478"/>
              <a:gd name="T47" fmla="*/ 379 w 379"/>
              <a:gd name="T48" fmla="*/ 478 h 4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9" h="478">
                <a:moveTo>
                  <a:pt x="206" y="377"/>
                </a:moveTo>
                <a:lnTo>
                  <a:pt x="233" y="377"/>
                </a:lnTo>
                <a:lnTo>
                  <a:pt x="324" y="287"/>
                </a:lnTo>
                <a:lnTo>
                  <a:pt x="378" y="162"/>
                </a:lnTo>
                <a:lnTo>
                  <a:pt x="324" y="127"/>
                </a:lnTo>
                <a:lnTo>
                  <a:pt x="358" y="62"/>
                </a:lnTo>
                <a:lnTo>
                  <a:pt x="361" y="2"/>
                </a:lnTo>
                <a:lnTo>
                  <a:pt x="288" y="0"/>
                </a:lnTo>
                <a:lnTo>
                  <a:pt x="261" y="63"/>
                </a:lnTo>
                <a:lnTo>
                  <a:pt x="206" y="36"/>
                </a:lnTo>
                <a:lnTo>
                  <a:pt x="143" y="127"/>
                </a:lnTo>
                <a:lnTo>
                  <a:pt x="27" y="224"/>
                </a:lnTo>
                <a:lnTo>
                  <a:pt x="0" y="350"/>
                </a:lnTo>
                <a:lnTo>
                  <a:pt x="143" y="477"/>
                </a:lnTo>
                <a:lnTo>
                  <a:pt x="206" y="377"/>
                </a:lnTo>
              </a:path>
            </a:pathLst>
          </a:custGeom>
          <a:solidFill>
            <a:srgbClr val="FFCC00"/>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35" name="Freeform 642"/>
          <p:cNvSpPr>
            <a:spLocks/>
          </p:cNvSpPr>
          <p:nvPr/>
        </p:nvSpPr>
        <p:spPr bwMode="auto">
          <a:xfrm>
            <a:off x="5684838" y="3389313"/>
            <a:ext cx="415925" cy="447675"/>
          </a:xfrm>
          <a:custGeom>
            <a:avLst/>
            <a:gdLst>
              <a:gd name="T0" fmla="*/ 2147483646 w 291"/>
              <a:gd name="T1" fmla="*/ 2147483646 h 352"/>
              <a:gd name="T2" fmla="*/ 0 w 291"/>
              <a:gd name="T3" fmla="*/ 2147483646 h 352"/>
              <a:gd name="T4" fmla="*/ 2147483646 w 291"/>
              <a:gd name="T5" fmla="*/ 2147483646 h 352"/>
              <a:gd name="T6" fmla="*/ 2147483646 w 291"/>
              <a:gd name="T7" fmla="*/ 2147483646 h 352"/>
              <a:gd name="T8" fmla="*/ 2147483646 w 291"/>
              <a:gd name="T9" fmla="*/ 0 h 352"/>
              <a:gd name="T10" fmla="*/ 2147483646 w 291"/>
              <a:gd name="T11" fmla="*/ 2147483646 h 352"/>
              <a:gd name="T12" fmla="*/ 0 60000 65536"/>
              <a:gd name="T13" fmla="*/ 0 60000 65536"/>
              <a:gd name="T14" fmla="*/ 0 60000 65536"/>
              <a:gd name="T15" fmla="*/ 0 60000 65536"/>
              <a:gd name="T16" fmla="*/ 0 60000 65536"/>
              <a:gd name="T17" fmla="*/ 0 60000 65536"/>
              <a:gd name="T18" fmla="*/ 0 w 291"/>
              <a:gd name="T19" fmla="*/ 0 h 352"/>
              <a:gd name="T20" fmla="*/ 291 w 291"/>
              <a:gd name="T21" fmla="*/ 352 h 352"/>
            </a:gdLst>
            <a:ahLst/>
            <a:cxnLst>
              <a:cxn ang="T12">
                <a:pos x="T0" y="T1"/>
              </a:cxn>
              <a:cxn ang="T13">
                <a:pos x="T2" y="T3"/>
              </a:cxn>
              <a:cxn ang="T14">
                <a:pos x="T4" y="T5"/>
              </a:cxn>
              <a:cxn ang="T15">
                <a:pos x="T6" y="T7"/>
              </a:cxn>
              <a:cxn ang="T16">
                <a:pos x="T8" y="T9"/>
              </a:cxn>
              <a:cxn ang="T17">
                <a:pos x="T10" y="T11"/>
              </a:cxn>
            </a:cxnLst>
            <a:rect l="T18" t="T19" r="T20" b="T21"/>
            <a:pathLst>
              <a:path w="291" h="352">
                <a:moveTo>
                  <a:pt x="27" y="126"/>
                </a:moveTo>
                <a:lnTo>
                  <a:pt x="0" y="253"/>
                </a:lnTo>
                <a:lnTo>
                  <a:pt x="91" y="351"/>
                </a:lnTo>
                <a:lnTo>
                  <a:pt x="290" y="153"/>
                </a:lnTo>
                <a:lnTo>
                  <a:pt x="145" y="0"/>
                </a:lnTo>
                <a:lnTo>
                  <a:pt x="27" y="126"/>
                </a:lnTo>
              </a:path>
            </a:pathLst>
          </a:custGeom>
          <a:solidFill>
            <a:srgbClr val="66FF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36" name="Freeform 643"/>
          <p:cNvSpPr>
            <a:spLocks/>
          </p:cNvSpPr>
          <p:nvPr/>
        </p:nvSpPr>
        <p:spPr bwMode="auto">
          <a:xfrm>
            <a:off x="5646738" y="3179763"/>
            <a:ext cx="377825" cy="366712"/>
          </a:xfrm>
          <a:custGeom>
            <a:avLst/>
            <a:gdLst>
              <a:gd name="T0" fmla="*/ 2147483646 w 264"/>
              <a:gd name="T1" fmla="*/ 2147483646 h 288"/>
              <a:gd name="T2" fmla="*/ 0 w 264"/>
              <a:gd name="T3" fmla="*/ 2147483646 h 288"/>
              <a:gd name="T4" fmla="*/ 2147483646 w 264"/>
              <a:gd name="T5" fmla="*/ 2147483646 h 288"/>
              <a:gd name="T6" fmla="*/ 2147483646 w 264"/>
              <a:gd name="T7" fmla="*/ 2147483646 h 288"/>
              <a:gd name="T8" fmla="*/ 2147483646 w 264"/>
              <a:gd name="T9" fmla="*/ 2147483646 h 288"/>
              <a:gd name="T10" fmla="*/ 2147483646 w 264"/>
              <a:gd name="T11" fmla="*/ 0 h 288"/>
              <a:gd name="T12" fmla="*/ 2147483646 w 264"/>
              <a:gd name="T13" fmla="*/ 0 h 288"/>
              <a:gd name="T14" fmla="*/ 0 w 264"/>
              <a:gd name="T15" fmla="*/ 2147483646 h 288"/>
              <a:gd name="T16" fmla="*/ 2147483646 w 264"/>
              <a:gd name="T17" fmla="*/ 2147483646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
              <a:gd name="T28" fmla="*/ 0 h 288"/>
              <a:gd name="T29" fmla="*/ 264 w 264"/>
              <a:gd name="T30" fmla="*/ 288 h 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 h="288">
                <a:moveTo>
                  <a:pt x="54" y="98"/>
                </a:moveTo>
                <a:lnTo>
                  <a:pt x="0" y="224"/>
                </a:lnTo>
                <a:lnTo>
                  <a:pt x="54" y="287"/>
                </a:lnTo>
                <a:lnTo>
                  <a:pt x="172" y="160"/>
                </a:lnTo>
                <a:lnTo>
                  <a:pt x="263" y="36"/>
                </a:lnTo>
                <a:lnTo>
                  <a:pt x="145" y="0"/>
                </a:lnTo>
                <a:lnTo>
                  <a:pt x="27" y="0"/>
                </a:lnTo>
                <a:lnTo>
                  <a:pt x="0" y="63"/>
                </a:lnTo>
                <a:lnTo>
                  <a:pt x="54" y="98"/>
                </a:lnTo>
              </a:path>
            </a:pathLst>
          </a:custGeom>
          <a:solidFill>
            <a:srgbClr val="FFCC00"/>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37" name="Freeform 644"/>
          <p:cNvSpPr>
            <a:spLocks/>
          </p:cNvSpPr>
          <p:nvPr/>
        </p:nvSpPr>
        <p:spPr bwMode="auto">
          <a:xfrm>
            <a:off x="5459413" y="2646363"/>
            <a:ext cx="574675" cy="544512"/>
          </a:xfrm>
          <a:custGeom>
            <a:avLst/>
            <a:gdLst>
              <a:gd name="T0" fmla="*/ 0 w 401"/>
              <a:gd name="T1" fmla="*/ 2147483646 h 429"/>
              <a:gd name="T2" fmla="*/ 2147483646 w 401"/>
              <a:gd name="T3" fmla="*/ 2147483646 h 429"/>
              <a:gd name="T4" fmla="*/ 2147483646 w 401"/>
              <a:gd name="T5" fmla="*/ 2147483646 h 429"/>
              <a:gd name="T6" fmla="*/ 2147483646 w 401"/>
              <a:gd name="T7" fmla="*/ 2147483646 h 429"/>
              <a:gd name="T8" fmla="*/ 2147483646 w 401"/>
              <a:gd name="T9" fmla="*/ 2147483646 h 429"/>
              <a:gd name="T10" fmla="*/ 2147483646 w 401"/>
              <a:gd name="T11" fmla="*/ 2147483646 h 429"/>
              <a:gd name="T12" fmla="*/ 2147483646 w 401"/>
              <a:gd name="T13" fmla="*/ 2147483646 h 429"/>
              <a:gd name="T14" fmla="*/ 2147483646 w 401"/>
              <a:gd name="T15" fmla="*/ 0 h 429"/>
              <a:gd name="T16" fmla="*/ 2147483646 w 401"/>
              <a:gd name="T17" fmla="*/ 2147483646 h 429"/>
              <a:gd name="T18" fmla="*/ 2147483646 w 401"/>
              <a:gd name="T19" fmla="*/ 2147483646 h 429"/>
              <a:gd name="T20" fmla="*/ 2147483646 w 401"/>
              <a:gd name="T21" fmla="*/ 2147483646 h 429"/>
              <a:gd name="T22" fmla="*/ 2147483646 w 401"/>
              <a:gd name="T23" fmla="*/ 2147483646 h 429"/>
              <a:gd name="T24" fmla="*/ 0 w 401"/>
              <a:gd name="T25" fmla="*/ 2147483646 h 4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1"/>
              <a:gd name="T40" fmla="*/ 0 h 429"/>
              <a:gd name="T41" fmla="*/ 401 w 401"/>
              <a:gd name="T42" fmla="*/ 429 h 4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1" h="429">
                <a:moveTo>
                  <a:pt x="0" y="400"/>
                </a:moveTo>
                <a:lnTo>
                  <a:pt x="61" y="428"/>
                </a:lnTo>
                <a:lnTo>
                  <a:pt x="93" y="362"/>
                </a:lnTo>
                <a:lnTo>
                  <a:pt x="164" y="362"/>
                </a:lnTo>
                <a:lnTo>
                  <a:pt x="164" y="428"/>
                </a:lnTo>
                <a:lnTo>
                  <a:pt x="297" y="428"/>
                </a:lnTo>
                <a:lnTo>
                  <a:pt x="400" y="195"/>
                </a:lnTo>
                <a:lnTo>
                  <a:pt x="133" y="0"/>
                </a:lnTo>
                <a:lnTo>
                  <a:pt x="133" y="130"/>
                </a:lnTo>
                <a:lnTo>
                  <a:pt x="61" y="232"/>
                </a:lnTo>
                <a:lnTo>
                  <a:pt x="93" y="260"/>
                </a:lnTo>
                <a:lnTo>
                  <a:pt x="30" y="362"/>
                </a:lnTo>
                <a:lnTo>
                  <a:pt x="0" y="400"/>
                </a:lnTo>
              </a:path>
            </a:pathLst>
          </a:custGeom>
          <a:solidFill>
            <a:srgbClr val="FFCC00"/>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38" name="Freeform 645"/>
          <p:cNvSpPr>
            <a:spLocks/>
          </p:cNvSpPr>
          <p:nvPr/>
        </p:nvSpPr>
        <p:spPr bwMode="auto">
          <a:xfrm>
            <a:off x="5880100" y="2905125"/>
            <a:ext cx="311150" cy="327025"/>
          </a:xfrm>
          <a:custGeom>
            <a:avLst/>
            <a:gdLst>
              <a:gd name="T0" fmla="*/ 2147483646 w 236"/>
              <a:gd name="T1" fmla="*/ 0 h 263"/>
              <a:gd name="T2" fmla="*/ 0 w 236"/>
              <a:gd name="T3" fmla="*/ 2147483646 h 263"/>
              <a:gd name="T4" fmla="*/ 2147483646 w 236"/>
              <a:gd name="T5" fmla="*/ 2147483646 h 263"/>
              <a:gd name="T6" fmla="*/ 2147483646 w 236"/>
              <a:gd name="T7" fmla="*/ 2147483646 h 263"/>
              <a:gd name="T8" fmla="*/ 2147483646 w 236"/>
              <a:gd name="T9" fmla="*/ 2147483646 h 263"/>
              <a:gd name="T10" fmla="*/ 2147483646 w 236"/>
              <a:gd name="T11" fmla="*/ 0 h 263"/>
              <a:gd name="T12" fmla="*/ 0 60000 65536"/>
              <a:gd name="T13" fmla="*/ 0 60000 65536"/>
              <a:gd name="T14" fmla="*/ 0 60000 65536"/>
              <a:gd name="T15" fmla="*/ 0 60000 65536"/>
              <a:gd name="T16" fmla="*/ 0 60000 65536"/>
              <a:gd name="T17" fmla="*/ 0 60000 65536"/>
              <a:gd name="T18" fmla="*/ 0 w 236"/>
              <a:gd name="T19" fmla="*/ 0 h 263"/>
              <a:gd name="T20" fmla="*/ 236 w 236"/>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36" h="263">
                <a:moveTo>
                  <a:pt x="90" y="0"/>
                </a:moveTo>
                <a:lnTo>
                  <a:pt x="0" y="226"/>
                </a:lnTo>
                <a:lnTo>
                  <a:pt x="117" y="262"/>
                </a:lnTo>
                <a:lnTo>
                  <a:pt x="145" y="226"/>
                </a:lnTo>
                <a:lnTo>
                  <a:pt x="235" y="99"/>
                </a:lnTo>
                <a:lnTo>
                  <a:pt x="90" y="0"/>
                </a:lnTo>
              </a:path>
            </a:pathLst>
          </a:custGeom>
          <a:solidFill>
            <a:srgbClr val="FFCC00"/>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39" name="Freeform 646"/>
          <p:cNvSpPr>
            <a:spLocks/>
          </p:cNvSpPr>
          <p:nvPr/>
        </p:nvSpPr>
        <p:spPr bwMode="auto">
          <a:xfrm>
            <a:off x="5815013" y="3584575"/>
            <a:ext cx="622300" cy="493713"/>
          </a:xfrm>
          <a:custGeom>
            <a:avLst/>
            <a:gdLst>
              <a:gd name="T0" fmla="*/ 2147483646 w 434"/>
              <a:gd name="T1" fmla="*/ 0 h 389"/>
              <a:gd name="T2" fmla="*/ 0 w 434"/>
              <a:gd name="T3" fmla="*/ 2147483646 h 389"/>
              <a:gd name="T4" fmla="*/ 2147483646 w 434"/>
              <a:gd name="T5" fmla="*/ 2147483646 h 389"/>
              <a:gd name="T6" fmla="*/ 2147483646 w 434"/>
              <a:gd name="T7" fmla="*/ 2147483646 h 389"/>
              <a:gd name="T8" fmla="*/ 2147483646 w 434"/>
              <a:gd name="T9" fmla="*/ 2147483646 h 389"/>
              <a:gd name="T10" fmla="*/ 2147483646 w 434"/>
              <a:gd name="T11" fmla="*/ 2147483646 h 389"/>
              <a:gd name="T12" fmla="*/ 2147483646 w 434"/>
              <a:gd name="T13" fmla="*/ 2147483646 h 389"/>
              <a:gd name="T14" fmla="*/ 2147483646 w 434"/>
              <a:gd name="T15" fmla="*/ 2147483646 h 389"/>
              <a:gd name="T16" fmla="*/ 2147483646 w 434"/>
              <a:gd name="T17" fmla="*/ 2147483646 h 389"/>
              <a:gd name="T18" fmla="*/ 2147483646 w 434"/>
              <a:gd name="T19" fmla="*/ 0 h 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4"/>
              <a:gd name="T31" fmla="*/ 0 h 389"/>
              <a:gd name="T32" fmla="*/ 434 w 434"/>
              <a:gd name="T33" fmla="*/ 389 h 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4" h="389">
                <a:moveTo>
                  <a:pt x="199" y="0"/>
                </a:moveTo>
                <a:lnTo>
                  <a:pt x="0" y="198"/>
                </a:lnTo>
                <a:lnTo>
                  <a:pt x="81" y="288"/>
                </a:lnTo>
                <a:lnTo>
                  <a:pt x="81" y="388"/>
                </a:lnTo>
                <a:lnTo>
                  <a:pt x="315" y="288"/>
                </a:lnTo>
                <a:lnTo>
                  <a:pt x="379" y="325"/>
                </a:lnTo>
                <a:lnTo>
                  <a:pt x="433" y="325"/>
                </a:lnTo>
                <a:lnTo>
                  <a:pt x="406" y="261"/>
                </a:lnTo>
                <a:lnTo>
                  <a:pt x="315" y="261"/>
                </a:lnTo>
                <a:lnTo>
                  <a:pt x="199" y="0"/>
                </a:lnTo>
              </a:path>
            </a:pathLst>
          </a:custGeom>
          <a:solidFill>
            <a:srgbClr val="66FF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40" name="Freeform 647"/>
          <p:cNvSpPr>
            <a:spLocks/>
          </p:cNvSpPr>
          <p:nvPr/>
        </p:nvSpPr>
        <p:spPr bwMode="auto">
          <a:xfrm>
            <a:off x="5762625" y="4235450"/>
            <a:ext cx="635000" cy="563563"/>
          </a:xfrm>
          <a:custGeom>
            <a:avLst/>
            <a:gdLst>
              <a:gd name="T0" fmla="*/ 2147483646 w 444"/>
              <a:gd name="T1" fmla="*/ 0 h 443"/>
              <a:gd name="T2" fmla="*/ 0 w 444"/>
              <a:gd name="T3" fmla="*/ 2147483646 h 443"/>
              <a:gd name="T4" fmla="*/ 2147483646 w 444"/>
              <a:gd name="T5" fmla="*/ 2147483646 h 443"/>
              <a:gd name="T6" fmla="*/ 2147483646 w 444"/>
              <a:gd name="T7" fmla="*/ 2147483646 h 443"/>
              <a:gd name="T8" fmla="*/ 2147483646 w 444"/>
              <a:gd name="T9" fmla="*/ 2147483646 h 443"/>
              <a:gd name="T10" fmla="*/ 2147483646 w 444"/>
              <a:gd name="T11" fmla="*/ 2147483646 h 443"/>
              <a:gd name="T12" fmla="*/ 2147483646 w 444"/>
              <a:gd name="T13" fmla="*/ 2147483646 h 443"/>
              <a:gd name="T14" fmla="*/ 2147483646 w 444"/>
              <a:gd name="T15" fmla="*/ 2147483646 h 443"/>
              <a:gd name="T16" fmla="*/ 2147483646 w 444"/>
              <a:gd name="T17" fmla="*/ 2147483646 h 443"/>
              <a:gd name="T18" fmla="*/ 2147483646 w 444"/>
              <a:gd name="T19" fmla="*/ 0 h 4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4"/>
              <a:gd name="T31" fmla="*/ 0 h 443"/>
              <a:gd name="T32" fmla="*/ 444 w 444"/>
              <a:gd name="T33" fmla="*/ 443 h 4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4" h="443">
                <a:moveTo>
                  <a:pt x="63" y="0"/>
                </a:moveTo>
                <a:lnTo>
                  <a:pt x="0" y="127"/>
                </a:lnTo>
                <a:lnTo>
                  <a:pt x="181" y="289"/>
                </a:lnTo>
                <a:lnTo>
                  <a:pt x="263" y="316"/>
                </a:lnTo>
                <a:lnTo>
                  <a:pt x="325" y="415"/>
                </a:lnTo>
                <a:lnTo>
                  <a:pt x="379" y="442"/>
                </a:lnTo>
                <a:lnTo>
                  <a:pt x="443" y="154"/>
                </a:lnTo>
                <a:lnTo>
                  <a:pt x="352" y="63"/>
                </a:lnTo>
                <a:lnTo>
                  <a:pt x="263" y="27"/>
                </a:lnTo>
                <a:lnTo>
                  <a:pt x="63" y="0"/>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41" name="Freeform 648"/>
          <p:cNvSpPr>
            <a:spLocks/>
          </p:cNvSpPr>
          <p:nvPr/>
        </p:nvSpPr>
        <p:spPr bwMode="auto">
          <a:xfrm>
            <a:off x="6138863" y="3997325"/>
            <a:ext cx="544512" cy="433388"/>
          </a:xfrm>
          <a:custGeom>
            <a:avLst/>
            <a:gdLst>
              <a:gd name="T0" fmla="*/ 0 w 380"/>
              <a:gd name="T1" fmla="*/ 2147483646 h 342"/>
              <a:gd name="T2" fmla="*/ 2147483646 w 380"/>
              <a:gd name="T3" fmla="*/ 2147483646 h 342"/>
              <a:gd name="T4" fmla="*/ 2147483646 w 380"/>
              <a:gd name="T5" fmla="*/ 2147483646 h 342"/>
              <a:gd name="T6" fmla="*/ 2147483646 w 380"/>
              <a:gd name="T7" fmla="*/ 2147483646 h 342"/>
              <a:gd name="T8" fmla="*/ 2147483646 w 380"/>
              <a:gd name="T9" fmla="*/ 2147483646 h 342"/>
              <a:gd name="T10" fmla="*/ 2147483646 w 380"/>
              <a:gd name="T11" fmla="*/ 2147483646 h 342"/>
              <a:gd name="T12" fmla="*/ 2147483646 w 380"/>
              <a:gd name="T13" fmla="*/ 0 h 342"/>
              <a:gd name="T14" fmla="*/ 2147483646 w 380"/>
              <a:gd name="T15" fmla="*/ 0 h 342"/>
              <a:gd name="T16" fmla="*/ 0 w 380"/>
              <a:gd name="T17" fmla="*/ 2147483646 h 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0"/>
              <a:gd name="T28" fmla="*/ 0 h 342"/>
              <a:gd name="T29" fmla="*/ 380 w 380"/>
              <a:gd name="T30" fmla="*/ 342 h 3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0" h="342">
                <a:moveTo>
                  <a:pt x="0" y="214"/>
                </a:moveTo>
                <a:lnTo>
                  <a:pt x="89" y="251"/>
                </a:lnTo>
                <a:lnTo>
                  <a:pt x="180" y="341"/>
                </a:lnTo>
                <a:lnTo>
                  <a:pt x="207" y="341"/>
                </a:lnTo>
                <a:lnTo>
                  <a:pt x="379" y="90"/>
                </a:lnTo>
                <a:lnTo>
                  <a:pt x="297" y="27"/>
                </a:lnTo>
                <a:lnTo>
                  <a:pt x="207" y="0"/>
                </a:lnTo>
                <a:lnTo>
                  <a:pt x="153" y="0"/>
                </a:lnTo>
                <a:lnTo>
                  <a:pt x="0" y="214"/>
                </a:lnTo>
              </a:path>
            </a:pathLst>
          </a:custGeom>
          <a:solidFill>
            <a:srgbClr val="FF99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42" name="Freeform 650"/>
          <p:cNvSpPr>
            <a:spLocks/>
          </p:cNvSpPr>
          <p:nvPr/>
        </p:nvSpPr>
        <p:spPr bwMode="auto">
          <a:xfrm>
            <a:off x="6061075" y="2819400"/>
            <a:ext cx="622300" cy="571500"/>
          </a:xfrm>
          <a:custGeom>
            <a:avLst/>
            <a:gdLst>
              <a:gd name="T0" fmla="*/ 2147483646 w 434"/>
              <a:gd name="T1" fmla="*/ 2147483646 h 450"/>
              <a:gd name="T2" fmla="*/ 0 w 434"/>
              <a:gd name="T3" fmla="*/ 2147483646 h 450"/>
              <a:gd name="T4" fmla="*/ 2147483646 w 434"/>
              <a:gd name="T5" fmla="*/ 2147483646 h 450"/>
              <a:gd name="T6" fmla="*/ 2147483646 w 434"/>
              <a:gd name="T7" fmla="*/ 2147483646 h 450"/>
              <a:gd name="T8" fmla="*/ 2147483646 w 434"/>
              <a:gd name="T9" fmla="*/ 2147483646 h 450"/>
              <a:gd name="T10" fmla="*/ 2147483646 w 434"/>
              <a:gd name="T11" fmla="*/ 2147483646 h 450"/>
              <a:gd name="T12" fmla="*/ 2147483646 w 434"/>
              <a:gd name="T13" fmla="*/ 2147483646 h 450"/>
              <a:gd name="T14" fmla="*/ 2147483646 w 434"/>
              <a:gd name="T15" fmla="*/ 2147483646 h 450"/>
              <a:gd name="T16" fmla="*/ 2147483646 w 434"/>
              <a:gd name="T17" fmla="*/ 0 h 450"/>
              <a:gd name="T18" fmla="*/ 2147483646 w 434"/>
              <a:gd name="T19" fmla="*/ 0 h 450"/>
              <a:gd name="T20" fmla="*/ 2147483646 w 434"/>
              <a:gd name="T21" fmla="*/ 2147483646 h 4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4"/>
              <a:gd name="T34" fmla="*/ 0 h 450"/>
              <a:gd name="T35" fmla="*/ 434 w 434"/>
              <a:gd name="T36" fmla="*/ 450 h 4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4" h="450">
                <a:moveTo>
                  <a:pt x="90" y="162"/>
                </a:moveTo>
                <a:lnTo>
                  <a:pt x="0" y="288"/>
                </a:lnTo>
                <a:lnTo>
                  <a:pt x="207" y="352"/>
                </a:lnTo>
                <a:lnTo>
                  <a:pt x="315" y="449"/>
                </a:lnTo>
                <a:lnTo>
                  <a:pt x="433" y="225"/>
                </a:lnTo>
                <a:lnTo>
                  <a:pt x="351" y="225"/>
                </a:lnTo>
                <a:lnTo>
                  <a:pt x="288" y="162"/>
                </a:lnTo>
                <a:lnTo>
                  <a:pt x="351" y="98"/>
                </a:lnTo>
                <a:lnTo>
                  <a:pt x="261" y="0"/>
                </a:lnTo>
                <a:lnTo>
                  <a:pt x="144" y="0"/>
                </a:lnTo>
                <a:lnTo>
                  <a:pt x="90" y="162"/>
                </a:lnTo>
              </a:path>
            </a:pathLst>
          </a:custGeom>
          <a:solidFill>
            <a:srgbClr val="FF9966"/>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43" name="Freeform 651"/>
          <p:cNvSpPr>
            <a:spLocks/>
          </p:cNvSpPr>
          <p:nvPr/>
        </p:nvSpPr>
        <p:spPr bwMode="auto">
          <a:xfrm>
            <a:off x="6396038" y="3711575"/>
            <a:ext cx="377825" cy="400050"/>
          </a:xfrm>
          <a:custGeom>
            <a:avLst/>
            <a:gdLst>
              <a:gd name="T0" fmla="*/ 2147483646 w 263"/>
              <a:gd name="T1" fmla="*/ 0 h 316"/>
              <a:gd name="T2" fmla="*/ 2147483646 w 263"/>
              <a:gd name="T3" fmla="*/ 2147483646 h 316"/>
              <a:gd name="T4" fmla="*/ 0 w 263"/>
              <a:gd name="T5" fmla="*/ 2147483646 h 316"/>
              <a:gd name="T6" fmla="*/ 0 w 263"/>
              <a:gd name="T7" fmla="*/ 2147483646 h 316"/>
              <a:gd name="T8" fmla="*/ 2147483646 w 263"/>
              <a:gd name="T9" fmla="*/ 2147483646 h 316"/>
              <a:gd name="T10" fmla="*/ 2147483646 w 263"/>
              <a:gd name="T11" fmla="*/ 2147483646 h 316"/>
              <a:gd name="T12" fmla="*/ 2147483646 w 263"/>
              <a:gd name="T13" fmla="*/ 2147483646 h 316"/>
              <a:gd name="T14" fmla="*/ 2147483646 w 263"/>
              <a:gd name="T15" fmla="*/ 2147483646 h 316"/>
              <a:gd name="T16" fmla="*/ 2147483646 w 263"/>
              <a:gd name="T17" fmla="*/ 2147483646 h 316"/>
              <a:gd name="T18" fmla="*/ 2147483646 w 263"/>
              <a:gd name="T19" fmla="*/ 2147483646 h 316"/>
              <a:gd name="T20" fmla="*/ 2147483646 w 263"/>
              <a:gd name="T21" fmla="*/ 2147483646 h 316"/>
              <a:gd name="T22" fmla="*/ 2147483646 w 263"/>
              <a:gd name="T23" fmla="*/ 2147483646 h 316"/>
              <a:gd name="T24" fmla="*/ 2147483646 w 263"/>
              <a:gd name="T25" fmla="*/ 0 h 3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3"/>
              <a:gd name="T40" fmla="*/ 0 h 316"/>
              <a:gd name="T41" fmla="*/ 263 w 263"/>
              <a:gd name="T42" fmla="*/ 316 h 3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3" h="316">
                <a:moveTo>
                  <a:pt x="117" y="0"/>
                </a:moveTo>
                <a:lnTo>
                  <a:pt x="81" y="36"/>
                </a:lnTo>
                <a:lnTo>
                  <a:pt x="0" y="125"/>
                </a:lnTo>
                <a:lnTo>
                  <a:pt x="0" y="161"/>
                </a:lnTo>
                <a:lnTo>
                  <a:pt x="27" y="225"/>
                </a:lnTo>
                <a:lnTo>
                  <a:pt x="117" y="252"/>
                </a:lnTo>
                <a:lnTo>
                  <a:pt x="199" y="315"/>
                </a:lnTo>
                <a:lnTo>
                  <a:pt x="235" y="315"/>
                </a:lnTo>
                <a:lnTo>
                  <a:pt x="235" y="225"/>
                </a:lnTo>
                <a:lnTo>
                  <a:pt x="262" y="225"/>
                </a:lnTo>
                <a:lnTo>
                  <a:pt x="235" y="161"/>
                </a:lnTo>
                <a:lnTo>
                  <a:pt x="262" y="62"/>
                </a:lnTo>
                <a:lnTo>
                  <a:pt x="117" y="0"/>
                </a:lnTo>
              </a:path>
            </a:pathLst>
          </a:custGeom>
          <a:solidFill>
            <a:srgbClr val="FF99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44" name="Freeform 652"/>
          <p:cNvSpPr>
            <a:spLocks/>
          </p:cNvSpPr>
          <p:nvPr/>
        </p:nvSpPr>
        <p:spPr bwMode="auto">
          <a:xfrm>
            <a:off x="6435725" y="4076700"/>
            <a:ext cx="582613" cy="608013"/>
          </a:xfrm>
          <a:custGeom>
            <a:avLst/>
            <a:gdLst>
              <a:gd name="T0" fmla="*/ 2147483646 w 407"/>
              <a:gd name="T1" fmla="*/ 2147483646 h 479"/>
              <a:gd name="T2" fmla="*/ 2147483646 w 407"/>
              <a:gd name="T3" fmla="*/ 2147483646 h 479"/>
              <a:gd name="T4" fmla="*/ 0 w 407"/>
              <a:gd name="T5" fmla="*/ 2147483646 h 479"/>
              <a:gd name="T6" fmla="*/ 2147483646 w 407"/>
              <a:gd name="T7" fmla="*/ 2147483646 h 479"/>
              <a:gd name="T8" fmla="*/ 2147483646 w 407"/>
              <a:gd name="T9" fmla="*/ 2147483646 h 479"/>
              <a:gd name="T10" fmla="*/ 2147483646 w 407"/>
              <a:gd name="T11" fmla="*/ 2147483646 h 479"/>
              <a:gd name="T12" fmla="*/ 2147483646 w 407"/>
              <a:gd name="T13" fmla="*/ 2147483646 h 479"/>
              <a:gd name="T14" fmla="*/ 2147483646 w 407"/>
              <a:gd name="T15" fmla="*/ 2147483646 h 479"/>
              <a:gd name="T16" fmla="*/ 2147483646 w 407"/>
              <a:gd name="T17" fmla="*/ 2147483646 h 479"/>
              <a:gd name="T18" fmla="*/ 2147483646 w 407"/>
              <a:gd name="T19" fmla="*/ 2147483646 h 479"/>
              <a:gd name="T20" fmla="*/ 2147483646 w 407"/>
              <a:gd name="T21" fmla="*/ 2147483646 h 479"/>
              <a:gd name="T22" fmla="*/ 2147483646 w 407"/>
              <a:gd name="T23" fmla="*/ 2147483646 h 479"/>
              <a:gd name="T24" fmla="*/ 2147483646 w 407"/>
              <a:gd name="T25" fmla="*/ 0 h 479"/>
              <a:gd name="T26" fmla="*/ 2147483646 w 407"/>
              <a:gd name="T27" fmla="*/ 2147483646 h 479"/>
              <a:gd name="T28" fmla="*/ 2147483646 w 407"/>
              <a:gd name="T29" fmla="*/ 2147483646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7"/>
              <a:gd name="T46" fmla="*/ 0 h 479"/>
              <a:gd name="T47" fmla="*/ 407 w 407"/>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7" h="479">
                <a:moveTo>
                  <a:pt x="208" y="27"/>
                </a:moveTo>
                <a:lnTo>
                  <a:pt x="172" y="27"/>
                </a:lnTo>
                <a:lnTo>
                  <a:pt x="0" y="279"/>
                </a:lnTo>
                <a:lnTo>
                  <a:pt x="145" y="414"/>
                </a:lnTo>
                <a:lnTo>
                  <a:pt x="235" y="478"/>
                </a:lnTo>
                <a:lnTo>
                  <a:pt x="352" y="378"/>
                </a:lnTo>
                <a:lnTo>
                  <a:pt x="352" y="315"/>
                </a:lnTo>
                <a:lnTo>
                  <a:pt x="406" y="279"/>
                </a:lnTo>
                <a:lnTo>
                  <a:pt x="352" y="215"/>
                </a:lnTo>
                <a:lnTo>
                  <a:pt x="379" y="125"/>
                </a:lnTo>
                <a:lnTo>
                  <a:pt x="262" y="62"/>
                </a:lnTo>
                <a:lnTo>
                  <a:pt x="288" y="27"/>
                </a:lnTo>
                <a:lnTo>
                  <a:pt x="262" y="0"/>
                </a:lnTo>
                <a:lnTo>
                  <a:pt x="235" y="62"/>
                </a:lnTo>
                <a:lnTo>
                  <a:pt x="208" y="27"/>
                </a:lnTo>
              </a:path>
            </a:pathLst>
          </a:custGeom>
          <a:solidFill>
            <a:srgbClr val="FF99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45" name="Freeform 653"/>
          <p:cNvSpPr>
            <a:spLocks/>
          </p:cNvSpPr>
          <p:nvPr/>
        </p:nvSpPr>
        <p:spPr bwMode="auto">
          <a:xfrm>
            <a:off x="6732588" y="3921125"/>
            <a:ext cx="323850" cy="314325"/>
          </a:xfrm>
          <a:custGeom>
            <a:avLst/>
            <a:gdLst>
              <a:gd name="T0" fmla="*/ 0 w 226"/>
              <a:gd name="T1" fmla="*/ 2147483646 h 247"/>
              <a:gd name="T2" fmla="*/ 2147483646 w 226"/>
              <a:gd name="T3" fmla="*/ 2147483646 h 247"/>
              <a:gd name="T4" fmla="*/ 2147483646 w 226"/>
              <a:gd name="T5" fmla="*/ 2147483646 h 247"/>
              <a:gd name="T6" fmla="*/ 2147483646 w 226"/>
              <a:gd name="T7" fmla="*/ 2147483646 h 247"/>
              <a:gd name="T8" fmla="*/ 2147483646 w 226"/>
              <a:gd name="T9" fmla="*/ 2147483646 h 247"/>
              <a:gd name="T10" fmla="*/ 2147483646 w 226"/>
              <a:gd name="T11" fmla="*/ 2147483646 h 247"/>
              <a:gd name="T12" fmla="*/ 2147483646 w 226"/>
              <a:gd name="T13" fmla="*/ 2147483646 h 247"/>
              <a:gd name="T14" fmla="*/ 2147483646 w 226"/>
              <a:gd name="T15" fmla="*/ 2147483646 h 247"/>
              <a:gd name="T16" fmla="*/ 2147483646 w 226"/>
              <a:gd name="T17" fmla="*/ 2147483646 h 247"/>
              <a:gd name="T18" fmla="*/ 2147483646 w 226"/>
              <a:gd name="T19" fmla="*/ 0 h 247"/>
              <a:gd name="T20" fmla="*/ 2147483646 w 226"/>
              <a:gd name="T21" fmla="*/ 2147483646 h 247"/>
              <a:gd name="T22" fmla="*/ 0 w 226"/>
              <a:gd name="T23" fmla="*/ 2147483646 h 247"/>
              <a:gd name="T24" fmla="*/ 0 w 226"/>
              <a:gd name="T25" fmla="*/ 2147483646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6"/>
              <a:gd name="T40" fmla="*/ 0 h 247"/>
              <a:gd name="T41" fmla="*/ 226 w 226"/>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6" h="247">
                <a:moveTo>
                  <a:pt x="0" y="151"/>
                </a:moveTo>
                <a:lnTo>
                  <a:pt x="27" y="185"/>
                </a:lnTo>
                <a:lnTo>
                  <a:pt x="54" y="124"/>
                </a:lnTo>
                <a:lnTo>
                  <a:pt x="80" y="151"/>
                </a:lnTo>
                <a:lnTo>
                  <a:pt x="54" y="185"/>
                </a:lnTo>
                <a:lnTo>
                  <a:pt x="171" y="246"/>
                </a:lnTo>
                <a:lnTo>
                  <a:pt x="198" y="246"/>
                </a:lnTo>
                <a:lnTo>
                  <a:pt x="198" y="151"/>
                </a:lnTo>
                <a:lnTo>
                  <a:pt x="225" y="151"/>
                </a:lnTo>
                <a:lnTo>
                  <a:pt x="198" y="0"/>
                </a:lnTo>
                <a:lnTo>
                  <a:pt x="27" y="62"/>
                </a:lnTo>
                <a:lnTo>
                  <a:pt x="0" y="62"/>
                </a:lnTo>
                <a:lnTo>
                  <a:pt x="0" y="151"/>
                </a:lnTo>
              </a:path>
            </a:pathLst>
          </a:custGeom>
          <a:solidFill>
            <a:srgbClr val="FF99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46" name="Freeform 655"/>
          <p:cNvSpPr>
            <a:spLocks/>
          </p:cNvSpPr>
          <p:nvPr/>
        </p:nvSpPr>
        <p:spPr bwMode="auto">
          <a:xfrm>
            <a:off x="5892800" y="4602163"/>
            <a:ext cx="582613" cy="355600"/>
          </a:xfrm>
          <a:custGeom>
            <a:avLst/>
            <a:gdLst>
              <a:gd name="T0" fmla="*/ 2147483646 w 407"/>
              <a:gd name="T1" fmla="*/ 2147483646 h 280"/>
              <a:gd name="T2" fmla="*/ 2147483646 w 407"/>
              <a:gd name="T3" fmla="*/ 2147483646 h 280"/>
              <a:gd name="T4" fmla="*/ 2147483646 w 407"/>
              <a:gd name="T5" fmla="*/ 2147483646 h 280"/>
              <a:gd name="T6" fmla="*/ 2147483646 w 407"/>
              <a:gd name="T7" fmla="*/ 2147483646 h 280"/>
              <a:gd name="T8" fmla="*/ 2147483646 w 407"/>
              <a:gd name="T9" fmla="*/ 2147483646 h 280"/>
              <a:gd name="T10" fmla="*/ 2147483646 w 407"/>
              <a:gd name="T11" fmla="*/ 2147483646 h 280"/>
              <a:gd name="T12" fmla="*/ 2147483646 w 407"/>
              <a:gd name="T13" fmla="*/ 2147483646 h 280"/>
              <a:gd name="T14" fmla="*/ 2147483646 w 407"/>
              <a:gd name="T15" fmla="*/ 2147483646 h 280"/>
              <a:gd name="T16" fmla="*/ 2147483646 w 407"/>
              <a:gd name="T17" fmla="*/ 2147483646 h 280"/>
              <a:gd name="T18" fmla="*/ 2147483646 w 407"/>
              <a:gd name="T19" fmla="*/ 2147483646 h 280"/>
              <a:gd name="T20" fmla="*/ 2147483646 w 407"/>
              <a:gd name="T21" fmla="*/ 2147483646 h 280"/>
              <a:gd name="T22" fmla="*/ 2147483646 w 407"/>
              <a:gd name="T23" fmla="*/ 0 h 280"/>
              <a:gd name="T24" fmla="*/ 0 w 407"/>
              <a:gd name="T25" fmla="*/ 2147483646 h 280"/>
              <a:gd name="T26" fmla="*/ 2147483646 w 407"/>
              <a:gd name="T27" fmla="*/ 2147483646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7"/>
              <a:gd name="T43" fmla="*/ 0 h 280"/>
              <a:gd name="T44" fmla="*/ 407 w 407"/>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7" h="280">
                <a:moveTo>
                  <a:pt x="90" y="152"/>
                </a:moveTo>
                <a:lnTo>
                  <a:pt x="63" y="189"/>
                </a:lnTo>
                <a:lnTo>
                  <a:pt x="90" y="216"/>
                </a:lnTo>
                <a:lnTo>
                  <a:pt x="172" y="252"/>
                </a:lnTo>
                <a:lnTo>
                  <a:pt x="172" y="189"/>
                </a:lnTo>
                <a:lnTo>
                  <a:pt x="379" y="279"/>
                </a:lnTo>
                <a:lnTo>
                  <a:pt x="406" y="252"/>
                </a:lnTo>
                <a:lnTo>
                  <a:pt x="406" y="152"/>
                </a:lnTo>
                <a:lnTo>
                  <a:pt x="288" y="152"/>
                </a:lnTo>
                <a:lnTo>
                  <a:pt x="234" y="125"/>
                </a:lnTo>
                <a:lnTo>
                  <a:pt x="172" y="27"/>
                </a:lnTo>
                <a:lnTo>
                  <a:pt x="90" y="0"/>
                </a:lnTo>
                <a:lnTo>
                  <a:pt x="0" y="89"/>
                </a:lnTo>
                <a:lnTo>
                  <a:pt x="90" y="152"/>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47" name="Freeform 656"/>
          <p:cNvSpPr>
            <a:spLocks/>
          </p:cNvSpPr>
          <p:nvPr/>
        </p:nvSpPr>
        <p:spPr bwMode="auto">
          <a:xfrm>
            <a:off x="5983288" y="4843463"/>
            <a:ext cx="454025" cy="365125"/>
          </a:xfrm>
          <a:custGeom>
            <a:avLst/>
            <a:gdLst>
              <a:gd name="T0" fmla="*/ 2147483646 w 317"/>
              <a:gd name="T1" fmla="*/ 2147483646 h 288"/>
              <a:gd name="T2" fmla="*/ 0 w 317"/>
              <a:gd name="T3" fmla="*/ 2147483646 h 288"/>
              <a:gd name="T4" fmla="*/ 2147483646 w 317"/>
              <a:gd name="T5" fmla="*/ 2147483646 h 288"/>
              <a:gd name="T6" fmla="*/ 2147483646 w 317"/>
              <a:gd name="T7" fmla="*/ 2147483646 h 288"/>
              <a:gd name="T8" fmla="*/ 2147483646 w 317"/>
              <a:gd name="T9" fmla="*/ 2147483646 h 288"/>
              <a:gd name="T10" fmla="*/ 2147483646 w 317"/>
              <a:gd name="T11" fmla="*/ 2147483646 h 288"/>
              <a:gd name="T12" fmla="*/ 2147483646 w 317"/>
              <a:gd name="T13" fmla="*/ 2147483646 h 288"/>
              <a:gd name="T14" fmla="*/ 2147483646 w 317"/>
              <a:gd name="T15" fmla="*/ 2147483646 h 288"/>
              <a:gd name="T16" fmla="*/ 2147483646 w 317"/>
              <a:gd name="T17" fmla="*/ 0 h 288"/>
              <a:gd name="T18" fmla="*/ 2147483646 w 317"/>
              <a:gd name="T19" fmla="*/ 2147483646 h 288"/>
              <a:gd name="T20" fmla="*/ 2147483646 w 317"/>
              <a:gd name="T21" fmla="*/ 2147483646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7"/>
              <a:gd name="T34" fmla="*/ 0 h 288"/>
              <a:gd name="T35" fmla="*/ 317 w 317"/>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7" h="288">
                <a:moveTo>
                  <a:pt x="27" y="27"/>
                </a:moveTo>
                <a:lnTo>
                  <a:pt x="0" y="216"/>
                </a:lnTo>
                <a:lnTo>
                  <a:pt x="82" y="189"/>
                </a:lnTo>
                <a:lnTo>
                  <a:pt x="171" y="216"/>
                </a:lnTo>
                <a:lnTo>
                  <a:pt x="198" y="287"/>
                </a:lnTo>
                <a:lnTo>
                  <a:pt x="225" y="216"/>
                </a:lnTo>
                <a:lnTo>
                  <a:pt x="225" y="189"/>
                </a:lnTo>
                <a:lnTo>
                  <a:pt x="316" y="90"/>
                </a:lnTo>
                <a:lnTo>
                  <a:pt x="109" y="0"/>
                </a:lnTo>
                <a:lnTo>
                  <a:pt x="109" y="63"/>
                </a:lnTo>
                <a:lnTo>
                  <a:pt x="27" y="27"/>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48" name="Freeform 657"/>
          <p:cNvSpPr>
            <a:spLocks/>
          </p:cNvSpPr>
          <p:nvPr/>
        </p:nvSpPr>
        <p:spPr bwMode="auto">
          <a:xfrm>
            <a:off x="5853113" y="5083175"/>
            <a:ext cx="622300" cy="366713"/>
          </a:xfrm>
          <a:custGeom>
            <a:avLst/>
            <a:gdLst>
              <a:gd name="T0" fmla="*/ 0 w 434"/>
              <a:gd name="T1" fmla="*/ 2147483646 h 289"/>
              <a:gd name="T2" fmla="*/ 0 w 434"/>
              <a:gd name="T3" fmla="*/ 2147483646 h 289"/>
              <a:gd name="T4" fmla="*/ 2147483646 w 434"/>
              <a:gd name="T5" fmla="*/ 2147483646 h 289"/>
              <a:gd name="T6" fmla="*/ 2147483646 w 434"/>
              <a:gd name="T7" fmla="*/ 2147483646 h 289"/>
              <a:gd name="T8" fmla="*/ 2147483646 w 434"/>
              <a:gd name="T9" fmla="*/ 2147483646 h 289"/>
              <a:gd name="T10" fmla="*/ 2147483646 w 434"/>
              <a:gd name="T11" fmla="*/ 2147483646 h 289"/>
              <a:gd name="T12" fmla="*/ 2147483646 w 434"/>
              <a:gd name="T13" fmla="*/ 2147483646 h 289"/>
              <a:gd name="T14" fmla="*/ 2147483646 w 434"/>
              <a:gd name="T15" fmla="*/ 2147483646 h 289"/>
              <a:gd name="T16" fmla="*/ 2147483646 w 434"/>
              <a:gd name="T17" fmla="*/ 2147483646 h 289"/>
              <a:gd name="T18" fmla="*/ 2147483646 w 434"/>
              <a:gd name="T19" fmla="*/ 0 h 289"/>
              <a:gd name="T20" fmla="*/ 2147483646 w 434"/>
              <a:gd name="T21" fmla="*/ 2147483646 h 289"/>
              <a:gd name="T22" fmla="*/ 0 w 434"/>
              <a:gd name="T23" fmla="*/ 2147483646 h 2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4"/>
              <a:gd name="T37" fmla="*/ 0 h 289"/>
              <a:gd name="T38" fmla="*/ 434 w 434"/>
              <a:gd name="T39" fmla="*/ 289 h 2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4" h="289">
                <a:moveTo>
                  <a:pt x="0" y="98"/>
                </a:moveTo>
                <a:lnTo>
                  <a:pt x="0" y="189"/>
                </a:lnTo>
                <a:lnTo>
                  <a:pt x="315" y="288"/>
                </a:lnTo>
                <a:lnTo>
                  <a:pt x="433" y="189"/>
                </a:lnTo>
                <a:lnTo>
                  <a:pt x="406" y="161"/>
                </a:lnTo>
                <a:lnTo>
                  <a:pt x="351" y="189"/>
                </a:lnTo>
                <a:lnTo>
                  <a:pt x="261" y="125"/>
                </a:lnTo>
                <a:lnTo>
                  <a:pt x="288" y="98"/>
                </a:lnTo>
                <a:lnTo>
                  <a:pt x="261" y="27"/>
                </a:lnTo>
                <a:lnTo>
                  <a:pt x="172" y="0"/>
                </a:lnTo>
                <a:lnTo>
                  <a:pt x="90" y="27"/>
                </a:lnTo>
                <a:lnTo>
                  <a:pt x="0" y="98"/>
                </a:lnTo>
              </a:path>
            </a:pathLst>
          </a:custGeom>
          <a:solidFill>
            <a:srgbClr val="99FFCC"/>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49" name="Freeform 658"/>
          <p:cNvSpPr>
            <a:spLocks/>
          </p:cNvSpPr>
          <p:nvPr/>
        </p:nvSpPr>
        <p:spPr bwMode="auto">
          <a:xfrm>
            <a:off x="6100763" y="5643563"/>
            <a:ext cx="374650" cy="606425"/>
          </a:xfrm>
          <a:custGeom>
            <a:avLst/>
            <a:gdLst>
              <a:gd name="T0" fmla="*/ 0 w 262"/>
              <a:gd name="T1" fmla="*/ 0 h 478"/>
              <a:gd name="T2" fmla="*/ 0 w 262"/>
              <a:gd name="T3" fmla="*/ 2147483646 h 478"/>
              <a:gd name="T4" fmla="*/ 2147483646 w 262"/>
              <a:gd name="T5" fmla="*/ 2147483646 h 478"/>
              <a:gd name="T6" fmla="*/ 2147483646 w 262"/>
              <a:gd name="T7" fmla="*/ 2147483646 h 478"/>
              <a:gd name="T8" fmla="*/ 2147483646 w 262"/>
              <a:gd name="T9" fmla="*/ 2147483646 h 478"/>
              <a:gd name="T10" fmla="*/ 2147483646 w 262"/>
              <a:gd name="T11" fmla="*/ 2147483646 h 478"/>
              <a:gd name="T12" fmla="*/ 2147483646 w 262"/>
              <a:gd name="T13" fmla="*/ 2147483646 h 478"/>
              <a:gd name="T14" fmla="*/ 0 w 262"/>
              <a:gd name="T15" fmla="*/ 0 h 478"/>
              <a:gd name="T16" fmla="*/ 0 60000 65536"/>
              <a:gd name="T17" fmla="*/ 0 60000 65536"/>
              <a:gd name="T18" fmla="*/ 0 60000 65536"/>
              <a:gd name="T19" fmla="*/ 0 60000 65536"/>
              <a:gd name="T20" fmla="*/ 0 60000 65536"/>
              <a:gd name="T21" fmla="*/ 0 60000 65536"/>
              <a:gd name="T22" fmla="*/ 0 60000 65536"/>
              <a:gd name="T23" fmla="*/ 0 60000 65536"/>
              <a:gd name="T24" fmla="*/ 0 w 262"/>
              <a:gd name="T25" fmla="*/ 0 h 478"/>
              <a:gd name="T26" fmla="*/ 262 w 262"/>
              <a:gd name="T27" fmla="*/ 478 h 4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 h="478">
                <a:moveTo>
                  <a:pt x="0" y="0"/>
                </a:moveTo>
                <a:lnTo>
                  <a:pt x="0" y="477"/>
                </a:lnTo>
                <a:lnTo>
                  <a:pt x="207" y="450"/>
                </a:lnTo>
                <a:lnTo>
                  <a:pt x="261" y="288"/>
                </a:lnTo>
                <a:lnTo>
                  <a:pt x="261" y="127"/>
                </a:lnTo>
                <a:lnTo>
                  <a:pt x="180" y="36"/>
                </a:lnTo>
                <a:lnTo>
                  <a:pt x="89" y="36"/>
                </a:lnTo>
                <a:lnTo>
                  <a:pt x="0" y="0"/>
                </a:lnTo>
              </a:path>
            </a:pathLst>
          </a:custGeom>
          <a:solidFill>
            <a:srgbClr val="FFFF66"/>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50" name="Freeform 659"/>
          <p:cNvSpPr>
            <a:spLocks/>
          </p:cNvSpPr>
          <p:nvPr/>
        </p:nvSpPr>
        <p:spPr bwMode="auto">
          <a:xfrm>
            <a:off x="6223000" y="5318125"/>
            <a:ext cx="508000" cy="485775"/>
          </a:xfrm>
          <a:custGeom>
            <a:avLst/>
            <a:gdLst>
              <a:gd name="T0" fmla="*/ 2147483646 w 354"/>
              <a:gd name="T1" fmla="*/ 2147483646 h 383"/>
              <a:gd name="T2" fmla="*/ 0 w 354"/>
              <a:gd name="T3" fmla="*/ 2147483646 h 383"/>
              <a:gd name="T4" fmla="*/ 0 w 354"/>
              <a:gd name="T5" fmla="*/ 2147483646 h 383"/>
              <a:gd name="T6" fmla="*/ 2147483646 w 354"/>
              <a:gd name="T7" fmla="*/ 2147483646 h 383"/>
              <a:gd name="T8" fmla="*/ 2147483646 w 354"/>
              <a:gd name="T9" fmla="*/ 2147483646 h 383"/>
              <a:gd name="T10" fmla="*/ 2147483646 w 354"/>
              <a:gd name="T11" fmla="*/ 2147483646 h 383"/>
              <a:gd name="T12" fmla="*/ 2147483646 w 354"/>
              <a:gd name="T13" fmla="*/ 2147483646 h 383"/>
              <a:gd name="T14" fmla="*/ 2147483646 w 354"/>
              <a:gd name="T15" fmla="*/ 2147483646 h 383"/>
              <a:gd name="T16" fmla="*/ 2147483646 w 354"/>
              <a:gd name="T17" fmla="*/ 2147483646 h 383"/>
              <a:gd name="T18" fmla="*/ 2147483646 w 354"/>
              <a:gd name="T19" fmla="*/ 0 h 383"/>
              <a:gd name="T20" fmla="*/ 2147483646 w 354"/>
              <a:gd name="T21" fmla="*/ 2147483646 h 3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
              <a:gd name="T34" fmla="*/ 0 h 383"/>
              <a:gd name="T35" fmla="*/ 354 w 354"/>
              <a:gd name="T36" fmla="*/ 383 h 3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 h="383">
                <a:moveTo>
                  <a:pt x="54" y="103"/>
                </a:moveTo>
                <a:lnTo>
                  <a:pt x="0" y="130"/>
                </a:lnTo>
                <a:lnTo>
                  <a:pt x="0" y="292"/>
                </a:lnTo>
                <a:lnTo>
                  <a:pt x="90" y="292"/>
                </a:lnTo>
                <a:lnTo>
                  <a:pt x="172" y="382"/>
                </a:lnTo>
                <a:lnTo>
                  <a:pt x="199" y="382"/>
                </a:lnTo>
                <a:lnTo>
                  <a:pt x="353" y="256"/>
                </a:lnTo>
                <a:lnTo>
                  <a:pt x="353" y="67"/>
                </a:lnTo>
                <a:lnTo>
                  <a:pt x="262" y="67"/>
                </a:lnTo>
                <a:lnTo>
                  <a:pt x="175" y="0"/>
                </a:lnTo>
                <a:lnTo>
                  <a:pt x="54" y="103"/>
                </a:lnTo>
              </a:path>
            </a:pathLst>
          </a:custGeom>
          <a:solidFill>
            <a:srgbClr val="F0DBA8"/>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51" name="Freeform 660"/>
          <p:cNvSpPr>
            <a:spLocks/>
          </p:cNvSpPr>
          <p:nvPr/>
        </p:nvSpPr>
        <p:spPr bwMode="auto">
          <a:xfrm>
            <a:off x="6396038" y="5802313"/>
            <a:ext cx="415925" cy="414337"/>
          </a:xfrm>
          <a:custGeom>
            <a:avLst/>
            <a:gdLst>
              <a:gd name="T0" fmla="*/ 2147483646 w 290"/>
              <a:gd name="T1" fmla="*/ 0 h 325"/>
              <a:gd name="T2" fmla="*/ 2147483646 w 290"/>
              <a:gd name="T3" fmla="*/ 0 h 325"/>
              <a:gd name="T4" fmla="*/ 2147483646 w 290"/>
              <a:gd name="T5" fmla="*/ 2147483646 h 325"/>
              <a:gd name="T6" fmla="*/ 0 w 290"/>
              <a:gd name="T7" fmla="*/ 2147483646 h 325"/>
              <a:gd name="T8" fmla="*/ 2147483646 w 290"/>
              <a:gd name="T9" fmla="*/ 2147483646 h 325"/>
              <a:gd name="T10" fmla="*/ 2147483646 w 290"/>
              <a:gd name="T11" fmla="*/ 2147483646 h 325"/>
              <a:gd name="T12" fmla="*/ 2147483646 w 290"/>
              <a:gd name="T13" fmla="*/ 2147483646 h 325"/>
              <a:gd name="T14" fmla="*/ 2147483646 w 290"/>
              <a:gd name="T15" fmla="*/ 2147483646 h 325"/>
              <a:gd name="T16" fmla="*/ 2147483646 w 290"/>
              <a:gd name="T17" fmla="*/ 2147483646 h 325"/>
              <a:gd name="T18" fmla="*/ 2147483646 w 290"/>
              <a:gd name="T19" fmla="*/ 0 h 325"/>
              <a:gd name="T20" fmla="*/ 2147483646 w 290"/>
              <a:gd name="T21" fmla="*/ 2147483646 h 325"/>
              <a:gd name="T22" fmla="*/ 2147483646 w 290"/>
              <a:gd name="T23" fmla="*/ 0 h 3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
              <a:gd name="T37" fmla="*/ 0 h 325"/>
              <a:gd name="T38" fmla="*/ 290 w 290"/>
              <a:gd name="T39" fmla="*/ 325 h 3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 h="325">
                <a:moveTo>
                  <a:pt x="81" y="0"/>
                </a:moveTo>
                <a:lnTo>
                  <a:pt x="54" y="0"/>
                </a:lnTo>
                <a:lnTo>
                  <a:pt x="54" y="162"/>
                </a:lnTo>
                <a:lnTo>
                  <a:pt x="0" y="324"/>
                </a:lnTo>
                <a:lnTo>
                  <a:pt x="289" y="324"/>
                </a:lnTo>
                <a:lnTo>
                  <a:pt x="262" y="224"/>
                </a:lnTo>
                <a:lnTo>
                  <a:pt x="172" y="224"/>
                </a:lnTo>
                <a:lnTo>
                  <a:pt x="235" y="162"/>
                </a:lnTo>
                <a:lnTo>
                  <a:pt x="199" y="162"/>
                </a:lnTo>
                <a:lnTo>
                  <a:pt x="199" y="0"/>
                </a:lnTo>
                <a:lnTo>
                  <a:pt x="144" y="35"/>
                </a:lnTo>
                <a:lnTo>
                  <a:pt x="81" y="0"/>
                </a:lnTo>
              </a:path>
            </a:pathLst>
          </a:custGeom>
          <a:solidFill>
            <a:srgbClr val="F0DBA8"/>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52" name="Freeform 661"/>
          <p:cNvSpPr>
            <a:spLocks/>
          </p:cNvSpPr>
          <p:nvPr/>
        </p:nvSpPr>
        <p:spPr bwMode="auto">
          <a:xfrm>
            <a:off x="6642100" y="5643563"/>
            <a:ext cx="711200" cy="573087"/>
          </a:xfrm>
          <a:custGeom>
            <a:avLst/>
            <a:gdLst>
              <a:gd name="T0" fmla="*/ 2147483646 w 497"/>
              <a:gd name="T1" fmla="*/ 2147483646 h 451"/>
              <a:gd name="T2" fmla="*/ 0 w 497"/>
              <a:gd name="T3" fmla="*/ 2147483646 h 451"/>
              <a:gd name="T4" fmla="*/ 2147483646 w 497"/>
              <a:gd name="T5" fmla="*/ 2147483646 h 451"/>
              <a:gd name="T6" fmla="*/ 2147483646 w 497"/>
              <a:gd name="T7" fmla="*/ 2147483646 h 451"/>
              <a:gd name="T8" fmla="*/ 2147483646 w 497"/>
              <a:gd name="T9" fmla="*/ 2147483646 h 451"/>
              <a:gd name="T10" fmla="*/ 2147483646 w 497"/>
              <a:gd name="T11" fmla="*/ 2147483646 h 451"/>
              <a:gd name="T12" fmla="*/ 2147483646 w 497"/>
              <a:gd name="T13" fmla="*/ 2147483646 h 451"/>
              <a:gd name="T14" fmla="*/ 2147483646 w 497"/>
              <a:gd name="T15" fmla="*/ 2147483646 h 451"/>
              <a:gd name="T16" fmla="*/ 2147483646 w 497"/>
              <a:gd name="T17" fmla="*/ 0 h 451"/>
              <a:gd name="T18" fmla="*/ 2147483646 w 497"/>
              <a:gd name="T19" fmla="*/ 2147483646 h 451"/>
              <a:gd name="T20" fmla="*/ 2147483646 w 497"/>
              <a:gd name="T21" fmla="*/ 2147483646 h 4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7"/>
              <a:gd name="T34" fmla="*/ 0 h 451"/>
              <a:gd name="T35" fmla="*/ 497 w 497"/>
              <a:gd name="T36" fmla="*/ 451 h 4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7" h="451">
                <a:moveTo>
                  <a:pt x="63" y="288"/>
                </a:moveTo>
                <a:lnTo>
                  <a:pt x="0" y="350"/>
                </a:lnTo>
                <a:lnTo>
                  <a:pt x="91" y="350"/>
                </a:lnTo>
                <a:lnTo>
                  <a:pt x="118" y="450"/>
                </a:lnTo>
                <a:lnTo>
                  <a:pt x="443" y="414"/>
                </a:lnTo>
                <a:lnTo>
                  <a:pt x="443" y="350"/>
                </a:lnTo>
                <a:lnTo>
                  <a:pt x="443" y="261"/>
                </a:lnTo>
                <a:lnTo>
                  <a:pt x="496" y="99"/>
                </a:lnTo>
                <a:lnTo>
                  <a:pt x="469" y="0"/>
                </a:lnTo>
                <a:lnTo>
                  <a:pt x="406" y="36"/>
                </a:lnTo>
                <a:lnTo>
                  <a:pt x="63" y="288"/>
                </a:lnTo>
              </a:path>
            </a:pathLst>
          </a:custGeom>
          <a:solidFill>
            <a:srgbClr val="CC99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53" name="Freeform 663"/>
          <p:cNvSpPr>
            <a:spLocks/>
          </p:cNvSpPr>
          <p:nvPr/>
        </p:nvSpPr>
        <p:spPr bwMode="auto">
          <a:xfrm>
            <a:off x="6435725" y="4797425"/>
            <a:ext cx="504825" cy="411163"/>
          </a:xfrm>
          <a:custGeom>
            <a:avLst/>
            <a:gdLst>
              <a:gd name="T0" fmla="*/ 2147483646 w 353"/>
              <a:gd name="T1" fmla="*/ 2147483646 h 324"/>
              <a:gd name="T2" fmla="*/ 0 w 353"/>
              <a:gd name="T3" fmla="*/ 2147483646 h 324"/>
              <a:gd name="T4" fmla="*/ 2147483646 w 353"/>
              <a:gd name="T5" fmla="*/ 2147483646 h 324"/>
              <a:gd name="T6" fmla="*/ 2147483646 w 353"/>
              <a:gd name="T7" fmla="*/ 2147483646 h 324"/>
              <a:gd name="T8" fmla="*/ 2147483646 w 353"/>
              <a:gd name="T9" fmla="*/ 2147483646 h 324"/>
              <a:gd name="T10" fmla="*/ 2147483646 w 353"/>
              <a:gd name="T11" fmla="*/ 2147483646 h 324"/>
              <a:gd name="T12" fmla="*/ 2147483646 w 353"/>
              <a:gd name="T13" fmla="*/ 2147483646 h 324"/>
              <a:gd name="T14" fmla="*/ 2147483646 w 353"/>
              <a:gd name="T15" fmla="*/ 2147483646 h 324"/>
              <a:gd name="T16" fmla="*/ 2147483646 w 353"/>
              <a:gd name="T17" fmla="*/ 2147483646 h 324"/>
              <a:gd name="T18" fmla="*/ 2147483646 w 353"/>
              <a:gd name="T19" fmla="*/ 2147483646 h 324"/>
              <a:gd name="T20" fmla="*/ 2147483646 w 353"/>
              <a:gd name="T21" fmla="*/ 2147483646 h 324"/>
              <a:gd name="T22" fmla="*/ 2147483646 w 353"/>
              <a:gd name="T23" fmla="*/ 0 h 324"/>
              <a:gd name="T24" fmla="*/ 2147483646 w 353"/>
              <a:gd name="T25" fmla="*/ 0 h 324"/>
              <a:gd name="T26" fmla="*/ 2147483646 w 353"/>
              <a:gd name="T27" fmla="*/ 2147483646 h 3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3"/>
              <a:gd name="T43" fmla="*/ 0 h 324"/>
              <a:gd name="T44" fmla="*/ 353 w 353"/>
              <a:gd name="T45" fmla="*/ 324 h 3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3" h="324">
                <a:moveTo>
                  <a:pt x="27" y="99"/>
                </a:moveTo>
                <a:lnTo>
                  <a:pt x="0" y="126"/>
                </a:lnTo>
                <a:lnTo>
                  <a:pt x="91" y="161"/>
                </a:lnTo>
                <a:lnTo>
                  <a:pt x="145" y="99"/>
                </a:lnTo>
                <a:lnTo>
                  <a:pt x="208" y="161"/>
                </a:lnTo>
                <a:lnTo>
                  <a:pt x="172" y="252"/>
                </a:lnTo>
                <a:lnTo>
                  <a:pt x="235" y="323"/>
                </a:lnTo>
                <a:lnTo>
                  <a:pt x="325" y="287"/>
                </a:lnTo>
                <a:lnTo>
                  <a:pt x="352" y="189"/>
                </a:lnTo>
                <a:lnTo>
                  <a:pt x="289" y="126"/>
                </a:lnTo>
                <a:lnTo>
                  <a:pt x="172" y="99"/>
                </a:lnTo>
                <a:lnTo>
                  <a:pt x="145" y="0"/>
                </a:lnTo>
                <a:lnTo>
                  <a:pt x="27" y="0"/>
                </a:lnTo>
                <a:lnTo>
                  <a:pt x="27" y="99"/>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54" name="Freeform 664"/>
          <p:cNvSpPr>
            <a:spLocks/>
          </p:cNvSpPr>
          <p:nvPr/>
        </p:nvSpPr>
        <p:spPr bwMode="auto">
          <a:xfrm>
            <a:off x="6564313" y="4918075"/>
            <a:ext cx="169862" cy="207963"/>
          </a:xfrm>
          <a:custGeom>
            <a:avLst/>
            <a:gdLst>
              <a:gd name="T0" fmla="*/ 0 w 119"/>
              <a:gd name="T1" fmla="*/ 2147483646 h 160"/>
              <a:gd name="T2" fmla="*/ 2147483646 w 119"/>
              <a:gd name="T3" fmla="*/ 2147483646 h 160"/>
              <a:gd name="T4" fmla="*/ 2147483646 w 119"/>
              <a:gd name="T5" fmla="*/ 2147483646 h 160"/>
              <a:gd name="T6" fmla="*/ 2147483646 w 119"/>
              <a:gd name="T7" fmla="*/ 2147483646 h 160"/>
              <a:gd name="T8" fmla="*/ 2147483646 w 119"/>
              <a:gd name="T9" fmla="*/ 0 h 160"/>
              <a:gd name="T10" fmla="*/ 0 w 119"/>
              <a:gd name="T11" fmla="*/ 2147483646 h 160"/>
              <a:gd name="T12" fmla="*/ 0 60000 65536"/>
              <a:gd name="T13" fmla="*/ 0 60000 65536"/>
              <a:gd name="T14" fmla="*/ 0 60000 65536"/>
              <a:gd name="T15" fmla="*/ 0 60000 65536"/>
              <a:gd name="T16" fmla="*/ 0 60000 65536"/>
              <a:gd name="T17" fmla="*/ 0 60000 65536"/>
              <a:gd name="T18" fmla="*/ 0 w 119"/>
              <a:gd name="T19" fmla="*/ 0 h 160"/>
              <a:gd name="T20" fmla="*/ 119 w 119"/>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19" h="160">
                <a:moveTo>
                  <a:pt x="0" y="65"/>
                </a:moveTo>
                <a:lnTo>
                  <a:pt x="27" y="130"/>
                </a:lnTo>
                <a:lnTo>
                  <a:pt x="82" y="159"/>
                </a:lnTo>
                <a:lnTo>
                  <a:pt x="118" y="65"/>
                </a:lnTo>
                <a:lnTo>
                  <a:pt x="54" y="0"/>
                </a:lnTo>
                <a:lnTo>
                  <a:pt x="0" y="65"/>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55" name="Freeform 665"/>
          <p:cNvSpPr>
            <a:spLocks/>
          </p:cNvSpPr>
          <p:nvPr/>
        </p:nvSpPr>
        <p:spPr bwMode="auto">
          <a:xfrm>
            <a:off x="6305550" y="4421188"/>
            <a:ext cx="674688" cy="555625"/>
          </a:xfrm>
          <a:custGeom>
            <a:avLst/>
            <a:gdLst>
              <a:gd name="T0" fmla="*/ 2147483646 w 471"/>
              <a:gd name="T1" fmla="*/ 0 h 416"/>
              <a:gd name="T2" fmla="*/ 2147483646 w 471"/>
              <a:gd name="T3" fmla="*/ 0 h 416"/>
              <a:gd name="T4" fmla="*/ 0 w 471"/>
              <a:gd name="T5" fmla="*/ 2147483646 h 416"/>
              <a:gd name="T6" fmla="*/ 2147483646 w 471"/>
              <a:gd name="T7" fmla="*/ 2147483646 h 416"/>
              <a:gd name="T8" fmla="*/ 2147483646 w 471"/>
              <a:gd name="T9" fmla="*/ 2147483646 h 416"/>
              <a:gd name="T10" fmla="*/ 2147483646 w 471"/>
              <a:gd name="T11" fmla="*/ 2147483646 h 416"/>
              <a:gd name="T12" fmla="*/ 2147483646 w 471"/>
              <a:gd name="T13" fmla="*/ 2147483646 h 416"/>
              <a:gd name="T14" fmla="*/ 2147483646 w 471"/>
              <a:gd name="T15" fmla="*/ 2147483646 h 416"/>
              <a:gd name="T16" fmla="*/ 2147483646 w 471"/>
              <a:gd name="T17" fmla="*/ 2147483646 h 416"/>
              <a:gd name="T18" fmla="*/ 2147483646 w 471"/>
              <a:gd name="T19" fmla="*/ 2147483646 h 416"/>
              <a:gd name="T20" fmla="*/ 2147483646 w 471"/>
              <a:gd name="T21" fmla="*/ 0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1"/>
              <a:gd name="T34" fmla="*/ 0 h 416"/>
              <a:gd name="T35" fmla="*/ 471 w 471"/>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1" h="416">
                <a:moveTo>
                  <a:pt x="91" y="0"/>
                </a:moveTo>
                <a:lnTo>
                  <a:pt x="63" y="0"/>
                </a:lnTo>
                <a:lnTo>
                  <a:pt x="0" y="288"/>
                </a:lnTo>
                <a:lnTo>
                  <a:pt x="235" y="288"/>
                </a:lnTo>
                <a:lnTo>
                  <a:pt x="263" y="388"/>
                </a:lnTo>
                <a:lnTo>
                  <a:pt x="379" y="415"/>
                </a:lnTo>
                <a:lnTo>
                  <a:pt x="470" y="352"/>
                </a:lnTo>
                <a:lnTo>
                  <a:pt x="470" y="324"/>
                </a:lnTo>
                <a:lnTo>
                  <a:pt x="326" y="199"/>
                </a:lnTo>
                <a:lnTo>
                  <a:pt x="235" y="136"/>
                </a:lnTo>
                <a:lnTo>
                  <a:pt x="91"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56" name="Freeform 666"/>
          <p:cNvSpPr>
            <a:spLocks/>
          </p:cNvSpPr>
          <p:nvPr/>
        </p:nvSpPr>
        <p:spPr bwMode="auto">
          <a:xfrm>
            <a:off x="7016750" y="4111625"/>
            <a:ext cx="544513" cy="319088"/>
          </a:xfrm>
          <a:custGeom>
            <a:avLst/>
            <a:gdLst>
              <a:gd name="T0" fmla="*/ 2147483646 w 380"/>
              <a:gd name="T1" fmla="*/ 0 h 252"/>
              <a:gd name="T2" fmla="*/ 0 w 380"/>
              <a:gd name="T3" fmla="*/ 0 h 252"/>
              <a:gd name="T4" fmla="*/ 0 w 380"/>
              <a:gd name="T5" fmla="*/ 2147483646 h 252"/>
              <a:gd name="T6" fmla="*/ 2147483646 w 380"/>
              <a:gd name="T7" fmla="*/ 2147483646 h 252"/>
              <a:gd name="T8" fmla="*/ 2147483646 w 380"/>
              <a:gd name="T9" fmla="*/ 2147483646 h 252"/>
              <a:gd name="T10" fmla="*/ 2147483646 w 380"/>
              <a:gd name="T11" fmla="*/ 2147483646 h 252"/>
              <a:gd name="T12" fmla="*/ 2147483646 w 380"/>
              <a:gd name="T13" fmla="*/ 2147483646 h 252"/>
              <a:gd name="T14" fmla="*/ 2147483646 w 380"/>
              <a:gd name="T15" fmla="*/ 2147483646 h 252"/>
              <a:gd name="T16" fmla="*/ 2147483646 w 380"/>
              <a:gd name="T17" fmla="*/ 2147483646 h 252"/>
              <a:gd name="T18" fmla="*/ 2147483646 w 380"/>
              <a:gd name="T19" fmla="*/ 2147483646 h 252"/>
              <a:gd name="T20" fmla="*/ 2147483646 w 380"/>
              <a:gd name="T21" fmla="*/ 2147483646 h 252"/>
              <a:gd name="T22" fmla="*/ 2147483646 w 380"/>
              <a:gd name="T23" fmla="*/ 2147483646 h 252"/>
              <a:gd name="T24" fmla="*/ 2147483646 w 380"/>
              <a:gd name="T25" fmla="*/ 0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0"/>
              <a:gd name="T40" fmla="*/ 0 h 252"/>
              <a:gd name="T41" fmla="*/ 380 w 380"/>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0" h="252">
                <a:moveTo>
                  <a:pt x="27" y="0"/>
                </a:moveTo>
                <a:lnTo>
                  <a:pt x="0" y="0"/>
                </a:lnTo>
                <a:lnTo>
                  <a:pt x="0" y="97"/>
                </a:lnTo>
                <a:lnTo>
                  <a:pt x="27" y="160"/>
                </a:lnTo>
                <a:lnTo>
                  <a:pt x="118" y="160"/>
                </a:lnTo>
                <a:lnTo>
                  <a:pt x="145" y="97"/>
                </a:lnTo>
                <a:lnTo>
                  <a:pt x="234" y="224"/>
                </a:lnTo>
                <a:lnTo>
                  <a:pt x="325" y="251"/>
                </a:lnTo>
                <a:lnTo>
                  <a:pt x="379" y="188"/>
                </a:lnTo>
                <a:lnTo>
                  <a:pt x="325" y="97"/>
                </a:lnTo>
                <a:lnTo>
                  <a:pt x="145" y="62"/>
                </a:lnTo>
                <a:lnTo>
                  <a:pt x="90" y="35"/>
                </a:lnTo>
                <a:lnTo>
                  <a:pt x="27" y="0"/>
                </a:lnTo>
              </a:path>
            </a:pathLst>
          </a:custGeom>
          <a:solidFill>
            <a:srgbClr val="99CC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57" name="Freeform 667"/>
          <p:cNvSpPr>
            <a:spLocks/>
          </p:cNvSpPr>
          <p:nvPr/>
        </p:nvSpPr>
        <p:spPr bwMode="auto">
          <a:xfrm>
            <a:off x="7185025" y="4235450"/>
            <a:ext cx="414338" cy="449263"/>
          </a:xfrm>
          <a:custGeom>
            <a:avLst/>
            <a:gdLst>
              <a:gd name="T0" fmla="*/ 2147483646 w 290"/>
              <a:gd name="T1" fmla="*/ 0 h 354"/>
              <a:gd name="T2" fmla="*/ 0 w 290"/>
              <a:gd name="T3" fmla="*/ 2147483646 h 354"/>
              <a:gd name="T4" fmla="*/ 2147483646 w 290"/>
              <a:gd name="T5" fmla="*/ 2147483646 h 354"/>
              <a:gd name="T6" fmla="*/ 2147483646 w 290"/>
              <a:gd name="T7" fmla="*/ 2147483646 h 354"/>
              <a:gd name="T8" fmla="*/ 2147483646 w 290"/>
              <a:gd name="T9" fmla="*/ 2147483646 h 354"/>
              <a:gd name="T10" fmla="*/ 2147483646 w 290"/>
              <a:gd name="T11" fmla="*/ 2147483646 h 354"/>
              <a:gd name="T12" fmla="*/ 2147483646 w 290"/>
              <a:gd name="T13" fmla="*/ 2147483646 h 354"/>
              <a:gd name="T14" fmla="*/ 2147483646 w 290"/>
              <a:gd name="T15" fmla="*/ 0 h 354"/>
              <a:gd name="T16" fmla="*/ 0 60000 65536"/>
              <a:gd name="T17" fmla="*/ 0 60000 65536"/>
              <a:gd name="T18" fmla="*/ 0 60000 65536"/>
              <a:gd name="T19" fmla="*/ 0 60000 65536"/>
              <a:gd name="T20" fmla="*/ 0 60000 65536"/>
              <a:gd name="T21" fmla="*/ 0 60000 65536"/>
              <a:gd name="T22" fmla="*/ 0 60000 65536"/>
              <a:gd name="T23" fmla="*/ 0 60000 65536"/>
              <a:gd name="T24" fmla="*/ 0 w 290"/>
              <a:gd name="T25" fmla="*/ 0 h 354"/>
              <a:gd name="T26" fmla="*/ 290 w 290"/>
              <a:gd name="T27" fmla="*/ 354 h 3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0" h="354">
                <a:moveTo>
                  <a:pt x="27" y="0"/>
                </a:moveTo>
                <a:lnTo>
                  <a:pt x="0" y="63"/>
                </a:lnTo>
                <a:lnTo>
                  <a:pt x="27" y="154"/>
                </a:lnTo>
                <a:lnTo>
                  <a:pt x="207" y="353"/>
                </a:lnTo>
                <a:lnTo>
                  <a:pt x="289" y="290"/>
                </a:lnTo>
                <a:lnTo>
                  <a:pt x="207" y="154"/>
                </a:lnTo>
                <a:lnTo>
                  <a:pt x="117" y="127"/>
                </a:lnTo>
                <a:lnTo>
                  <a:pt x="27" y="0"/>
                </a:lnTo>
              </a:path>
            </a:pathLst>
          </a:custGeom>
          <a:solidFill>
            <a:srgbClr val="99CC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58" name="Freeform 668"/>
          <p:cNvSpPr>
            <a:spLocks/>
          </p:cNvSpPr>
          <p:nvPr/>
        </p:nvSpPr>
        <p:spPr bwMode="auto">
          <a:xfrm>
            <a:off x="7480300" y="4349750"/>
            <a:ext cx="379413" cy="414338"/>
          </a:xfrm>
          <a:custGeom>
            <a:avLst/>
            <a:gdLst>
              <a:gd name="T0" fmla="*/ 2147483646 w 264"/>
              <a:gd name="T1" fmla="*/ 0 h 326"/>
              <a:gd name="T2" fmla="*/ 0 w 264"/>
              <a:gd name="T3" fmla="*/ 2147483646 h 326"/>
              <a:gd name="T4" fmla="*/ 2147483646 w 264"/>
              <a:gd name="T5" fmla="*/ 2147483646 h 326"/>
              <a:gd name="T6" fmla="*/ 2147483646 w 264"/>
              <a:gd name="T7" fmla="*/ 2147483646 h 326"/>
              <a:gd name="T8" fmla="*/ 2147483646 w 264"/>
              <a:gd name="T9" fmla="*/ 2147483646 h 326"/>
              <a:gd name="T10" fmla="*/ 2147483646 w 264"/>
              <a:gd name="T11" fmla="*/ 2147483646 h 326"/>
              <a:gd name="T12" fmla="*/ 2147483646 w 264"/>
              <a:gd name="T13" fmla="*/ 0 h 326"/>
              <a:gd name="T14" fmla="*/ 0 60000 65536"/>
              <a:gd name="T15" fmla="*/ 0 60000 65536"/>
              <a:gd name="T16" fmla="*/ 0 60000 65536"/>
              <a:gd name="T17" fmla="*/ 0 60000 65536"/>
              <a:gd name="T18" fmla="*/ 0 60000 65536"/>
              <a:gd name="T19" fmla="*/ 0 60000 65536"/>
              <a:gd name="T20" fmla="*/ 0 60000 65536"/>
              <a:gd name="T21" fmla="*/ 0 w 264"/>
              <a:gd name="T22" fmla="*/ 0 h 326"/>
              <a:gd name="T23" fmla="*/ 264 w 264"/>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326">
                <a:moveTo>
                  <a:pt x="54" y="0"/>
                </a:moveTo>
                <a:lnTo>
                  <a:pt x="0" y="63"/>
                </a:lnTo>
                <a:lnTo>
                  <a:pt x="82" y="199"/>
                </a:lnTo>
                <a:lnTo>
                  <a:pt x="199" y="226"/>
                </a:lnTo>
                <a:lnTo>
                  <a:pt x="236" y="325"/>
                </a:lnTo>
                <a:lnTo>
                  <a:pt x="263" y="136"/>
                </a:lnTo>
                <a:lnTo>
                  <a:pt x="54" y="0"/>
                </a:lnTo>
              </a:path>
            </a:pathLst>
          </a:custGeom>
          <a:solidFill>
            <a:srgbClr val="99CC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59" name="Freeform 669"/>
          <p:cNvSpPr>
            <a:spLocks/>
          </p:cNvSpPr>
          <p:nvPr/>
        </p:nvSpPr>
        <p:spPr bwMode="auto">
          <a:xfrm>
            <a:off x="6937375" y="4235450"/>
            <a:ext cx="544513" cy="482600"/>
          </a:xfrm>
          <a:custGeom>
            <a:avLst/>
            <a:gdLst>
              <a:gd name="T0" fmla="*/ 2147483646 w 380"/>
              <a:gd name="T1" fmla="*/ 0 h 380"/>
              <a:gd name="T2" fmla="*/ 2147483646 w 380"/>
              <a:gd name="T3" fmla="*/ 0 h 380"/>
              <a:gd name="T4" fmla="*/ 0 w 380"/>
              <a:gd name="T5" fmla="*/ 2147483646 h 380"/>
              <a:gd name="T6" fmla="*/ 2147483646 w 380"/>
              <a:gd name="T7" fmla="*/ 2147483646 h 380"/>
              <a:gd name="T8" fmla="*/ 2147483646 w 380"/>
              <a:gd name="T9" fmla="*/ 2147483646 h 380"/>
              <a:gd name="T10" fmla="*/ 2147483646 w 380"/>
              <a:gd name="T11" fmla="*/ 2147483646 h 380"/>
              <a:gd name="T12" fmla="*/ 2147483646 w 380"/>
              <a:gd name="T13" fmla="*/ 2147483646 h 380"/>
              <a:gd name="T14" fmla="*/ 2147483646 w 380"/>
              <a:gd name="T15" fmla="*/ 2147483646 h 380"/>
              <a:gd name="T16" fmla="*/ 2147483646 w 380"/>
              <a:gd name="T17" fmla="*/ 2147483646 h 380"/>
              <a:gd name="T18" fmla="*/ 2147483646 w 380"/>
              <a:gd name="T19" fmla="*/ 2147483646 h 380"/>
              <a:gd name="T20" fmla="*/ 2147483646 w 380"/>
              <a:gd name="T21" fmla="*/ 2147483646 h 380"/>
              <a:gd name="T22" fmla="*/ 2147483646 w 380"/>
              <a:gd name="T23" fmla="*/ 2147483646 h 380"/>
              <a:gd name="T24" fmla="*/ 2147483646 w 380"/>
              <a:gd name="T25" fmla="*/ 0 h 3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0"/>
              <a:gd name="T40" fmla="*/ 0 h 380"/>
              <a:gd name="T41" fmla="*/ 380 w 380"/>
              <a:gd name="T42" fmla="*/ 380 h 3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0" h="380">
                <a:moveTo>
                  <a:pt x="54" y="0"/>
                </a:moveTo>
                <a:lnTo>
                  <a:pt x="27" y="0"/>
                </a:lnTo>
                <a:lnTo>
                  <a:pt x="0" y="90"/>
                </a:lnTo>
                <a:lnTo>
                  <a:pt x="54" y="154"/>
                </a:lnTo>
                <a:lnTo>
                  <a:pt x="118" y="290"/>
                </a:lnTo>
                <a:lnTo>
                  <a:pt x="172" y="353"/>
                </a:lnTo>
                <a:lnTo>
                  <a:pt x="261" y="353"/>
                </a:lnTo>
                <a:lnTo>
                  <a:pt x="316" y="379"/>
                </a:lnTo>
                <a:lnTo>
                  <a:pt x="379" y="353"/>
                </a:lnTo>
                <a:lnTo>
                  <a:pt x="199" y="154"/>
                </a:lnTo>
                <a:lnTo>
                  <a:pt x="172" y="63"/>
                </a:lnTo>
                <a:lnTo>
                  <a:pt x="81" y="63"/>
                </a:lnTo>
                <a:lnTo>
                  <a:pt x="54" y="0"/>
                </a:lnTo>
              </a:path>
            </a:pathLst>
          </a:custGeom>
          <a:solidFill>
            <a:srgbClr val="99CC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60" name="Freeform 670"/>
          <p:cNvSpPr>
            <a:spLocks/>
          </p:cNvSpPr>
          <p:nvPr/>
        </p:nvSpPr>
        <p:spPr bwMode="auto">
          <a:xfrm>
            <a:off x="6937375" y="4429125"/>
            <a:ext cx="544513" cy="655638"/>
          </a:xfrm>
          <a:custGeom>
            <a:avLst/>
            <a:gdLst>
              <a:gd name="T0" fmla="*/ 2147483646 w 380"/>
              <a:gd name="T1" fmla="*/ 0 h 515"/>
              <a:gd name="T2" fmla="*/ 0 w 380"/>
              <a:gd name="T3" fmla="*/ 2147483646 h 515"/>
              <a:gd name="T4" fmla="*/ 0 w 380"/>
              <a:gd name="T5" fmla="*/ 2147483646 h 515"/>
              <a:gd name="T6" fmla="*/ 2147483646 w 380"/>
              <a:gd name="T7" fmla="*/ 2147483646 h 515"/>
              <a:gd name="T8" fmla="*/ 2147483646 w 380"/>
              <a:gd name="T9" fmla="*/ 2147483646 h 515"/>
              <a:gd name="T10" fmla="*/ 2147483646 w 380"/>
              <a:gd name="T11" fmla="*/ 2147483646 h 515"/>
              <a:gd name="T12" fmla="*/ 2147483646 w 380"/>
              <a:gd name="T13" fmla="*/ 2147483646 h 515"/>
              <a:gd name="T14" fmla="*/ 2147483646 w 380"/>
              <a:gd name="T15" fmla="*/ 2147483646 h 515"/>
              <a:gd name="T16" fmla="*/ 2147483646 w 380"/>
              <a:gd name="T17" fmla="*/ 2147483646 h 515"/>
              <a:gd name="T18" fmla="*/ 2147483646 w 380"/>
              <a:gd name="T19" fmla="*/ 2147483646 h 515"/>
              <a:gd name="T20" fmla="*/ 2147483646 w 380"/>
              <a:gd name="T21" fmla="*/ 2147483646 h 515"/>
              <a:gd name="T22" fmla="*/ 2147483646 w 380"/>
              <a:gd name="T23" fmla="*/ 2147483646 h 515"/>
              <a:gd name="T24" fmla="*/ 2147483646 w 380"/>
              <a:gd name="T25" fmla="*/ 2147483646 h 515"/>
              <a:gd name="T26" fmla="*/ 2147483646 w 380"/>
              <a:gd name="T27" fmla="*/ 0 h 5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0"/>
              <a:gd name="T43" fmla="*/ 0 h 515"/>
              <a:gd name="T44" fmla="*/ 380 w 380"/>
              <a:gd name="T45" fmla="*/ 515 h 5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0" h="515">
                <a:moveTo>
                  <a:pt x="54" y="0"/>
                </a:moveTo>
                <a:lnTo>
                  <a:pt x="0" y="36"/>
                </a:lnTo>
                <a:lnTo>
                  <a:pt x="0" y="100"/>
                </a:lnTo>
                <a:lnTo>
                  <a:pt x="81" y="225"/>
                </a:lnTo>
                <a:lnTo>
                  <a:pt x="235" y="325"/>
                </a:lnTo>
                <a:lnTo>
                  <a:pt x="316" y="415"/>
                </a:lnTo>
                <a:lnTo>
                  <a:pt x="343" y="514"/>
                </a:lnTo>
                <a:lnTo>
                  <a:pt x="379" y="450"/>
                </a:lnTo>
                <a:lnTo>
                  <a:pt x="379" y="325"/>
                </a:lnTo>
                <a:lnTo>
                  <a:pt x="316" y="225"/>
                </a:lnTo>
                <a:lnTo>
                  <a:pt x="261" y="199"/>
                </a:lnTo>
                <a:lnTo>
                  <a:pt x="172" y="199"/>
                </a:lnTo>
                <a:lnTo>
                  <a:pt x="118" y="136"/>
                </a:lnTo>
                <a:lnTo>
                  <a:pt x="54" y="0"/>
                </a:lnTo>
              </a:path>
            </a:pathLst>
          </a:custGeom>
          <a:solidFill>
            <a:srgbClr val="99CC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61" name="Freeform 671"/>
          <p:cNvSpPr>
            <a:spLocks/>
          </p:cNvSpPr>
          <p:nvPr/>
        </p:nvSpPr>
        <p:spPr bwMode="auto">
          <a:xfrm>
            <a:off x="6772275" y="4557713"/>
            <a:ext cx="620713" cy="446087"/>
          </a:xfrm>
          <a:custGeom>
            <a:avLst/>
            <a:gdLst>
              <a:gd name="T0" fmla="*/ 2147483646 w 433"/>
              <a:gd name="T1" fmla="*/ 0 h 352"/>
              <a:gd name="T2" fmla="*/ 0 w 433"/>
              <a:gd name="T3" fmla="*/ 2147483646 h 352"/>
              <a:gd name="T4" fmla="*/ 2147483646 w 433"/>
              <a:gd name="T5" fmla="*/ 2147483646 h 352"/>
              <a:gd name="T6" fmla="*/ 2147483646 w 433"/>
              <a:gd name="T7" fmla="*/ 2147483646 h 352"/>
              <a:gd name="T8" fmla="*/ 2147483646 w 433"/>
              <a:gd name="T9" fmla="*/ 2147483646 h 352"/>
              <a:gd name="T10" fmla="*/ 2147483646 w 433"/>
              <a:gd name="T11" fmla="*/ 2147483646 h 352"/>
              <a:gd name="T12" fmla="*/ 2147483646 w 433"/>
              <a:gd name="T13" fmla="*/ 2147483646 h 352"/>
              <a:gd name="T14" fmla="*/ 2147483646 w 433"/>
              <a:gd name="T15" fmla="*/ 2147483646 h 352"/>
              <a:gd name="T16" fmla="*/ 2147483646 w 433"/>
              <a:gd name="T17" fmla="*/ 0 h 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
              <a:gd name="T28" fmla="*/ 0 h 352"/>
              <a:gd name="T29" fmla="*/ 433 w 433"/>
              <a:gd name="T30" fmla="*/ 352 h 3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 h="352">
                <a:moveTo>
                  <a:pt x="116" y="0"/>
                </a:moveTo>
                <a:lnTo>
                  <a:pt x="0" y="100"/>
                </a:lnTo>
                <a:lnTo>
                  <a:pt x="144" y="225"/>
                </a:lnTo>
                <a:lnTo>
                  <a:pt x="144" y="252"/>
                </a:lnTo>
                <a:lnTo>
                  <a:pt x="288" y="351"/>
                </a:lnTo>
                <a:lnTo>
                  <a:pt x="432" y="316"/>
                </a:lnTo>
                <a:lnTo>
                  <a:pt x="352" y="225"/>
                </a:lnTo>
                <a:lnTo>
                  <a:pt x="198" y="126"/>
                </a:lnTo>
                <a:lnTo>
                  <a:pt x="116" y="0"/>
                </a:lnTo>
              </a:path>
            </a:pathLst>
          </a:custGeom>
          <a:solidFill>
            <a:srgbClr val="99CC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62" name="Freeform 672"/>
          <p:cNvSpPr>
            <a:spLocks/>
          </p:cNvSpPr>
          <p:nvPr/>
        </p:nvSpPr>
        <p:spPr bwMode="auto">
          <a:xfrm>
            <a:off x="6848475" y="4876800"/>
            <a:ext cx="582613" cy="285750"/>
          </a:xfrm>
          <a:custGeom>
            <a:avLst/>
            <a:gdLst>
              <a:gd name="T0" fmla="*/ 2147483646 w 407"/>
              <a:gd name="T1" fmla="*/ 0 h 225"/>
              <a:gd name="T2" fmla="*/ 0 w 407"/>
              <a:gd name="T3" fmla="*/ 2147483646 h 225"/>
              <a:gd name="T4" fmla="*/ 2147483646 w 407"/>
              <a:gd name="T5" fmla="*/ 2147483646 h 225"/>
              <a:gd name="T6" fmla="*/ 2147483646 w 407"/>
              <a:gd name="T7" fmla="*/ 2147483646 h 225"/>
              <a:gd name="T8" fmla="*/ 2147483646 w 407"/>
              <a:gd name="T9" fmla="*/ 2147483646 h 225"/>
              <a:gd name="T10" fmla="*/ 2147483646 w 407"/>
              <a:gd name="T11" fmla="*/ 2147483646 h 225"/>
              <a:gd name="T12" fmla="*/ 2147483646 w 407"/>
              <a:gd name="T13" fmla="*/ 2147483646 h 225"/>
              <a:gd name="T14" fmla="*/ 2147483646 w 407"/>
              <a:gd name="T15" fmla="*/ 2147483646 h 225"/>
              <a:gd name="T16" fmla="*/ 2147483646 w 407"/>
              <a:gd name="T17" fmla="*/ 2147483646 h 225"/>
              <a:gd name="T18" fmla="*/ 2147483646 w 407"/>
              <a:gd name="T19" fmla="*/ 0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7"/>
              <a:gd name="T31" fmla="*/ 0 h 225"/>
              <a:gd name="T32" fmla="*/ 407 w 407"/>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7" h="225">
                <a:moveTo>
                  <a:pt x="90" y="0"/>
                </a:moveTo>
                <a:lnTo>
                  <a:pt x="0" y="63"/>
                </a:lnTo>
                <a:lnTo>
                  <a:pt x="63" y="126"/>
                </a:lnTo>
                <a:lnTo>
                  <a:pt x="145" y="189"/>
                </a:lnTo>
                <a:lnTo>
                  <a:pt x="262" y="224"/>
                </a:lnTo>
                <a:lnTo>
                  <a:pt x="298" y="162"/>
                </a:lnTo>
                <a:lnTo>
                  <a:pt x="406" y="162"/>
                </a:lnTo>
                <a:lnTo>
                  <a:pt x="379" y="63"/>
                </a:lnTo>
                <a:lnTo>
                  <a:pt x="235" y="98"/>
                </a:lnTo>
                <a:lnTo>
                  <a:pt x="90"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63" name="Freeform 673"/>
          <p:cNvSpPr>
            <a:spLocks/>
          </p:cNvSpPr>
          <p:nvPr/>
        </p:nvSpPr>
        <p:spPr bwMode="auto">
          <a:xfrm>
            <a:off x="6899275" y="5037138"/>
            <a:ext cx="415925" cy="333375"/>
          </a:xfrm>
          <a:custGeom>
            <a:avLst/>
            <a:gdLst>
              <a:gd name="T0" fmla="*/ 2147483646 w 290"/>
              <a:gd name="T1" fmla="*/ 0 h 262"/>
              <a:gd name="T2" fmla="*/ 0 w 290"/>
              <a:gd name="T3" fmla="*/ 2147483646 h 262"/>
              <a:gd name="T4" fmla="*/ 0 w 290"/>
              <a:gd name="T5" fmla="*/ 2147483646 h 262"/>
              <a:gd name="T6" fmla="*/ 2147483646 w 290"/>
              <a:gd name="T7" fmla="*/ 2147483646 h 262"/>
              <a:gd name="T8" fmla="*/ 2147483646 w 290"/>
              <a:gd name="T9" fmla="*/ 2147483646 h 262"/>
              <a:gd name="T10" fmla="*/ 2147483646 w 290"/>
              <a:gd name="T11" fmla="*/ 2147483646 h 262"/>
              <a:gd name="T12" fmla="*/ 2147483646 w 290"/>
              <a:gd name="T13" fmla="*/ 2147483646 h 262"/>
              <a:gd name="T14" fmla="*/ 2147483646 w 290"/>
              <a:gd name="T15" fmla="*/ 2147483646 h 262"/>
              <a:gd name="T16" fmla="*/ 2147483646 w 290"/>
              <a:gd name="T17" fmla="*/ 0 h 2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0"/>
              <a:gd name="T28" fmla="*/ 0 h 262"/>
              <a:gd name="T29" fmla="*/ 290 w 290"/>
              <a:gd name="T30" fmla="*/ 262 h 2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0" h="262">
                <a:moveTo>
                  <a:pt x="27" y="0"/>
                </a:moveTo>
                <a:lnTo>
                  <a:pt x="0" y="98"/>
                </a:lnTo>
                <a:lnTo>
                  <a:pt x="0" y="161"/>
                </a:lnTo>
                <a:lnTo>
                  <a:pt x="199" y="198"/>
                </a:lnTo>
                <a:lnTo>
                  <a:pt x="227" y="261"/>
                </a:lnTo>
                <a:lnTo>
                  <a:pt x="289" y="225"/>
                </a:lnTo>
                <a:lnTo>
                  <a:pt x="227" y="98"/>
                </a:lnTo>
                <a:lnTo>
                  <a:pt x="109" y="63"/>
                </a:lnTo>
                <a:lnTo>
                  <a:pt x="27"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64" name="Freeform 674"/>
          <p:cNvSpPr>
            <a:spLocks/>
          </p:cNvSpPr>
          <p:nvPr/>
        </p:nvSpPr>
        <p:spPr bwMode="auto">
          <a:xfrm>
            <a:off x="6978650" y="5322888"/>
            <a:ext cx="544513" cy="366712"/>
          </a:xfrm>
          <a:custGeom>
            <a:avLst/>
            <a:gdLst>
              <a:gd name="T0" fmla="*/ 2147483646 w 380"/>
              <a:gd name="T1" fmla="*/ 0 h 289"/>
              <a:gd name="T2" fmla="*/ 2147483646 w 380"/>
              <a:gd name="T3" fmla="*/ 2147483646 h 289"/>
              <a:gd name="T4" fmla="*/ 0 w 380"/>
              <a:gd name="T5" fmla="*/ 2147483646 h 289"/>
              <a:gd name="T6" fmla="*/ 2147483646 w 380"/>
              <a:gd name="T7" fmla="*/ 2147483646 h 289"/>
              <a:gd name="T8" fmla="*/ 2147483646 w 380"/>
              <a:gd name="T9" fmla="*/ 2147483646 h 289"/>
              <a:gd name="T10" fmla="*/ 2147483646 w 380"/>
              <a:gd name="T11" fmla="*/ 2147483646 h 289"/>
              <a:gd name="T12" fmla="*/ 2147483646 w 380"/>
              <a:gd name="T13" fmla="*/ 2147483646 h 289"/>
              <a:gd name="T14" fmla="*/ 2147483646 w 380"/>
              <a:gd name="T15" fmla="*/ 2147483646 h 289"/>
              <a:gd name="T16" fmla="*/ 2147483646 w 380"/>
              <a:gd name="T17" fmla="*/ 0 h 289"/>
              <a:gd name="T18" fmla="*/ 2147483646 w 380"/>
              <a:gd name="T19" fmla="*/ 0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
              <a:gd name="T31" fmla="*/ 0 h 289"/>
              <a:gd name="T32" fmla="*/ 380 w 380"/>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0" h="289">
                <a:moveTo>
                  <a:pt x="234" y="0"/>
                </a:moveTo>
                <a:lnTo>
                  <a:pt x="172" y="36"/>
                </a:lnTo>
                <a:lnTo>
                  <a:pt x="0" y="163"/>
                </a:lnTo>
                <a:lnTo>
                  <a:pt x="145" y="190"/>
                </a:lnTo>
                <a:lnTo>
                  <a:pt x="172" y="288"/>
                </a:lnTo>
                <a:lnTo>
                  <a:pt x="234" y="252"/>
                </a:lnTo>
                <a:lnTo>
                  <a:pt x="352" y="190"/>
                </a:lnTo>
                <a:lnTo>
                  <a:pt x="379" y="63"/>
                </a:lnTo>
                <a:lnTo>
                  <a:pt x="261" y="0"/>
                </a:lnTo>
                <a:lnTo>
                  <a:pt x="234" y="0"/>
                </a:lnTo>
              </a:path>
            </a:pathLst>
          </a:custGeom>
          <a:solidFill>
            <a:srgbClr val="F0DBA8"/>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65" name="Freeform 675"/>
          <p:cNvSpPr>
            <a:spLocks/>
          </p:cNvSpPr>
          <p:nvPr/>
        </p:nvSpPr>
        <p:spPr bwMode="auto">
          <a:xfrm>
            <a:off x="7275513" y="5402263"/>
            <a:ext cx="454025" cy="687387"/>
          </a:xfrm>
          <a:custGeom>
            <a:avLst/>
            <a:gdLst>
              <a:gd name="T0" fmla="*/ 2147483646 w 316"/>
              <a:gd name="T1" fmla="*/ 2147483646 h 540"/>
              <a:gd name="T2" fmla="*/ 2147483646 w 316"/>
              <a:gd name="T3" fmla="*/ 2147483646 h 540"/>
              <a:gd name="T4" fmla="*/ 0 w 316"/>
              <a:gd name="T5" fmla="*/ 2147483646 h 540"/>
              <a:gd name="T6" fmla="*/ 0 w 316"/>
              <a:gd name="T7" fmla="*/ 2147483646 h 540"/>
              <a:gd name="T8" fmla="*/ 2147483646 w 316"/>
              <a:gd name="T9" fmla="*/ 2147483646 h 540"/>
              <a:gd name="T10" fmla="*/ 2147483646 w 316"/>
              <a:gd name="T11" fmla="*/ 0 h 540"/>
              <a:gd name="T12" fmla="*/ 2147483646 w 316"/>
              <a:gd name="T13" fmla="*/ 2147483646 h 540"/>
              <a:gd name="T14" fmla="*/ 2147483646 w 316"/>
              <a:gd name="T15" fmla="*/ 2147483646 h 540"/>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540"/>
              <a:gd name="T26" fmla="*/ 316 w 316"/>
              <a:gd name="T27" fmla="*/ 540 h 5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540">
                <a:moveTo>
                  <a:pt x="26" y="189"/>
                </a:moveTo>
                <a:lnTo>
                  <a:pt x="53" y="288"/>
                </a:lnTo>
                <a:lnTo>
                  <a:pt x="0" y="450"/>
                </a:lnTo>
                <a:lnTo>
                  <a:pt x="0" y="539"/>
                </a:lnTo>
                <a:lnTo>
                  <a:pt x="315" y="225"/>
                </a:lnTo>
                <a:lnTo>
                  <a:pt x="170" y="0"/>
                </a:lnTo>
                <a:lnTo>
                  <a:pt x="143" y="127"/>
                </a:lnTo>
                <a:lnTo>
                  <a:pt x="26" y="189"/>
                </a:lnTo>
              </a:path>
            </a:pathLst>
          </a:custGeom>
          <a:solidFill>
            <a:srgbClr val="CC99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66" name="Freeform 676"/>
          <p:cNvSpPr>
            <a:spLocks/>
          </p:cNvSpPr>
          <p:nvPr/>
        </p:nvSpPr>
        <p:spPr bwMode="auto">
          <a:xfrm>
            <a:off x="7275513" y="5688013"/>
            <a:ext cx="544512" cy="482600"/>
          </a:xfrm>
          <a:custGeom>
            <a:avLst/>
            <a:gdLst>
              <a:gd name="T0" fmla="*/ 0 w 380"/>
              <a:gd name="T1" fmla="*/ 2147483646 h 379"/>
              <a:gd name="T2" fmla="*/ 0 w 380"/>
              <a:gd name="T3" fmla="*/ 2147483646 h 379"/>
              <a:gd name="T4" fmla="*/ 2147483646 w 380"/>
              <a:gd name="T5" fmla="*/ 2147483646 h 379"/>
              <a:gd name="T6" fmla="*/ 2147483646 w 380"/>
              <a:gd name="T7" fmla="*/ 2147483646 h 379"/>
              <a:gd name="T8" fmla="*/ 2147483646 w 380"/>
              <a:gd name="T9" fmla="*/ 0 h 379"/>
              <a:gd name="T10" fmla="*/ 2147483646 w 380"/>
              <a:gd name="T11" fmla="*/ 0 h 379"/>
              <a:gd name="T12" fmla="*/ 0 w 380"/>
              <a:gd name="T13" fmla="*/ 2147483646 h 379"/>
              <a:gd name="T14" fmla="*/ 0 60000 65536"/>
              <a:gd name="T15" fmla="*/ 0 60000 65536"/>
              <a:gd name="T16" fmla="*/ 0 60000 65536"/>
              <a:gd name="T17" fmla="*/ 0 60000 65536"/>
              <a:gd name="T18" fmla="*/ 0 60000 65536"/>
              <a:gd name="T19" fmla="*/ 0 60000 65536"/>
              <a:gd name="T20" fmla="*/ 0 60000 65536"/>
              <a:gd name="T21" fmla="*/ 0 w 380"/>
              <a:gd name="T22" fmla="*/ 0 h 379"/>
              <a:gd name="T23" fmla="*/ 380 w 380"/>
              <a:gd name="T24" fmla="*/ 379 h 3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79">
                <a:moveTo>
                  <a:pt x="0" y="315"/>
                </a:moveTo>
                <a:lnTo>
                  <a:pt x="0" y="378"/>
                </a:lnTo>
                <a:lnTo>
                  <a:pt x="316" y="351"/>
                </a:lnTo>
                <a:lnTo>
                  <a:pt x="316" y="91"/>
                </a:lnTo>
                <a:lnTo>
                  <a:pt x="379" y="0"/>
                </a:lnTo>
                <a:lnTo>
                  <a:pt x="316" y="0"/>
                </a:lnTo>
                <a:lnTo>
                  <a:pt x="0" y="315"/>
                </a:lnTo>
              </a:path>
            </a:pathLst>
          </a:custGeom>
          <a:solidFill>
            <a:srgbClr val="CC99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67" name="Freeform 677"/>
          <p:cNvSpPr>
            <a:spLocks/>
          </p:cNvSpPr>
          <p:nvPr/>
        </p:nvSpPr>
        <p:spPr bwMode="auto">
          <a:xfrm>
            <a:off x="7727950" y="5643563"/>
            <a:ext cx="415925" cy="492125"/>
          </a:xfrm>
          <a:custGeom>
            <a:avLst/>
            <a:gdLst>
              <a:gd name="T0" fmla="*/ 2147483646 w 291"/>
              <a:gd name="T1" fmla="*/ 2147483646 h 388"/>
              <a:gd name="T2" fmla="*/ 0 w 291"/>
              <a:gd name="T3" fmla="*/ 2147483646 h 388"/>
              <a:gd name="T4" fmla="*/ 0 w 291"/>
              <a:gd name="T5" fmla="*/ 2147483646 h 388"/>
              <a:gd name="T6" fmla="*/ 2147483646 w 291"/>
              <a:gd name="T7" fmla="*/ 2147483646 h 388"/>
              <a:gd name="T8" fmla="*/ 2147483646 w 291"/>
              <a:gd name="T9" fmla="*/ 2147483646 h 388"/>
              <a:gd name="T10" fmla="*/ 2147483646 w 291"/>
              <a:gd name="T11" fmla="*/ 2147483646 h 388"/>
              <a:gd name="T12" fmla="*/ 2147483646 w 291"/>
              <a:gd name="T13" fmla="*/ 2147483646 h 388"/>
              <a:gd name="T14" fmla="*/ 2147483646 w 291"/>
              <a:gd name="T15" fmla="*/ 2147483646 h 388"/>
              <a:gd name="T16" fmla="*/ 2147483646 w 291"/>
              <a:gd name="T17" fmla="*/ 2147483646 h 388"/>
              <a:gd name="T18" fmla="*/ 2147483646 w 291"/>
              <a:gd name="T19" fmla="*/ 0 h 388"/>
              <a:gd name="T20" fmla="*/ 2147483646 w 291"/>
              <a:gd name="T21" fmla="*/ 2147483646 h 3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1"/>
              <a:gd name="T34" fmla="*/ 0 h 388"/>
              <a:gd name="T35" fmla="*/ 291 w 291"/>
              <a:gd name="T36" fmla="*/ 388 h 3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1" h="388">
                <a:moveTo>
                  <a:pt x="63" y="36"/>
                </a:moveTo>
                <a:lnTo>
                  <a:pt x="0" y="127"/>
                </a:lnTo>
                <a:lnTo>
                  <a:pt x="0" y="387"/>
                </a:lnTo>
                <a:lnTo>
                  <a:pt x="263" y="387"/>
                </a:lnTo>
                <a:lnTo>
                  <a:pt x="263" y="288"/>
                </a:lnTo>
                <a:lnTo>
                  <a:pt x="290" y="261"/>
                </a:lnTo>
                <a:lnTo>
                  <a:pt x="236" y="189"/>
                </a:lnTo>
                <a:lnTo>
                  <a:pt x="172" y="189"/>
                </a:lnTo>
                <a:lnTo>
                  <a:pt x="172" y="127"/>
                </a:lnTo>
                <a:lnTo>
                  <a:pt x="118" y="0"/>
                </a:lnTo>
                <a:lnTo>
                  <a:pt x="63" y="36"/>
                </a:lnTo>
              </a:path>
            </a:pathLst>
          </a:custGeom>
          <a:solidFill>
            <a:srgbClr val="CC99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68" name="Freeform 678"/>
          <p:cNvSpPr>
            <a:spLocks/>
          </p:cNvSpPr>
          <p:nvPr/>
        </p:nvSpPr>
        <p:spPr bwMode="auto">
          <a:xfrm>
            <a:off x="7896225" y="5643563"/>
            <a:ext cx="468313" cy="492125"/>
          </a:xfrm>
          <a:custGeom>
            <a:avLst/>
            <a:gdLst>
              <a:gd name="T0" fmla="*/ 2147483646 w 327"/>
              <a:gd name="T1" fmla="*/ 2147483646 h 388"/>
              <a:gd name="T2" fmla="*/ 2147483646 w 327"/>
              <a:gd name="T3" fmla="*/ 2147483646 h 388"/>
              <a:gd name="T4" fmla="*/ 2147483646 w 327"/>
              <a:gd name="T5" fmla="*/ 2147483646 h 388"/>
              <a:gd name="T6" fmla="*/ 2147483646 w 327"/>
              <a:gd name="T7" fmla="*/ 2147483646 h 388"/>
              <a:gd name="T8" fmla="*/ 2147483646 w 327"/>
              <a:gd name="T9" fmla="*/ 0 h 388"/>
              <a:gd name="T10" fmla="*/ 0 w 327"/>
              <a:gd name="T11" fmla="*/ 0 h 388"/>
              <a:gd name="T12" fmla="*/ 2147483646 w 327"/>
              <a:gd name="T13" fmla="*/ 2147483646 h 388"/>
              <a:gd name="T14" fmla="*/ 2147483646 w 327"/>
              <a:gd name="T15" fmla="*/ 2147483646 h 388"/>
              <a:gd name="T16" fmla="*/ 2147483646 w 327"/>
              <a:gd name="T17" fmla="*/ 2147483646 h 388"/>
              <a:gd name="T18" fmla="*/ 2147483646 w 327"/>
              <a:gd name="T19" fmla="*/ 2147483646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7"/>
              <a:gd name="T31" fmla="*/ 0 h 388"/>
              <a:gd name="T32" fmla="*/ 327 w 327"/>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7" h="388">
                <a:moveTo>
                  <a:pt x="172" y="261"/>
                </a:moveTo>
                <a:lnTo>
                  <a:pt x="145" y="288"/>
                </a:lnTo>
                <a:lnTo>
                  <a:pt x="145" y="387"/>
                </a:lnTo>
                <a:lnTo>
                  <a:pt x="326" y="387"/>
                </a:lnTo>
                <a:lnTo>
                  <a:pt x="208" y="0"/>
                </a:lnTo>
                <a:lnTo>
                  <a:pt x="0" y="0"/>
                </a:lnTo>
                <a:lnTo>
                  <a:pt x="54" y="127"/>
                </a:lnTo>
                <a:lnTo>
                  <a:pt x="54" y="189"/>
                </a:lnTo>
                <a:lnTo>
                  <a:pt x="118" y="189"/>
                </a:lnTo>
                <a:lnTo>
                  <a:pt x="172" y="261"/>
                </a:lnTo>
              </a:path>
            </a:pathLst>
          </a:custGeom>
          <a:solidFill>
            <a:srgbClr val="CC99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69" name="Freeform 679"/>
          <p:cNvSpPr>
            <a:spLocks/>
          </p:cNvSpPr>
          <p:nvPr/>
        </p:nvSpPr>
        <p:spPr bwMode="auto">
          <a:xfrm>
            <a:off x="7429500" y="4843463"/>
            <a:ext cx="390525" cy="481012"/>
          </a:xfrm>
          <a:custGeom>
            <a:avLst/>
            <a:gdLst>
              <a:gd name="T0" fmla="*/ 0 w 273"/>
              <a:gd name="T1" fmla="*/ 2147483646 h 379"/>
              <a:gd name="T2" fmla="*/ 2147483646 w 273"/>
              <a:gd name="T3" fmla="*/ 2147483646 h 379"/>
              <a:gd name="T4" fmla="*/ 2147483646 w 273"/>
              <a:gd name="T5" fmla="*/ 2147483646 h 379"/>
              <a:gd name="T6" fmla="*/ 2147483646 w 273"/>
              <a:gd name="T7" fmla="*/ 2147483646 h 379"/>
              <a:gd name="T8" fmla="*/ 2147483646 w 273"/>
              <a:gd name="T9" fmla="*/ 2147483646 h 379"/>
              <a:gd name="T10" fmla="*/ 2147483646 w 273"/>
              <a:gd name="T11" fmla="*/ 2147483646 h 379"/>
              <a:gd name="T12" fmla="*/ 2147483646 w 273"/>
              <a:gd name="T13" fmla="*/ 0 h 379"/>
              <a:gd name="T14" fmla="*/ 2147483646 w 273"/>
              <a:gd name="T15" fmla="*/ 2147483646 h 379"/>
              <a:gd name="T16" fmla="*/ 0 w 273"/>
              <a:gd name="T17" fmla="*/ 2147483646 h 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3"/>
              <a:gd name="T28" fmla="*/ 0 h 379"/>
              <a:gd name="T29" fmla="*/ 273 w 273"/>
              <a:gd name="T30" fmla="*/ 379 h 3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3" h="379">
                <a:moveTo>
                  <a:pt x="0" y="189"/>
                </a:moveTo>
                <a:lnTo>
                  <a:pt x="36" y="251"/>
                </a:lnTo>
                <a:lnTo>
                  <a:pt x="181" y="378"/>
                </a:lnTo>
                <a:lnTo>
                  <a:pt x="272" y="351"/>
                </a:lnTo>
                <a:lnTo>
                  <a:pt x="181" y="189"/>
                </a:lnTo>
                <a:lnTo>
                  <a:pt x="181" y="91"/>
                </a:lnTo>
                <a:lnTo>
                  <a:pt x="36" y="0"/>
                </a:lnTo>
                <a:lnTo>
                  <a:pt x="36" y="126"/>
                </a:lnTo>
                <a:lnTo>
                  <a:pt x="0" y="189"/>
                </a:lnTo>
              </a:path>
            </a:pathLst>
          </a:custGeom>
          <a:solidFill>
            <a:srgbClr val="99CC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70" name="Freeform 681"/>
          <p:cNvSpPr>
            <a:spLocks/>
          </p:cNvSpPr>
          <p:nvPr/>
        </p:nvSpPr>
        <p:spPr bwMode="auto">
          <a:xfrm>
            <a:off x="7688263" y="4957763"/>
            <a:ext cx="209550" cy="285750"/>
          </a:xfrm>
          <a:custGeom>
            <a:avLst/>
            <a:gdLst>
              <a:gd name="T0" fmla="*/ 2147483646 w 146"/>
              <a:gd name="T1" fmla="*/ 0 h 225"/>
              <a:gd name="T2" fmla="*/ 0 w 146"/>
              <a:gd name="T3" fmla="*/ 0 h 225"/>
              <a:gd name="T4" fmla="*/ 0 w 146"/>
              <a:gd name="T5" fmla="*/ 2147483646 h 225"/>
              <a:gd name="T6" fmla="*/ 2147483646 w 146"/>
              <a:gd name="T7" fmla="*/ 2147483646 h 225"/>
              <a:gd name="T8" fmla="*/ 2147483646 w 146"/>
              <a:gd name="T9" fmla="*/ 2147483646 h 225"/>
              <a:gd name="T10" fmla="*/ 2147483646 w 146"/>
              <a:gd name="T11" fmla="*/ 0 h 225"/>
              <a:gd name="T12" fmla="*/ 0 60000 65536"/>
              <a:gd name="T13" fmla="*/ 0 60000 65536"/>
              <a:gd name="T14" fmla="*/ 0 60000 65536"/>
              <a:gd name="T15" fmla="*/ 0 60000 65536"/>
              <a:gd name="T16" fmla="*/ 0 60000 65536"/>
              <a:gd name="T17" fmla="*/ 0 60000 65536"/>
              <a:gd name="T18" fmla="*/ 0 w 146"/>
              <a:gd name="T19" fmla="*/ 0 h 225"/>
              <a:gd name="T20" fmla="*/ 146 w 146"/>
              <a:gd name="T21" fmla="*/ 225 h 225"/>
            </a:gdLst>
            <a:ahLst/>
            <a:cxnLst>
              <a:cxn ang="T12">
                <a:pos x="T0" y="T1"/>
              </a:cxn>
              <a:cxn ang="T13">
                <a:pos x="T2" y="T3"/>
              </a:cxn>
              <a:cxn ang="T14">
                <a:pos x="T4" y="T5"/>
              </a:cxn>
              <a:cxn ang="T15">
                <a:pos x="T6" y="T7"/>
              </a:cxn>
              <a:cxn ang="T16">
                <a:pos x="T8" y="T9"/>
              </a:cxn>
              <a:cxn ang="T17">
                <a:pos x="T10" y="T11"/>
              </a:cxn>
            </a:cxnLst>
            <a:rect l="T18" t="T19" r="T20" b="T21"/>
            <a:pathLst>
              <a:path w="146" h="225">
                <a:moveTo>
                  <a:pt x="54" y="0"/>
                </a:moveTo>
                <a:lnTo>
                  <a:pt x="0" y="0"/>
                </a:lnTo>
                <a:lnTo>
                  <a:pt x="0" y="98"/>
                </a:lnTo>
                <a:lnTo>
                  <a:pt x="145" y="224"/>
                </a:lnTo>
                <a:lnTo>
                  <a:pt x="145" y="62"/>
                </a:lnTo>
                <a:lnTo>
                  <a:pt x="54" y="0"/>
                </a:lnTo>
              </a:path>
            </a:pathLst>
          </a:custGeom>
          <a:solidFill>
            <a:srgbClr val="99CC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71" name="Freeform 682"/>
          <p:cNvSpPr>
            <a:spLocks/>
          </p:cNvSpPr>
          <p:nvPr/>
        </p:nvSpPr>
        <p:spPr bwMode="auto">
          <a:xfrm>
            <a:off x="7480300" y="4602163"/>
            <a:ext cx="339725" cy="276225"/>
          </a:xfrm>
          <a:custGeom>
            <a:avLst/>
            <a:gdLst>
              <a:gd name="T0" fmla="*/ 2147483646 w 237"/>
              <a:gd name="T1" fmla="*/ 0 h 217"/>
              <a:gd name="T2" fmla="*/ 0 w 237"/>
              <a:gd name="T3" fmla="*/ 2147483646 h 217"/>
              <a:gd name="T4" fmla="*/ 2147483646 w 237"/>
              <a:gd name="T5" fmla="*/ 2147483646 h 217"/>
              <a:gd name="T6" fmla="*/ 2147483646 w 237"/>
              <a:gd name="T7" fmla="*/ 2147483646 h 217"/>
              <a:gd name="T8" fmla="*/ 2147483646 w 237"/>
              <a:gd name="T9" fmla="*/ 2147483646 h 217"/>
              <a:gd name="T10" fmla="*/ 2147483646 w 237"/>
              <a:gd name="T11" fmla="*/ 2147483646 h 217"/>
              <a:gd name="T12" fmla="*/ 2147483646 w 237"/>
              <a:gd name="T13" fmla="*/ 0 h 217"/>
              <a:gd name="T14" fmla="*/ 0 60000 65536"/>
              <a:gd name="T15" fmla="*/ 0 60000 65536"/>
              <a:gd name="T16" fmla="*/ 0 60000 65536"/>
              <a:gd name="T17" fmla="*/ 0 60000 65536"/>
              <a:gd name="T18" fmla="*/ 0 60000 65536"/>
              <a:gd name="T19" fmla="*/ 0 60000 65536"/>
              <a:gd name="T20" fmla="*/ 0 60000 65536"/>
              <a:gd name="T21" fmla="*/ 0 w 237"/>
              <a:gd name="T22" fmla="*/ 0 h 217"/>
              <a:gd name="T23" fmla="*/ 237 w 237"/>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217">
                <a:moveTo>
                  <a:pt x="82" y="0"/>
                </a:moveTo>
                <a:lnTo>
                  <a:pt x="0" y="63"/>
                </a:lnTo>
                <a:lnTo>
                  <a:pt x="54" y="189"/>
                </a:lnTo>
                <a:lnTo>
                  <a:pt x="236" y="216"/>
                </a:lnTo>
                <a:lnTo>
                  <a:pt x="236" y="125"/>
                </a:lnTo>
                <a:lnTo>
                  <a:pt x="200" y="27"/>
                </a:lnTo>
                <a:lnTo>
                  <a:pt x="82" y="0"/>
                </a:lnTo>
              </a:path>
            </a:pathLst>
          </a:custGeom>
          <a:solidFill>
            <a:srgbClr val="99CC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72" name="Freeform 683"/>
          <p:cNvSpPr>
            <a:spLocks/>
          </p:cNvSpPr>
          <p:nvPr/>
        </p:nvSpPr>
        <p:spPr bwMode="auto">
          <a:xfrm>
            <a:off x="8142288" y="4922838"/>
            <a:ext cx="336550" cy="481012"/>
          </a:xfrm>
          <a:custGeom>
            <a:avLst/>
            <a:gdLst>
              <a:gd name="T0" fmla="*/ 2147483646 w 234"/>
              <a:gd name="T1" fmla="*/ 0 h 379"/>
              <a:gd name="T2" fmla="*/ 0 w 234"/>
              <a:gd name="T3" fmla="*/ 2147483646 h 379"/>
              <a:gd name="T4" fmla="*/ 2147483646 w 234"/>
              <a:gd name="T5" fmla="*/ 2147483646 h 379"/>
              <a:gd name="T6" fmla="*/ 2147483646 w 234"/>
              <a:gd name="T7" fmla="*/ 2147483646 h 379"/>
              <a:gd name="T8" fmla="*/ 2147483646 w 234"/>
              <a:gd name="T9" fmla="*/ 2147483646 h 379"/>
              <a:gd name="T10" fmla="*/ 2147483646 w 234"/>
              <a:gd name="T11" fmla="*/ 2147483646 h 379"/>
              <a:gd name="T12" fmla="*/ 2147483646 w 234"/>
              <a:gd name="T13" fmla="*/ 0 h 379"/>
              <a:gd name="T14" fmla="*/ 2147483646 w 234"/>
              <a:gd name="T15" fmla="*/ 0 h 379"/>
              <a:gd name="T16" fmla="*/ 0 60000 65536"/>
              <a:gd name="T17" fmla="*/ 0 60000 65536"/>
              <a:gd name="T18" fmla="*/ 0 60000 65536"/>
              <a:gd name="T19" fmla="*/ 0 60000 65536"/>
              <a:gd name="T20" fmla="*/ 0 60000 65536"/>
              <a:gd name="T21" fmla="*/ 0 60000 65536"/>
              <a:gd name="T22" fmla="*/ 0 60000 65536"/>
              <a:gd name="T23" fmla="*/ 0 60000 65536"/>
              <a:gd name="T24" fmla="*/ 0 w 234"/>
              <a:gd name="T25" fmla="*/ 0 h 379"/>
              <a:gd name="T26" fmla="*/ 234 w 234"/>
              <a:gd name="T27" fmla="*/ 379 h 3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4" h="379">
                <a:moveTo>
                  <a:pt x="36" y="0"/>
                </a:moveTo>
                <a:lnTo>
                  <a:pt x="0" y="251"/>
                </a:lnTo>
                <a:lnTo>
                  <a:pt x="63" y="378"/>
                </a:lnTo>
                <a:lnTo>
                  <a:pt x="154" y="287"/>
                </a:lnTo>
                <a:lnTo>
                  <a:pt x="233" y="27"/>
                </a:lnTo>
                <a:lnTo>
                  <a:pt x="154" y="62"/>
                </a:lnTo>
                <a:lnTo>
                  <a:pt x="154" y="0"/>
                </a:lnTo>
                <a:lnTo>
                  <a:pt x="36" y="0"/>
                </a:lnTo>
              </a:path>
            </a:pathLst>
          </a:custGeom>
          <a:solidFill>
            <a:srgbClr val="D7E8B0"/>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73" name="Oval 684"/>
          <p:cNvSpPr>
            <a:spLocks noChangeArrowheads="1"/>
          </p:cNvSpPr>
          <p:nvPr/>
        </p:nvSpPr>
        <p:spPr bwMode="auto">
          <a:xfrm>
            <a:off x="7735888" y="5657850"/>
            <a:ext cx="146050" cy="130175"/>
          </a:xfrm>
          <a:prstGeom prst="ellipse">
            <a:avLst/>
          </a:prstGeom>
          <a:solidFill>
            <a:srgbClr val="CC99FF"/>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74" name="Oval 685"/>
          <p:cNvSpPr>
            <a:spLocks noChangeArrowheads="1"/>
          </p:cNvSpPr>
          <p:nvPr/>
        </p:nvSpPr>
        <p:spPr bwMode="auto">
          <a:xfrm>
            <a:off x="5684838" y="2928938"/>
            <a:ext cx="146050" cy="127000"/>
          </a:xfrm>
          <a:prstGeom prst="ellipse">
            <a:avLst/>
          </a:prstGeom>
          <a:solidFill>
            <a:srgbClr val="FFCC00"/>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75" name="Oval 686"/>
          <p:cNvSpPr>
            <a:spLocks noChangeArrowheads="1"/>
          </p:cNvSpPr>
          <p:nvPr/>
        </p:nvSpPr>
        <p:spPr bwMode="auto">
          <a:xfrm>
            <a:off x="4970463" y="4297363"/>
            <a:ext cx="146050" cy="130175"/>
          </a:xfrm>
          <a:prstGeom prst="ellipse">
            <a:avLst/>
          </a:prstGeom>
          <a:solidFill>
            <a:srgbClr val="FFCCCC"/>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76" name="Oval 687"/>
          <p:cNvSpPr>
            <a:spLocks noChangeArrowheads="1"/>
          </p:cNvSpPr>
          <p:nvPr/>
        </p:nvSpPr>
        <p:spPr bwMode="auto">
          <a:xfrm>
            <a:off x="5495925" y="4371975"/>
            <a:ext cx="146050" cy="130175"/>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77" name="Oval 690"/>
          <p:cNvSpPr>
            <a:spLocks noChangeArrowheads="1"/>
          </p:cNvSpPr>
          <p:nvPr/>
        </p:nvSpPr>
        <p:spPr bwMode="auto">
          <a:xfrm>
            <a:off x="3878263" y="5264150"/>
            <a:ext cx="146050" cy="130175"/>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78" name="Oval 691"/>
          <p:cNvSpPr>
            <a:spLocks noChangeArrowheads="1"/>
          </p:cNvSpPr>
          <p:nvPr/>
        </p:nvSpPr>
        <p:spPr bwMode="auto">
          <a:xfrm>
            <a:off x="3984625" y="5337175"/>
            <a:ext cx="158750" cy="134938"/>
          </a:xfrm>
          <a:prstGeom prst="ellipse">
            <a:avLst/>
          </a:prstGeom>
          <a:solidFill>
            <a:srgbClr val="CCECFF"/>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79" name="Oval 692"/>
          <p:cNvSpPr>
            <a:spLocks noChangeArrowheads="1"/>
          </p:cNvSpPr>
          <p:nvPr/>
        </p:nvSpPr>
        <p:spPr bwMode="auto">
          <a:xfrm>
            <a:off x="6507163" y="3960813"/>
            <a:ext cx="144462" cy="128587"/>
          </a:xfrm>
          <a:prstGeom prst="ellipse">
            <a:avLst/>
          </a:prstGeom>
          <a:solidFill>
            <a:srgbClr val="FF99FF"/>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80" name="Oval 693"/>
          <p:cNvSpPr>
            <a:spLocks noChangeArrowheads="1"/>
          </p:cNvSpPr>
          <p:nvPr/>
        </p:nvSpPr>
        <p:spPr bwMode="auto">
          <a:xfrm>
            <a:off x="4111625" y="6064250"/>
            <a:ext cx="136525" cy="107950"/>
          </a:xfrm>
          <a:prstGeom prst="ellipse">
            <a:avLst/>
          </a:prstGeom>
          <a:solidFill>
            <a:srgbClr val="C4BD97"/>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81" name="Oval 694"/>
          <p:cNvSpPr>
            <a:spLocks noChangeArrowheads="1"/>
          </p:cNvSpPr>
          <p:nvPr/>
        </p:nvSpPr>
        <p:spPr bwMode="auto">
          <a:xfrm>
            <a:off x="4486275" y="5216525"/>
            <a:ext cx="117475" cy="85725"/>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82" name="Freeform 695"/>
          <p:cNvSpPr>
            <a:spLocks/>
          </p:cNvSpPr>
          <p:nvPr/>
        </p:nvSpPr>
        <p:spPr bwMode="auto">
          <a:xfrm>
            <a:off x="7219950" y="5081588"/>
            <a:ext cx="322263" cy="301625"/>
          </a:xfrm>
          <a:custGeom>
            <a:avLst/>
            <a:gdLst>
              <a:gd name="T0" fmla="*/ 2147483646 w 225"/>
              <a:gd name="T1" fmla="*/ 0 h 238"/>
              <a:gd name="T2" fmla="*/ 2147483646 w 225"/>
              <a:gd name="T3" fmla="*/ 0 h 238"/>
              <a:gd name="T4" fmla="*/ 0 w 225"/>
              <a:gd name="T5" fmla="*/ 2147483646 h 238"/>
              <a:gd name="T6" fmla="*/ 2147483646 w 225"/>
              <a:gd name="T7" fmla="*/ 2147483646 h 238"/>
              <a:gd name="T8" fmla="*/ 2147483646 w 225"/>
              <a:gd name="T9" fmla="*/ 2147483646 h 238"/>
              <a:gd name="T10" fmla="*/ 2147483646 w 225"/>
              <a:gd name="T11" fmla="*/ 2147483646 h 238"/>
              <a:gd name="T12" fmla="*/ 2147483646 w 225"/>
              <a:gd name="T13" fmla="*/ 2147483646 h 238"/>
              <a:gd name="T14" fmla="*/ 2147483646 w 225"/>
              <a:gd name="T15" fmla="*/ 2147483646 h 238"/>
              <a:gd name="T16" fmla="*/ 2147483646 w 225"/>
              <a:gd name="T17" fmla="*/ 2147483646 h 238"/>
              <a:gd name="T18" fmla="*/ 2147483646 w 225"/>
              <a:gd name="T19" fmla="*/ 2147483646 h 238"/>
              <a:gd name="T20" fmla="*/ 2147483646 w 225"/>
              <a:gd name="T21" fmla="*/ 0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
              <a:gd name="T34" fmla="*/ 0 h 238"/>
              <a:gd name="T35" fmla="*/ 225 w 225"/>
              <a:gd name="T36" fmla="*/ 238 h 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 h="238">
                <a:moveTo>
                  <a:pt x="159" y="0"/>
                </a:moveTo>
                <a:lnTo>
                  <a:pt x="24" y="0"/>
                </a:lnTo>
                <a:lnTo>
                  <a:pt x="0" y="55"/>
                </a:lnTo>
                <a:lnTo>
                  <a:pt x="64" y="221"/>
                </a:lnTo>
                <a:lnTo>
                  <a:pt x="192" y="237"/>
                </a:lnTo>
                <a:lnTo>
                  <a:pt x="224" y="205"/>
                </a:lnTo>
                <a:lnTo>
                  <a:pt x="192" y="134"/>
                </a:lnTo>
                <a:lnTo>
                  <a:pt x="112" y="134"/>
                </a:lnTo>
                <a:lnTo>
                  <a:pt x="87" y="92"/>
                </a:lnTo>
                <a:lnTo>
                  <a:pt x="181" y="58"/>
                </a:lnTo>
                <a:lnTo>
                  <a:pt x="159" y="0"/>
                </a:lnTo>
              </a:path>
            </a:pathLst>
          </a:custGeom>
          <a:solidFill>
            <a:srgbClr val="FF9900"/>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83" name="Oval 696"/>
          <p:cNvSpPr>
            <a:spLocks noChangeArrowheads="1"/>
          </p:cNvSpPr>
          <p:nvPr/>
        </p:nvSpPr>
        <p:spPr bwMode="auto">
          <a:xfrm>
            <a:off x="1717675" y="6138863"/>
            <a:ext cx="193675" cy="146050"/>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84" name="Oval 697"/>
          <p:cNvSpPr>
            <a:spLocks noChangeArrowheads="1"/>
          </p:cNvSpPr>
          <p:nvPr/>
        </p:nvSpPr>
        <p:spPr bwMode="auto">
          <a:xfrm>
            <a:off x="7870825" y="5624513"/>
            <a:ext cx="144463" cy="128587"/>
          </a:xfrm>
          <a:prstGeom prst="ellipse">
            <a:avLst/>
          </a:prstGeom>
          <a:solidFill>
            <a:srgbClr val="CC99FF"/>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85" name="Oval 698" descr="80%"/>
          <p:cNvSpPr>
            <a:spLocks noChangeArrowheads="1"/>
          </p:cNvSpPr>
          <p:nvPr/>
        </p:nvSpPr>
        <p:spPr bwMode="auto">
          <a:xfrm>
            <a:off x="3325813" y="5561013"/>
            <a:ext cx="146050" cy="128587"/>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86" name="Oval 699"/>
          <p:cNvSpPr>
            <a:spLocks noChangeArrowheads="1"/>
          </p:cNvSpPr>
          <p:nvPr/>
        </p:nvSpPr>
        <p:spPr bwMode="auto">
          <a:xfrm>
            <a:off x="3944938" y="4646613"/>
            <a:ext cx="146050" cy="128587"/>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87" name="Oval 700"/>
          <p:cNvSpPr>
            <a:spLocks noChangeArrowheads="1"/>
          </p:cNvSpPr>
          <p:nvPr/>
        </p:nvSpPr>
        <p:spPr bwMode="auto">
          <a:xfrm>
            <a:off x="4568825" y="4606925"/>
            <a:ext cx="146050" cy="128588"/>
          </a:xfrm>
          <a:prstGeom prst="ellipse">
            <a:avLst/>
          </a:prstGeom>
          <a:solidFill>
            <a:srgbClr val="FFCCCC"/>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88" name="Oval 701"/>
          <p:cNvSpPr>
            <a:spLocks noChangeArrowheads="1"/>
          </p:cNvSpPr>
          <p:nvPr/>
        </p:nvSpPr>
        <p:spPr bwMode="auto">
          <a:xfrm>
            <a:off x="4802188" y="4162425"/>
            <a:ext cx="146050" cy="128588"/>
          </a:xfrm>
          <a:prstGeom prst="ellipse">
            <a:avLst/>
          </a:prstGeom>
          <a:solidFill>
            <a:srgbClr val="FFCCCC"/>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89" name="Oval 703"/>
          <p:cNvSpPr>
            <a:spLocks noChangeArrowheads="1"/>
          </p:cNvSpPr>
          <p:nvPr/>
        </p:nvSpPr>
        <p:spPr bwMode="auto">
          <a:xfrm>
            <a:off x="6634163" y="5275263"/>
            <a:ext cx="146050" cy="128587"/>
          </a:xfrm>
          <a:prstGeom prst="ellipse">
            <a:avLst/>
          </a:prstGeom>
          <a:solidFill>
            <a:srgbClr val="F0DBA8"/>
          </a:solidFill>
          <a:ln w="12700">
            <a:solidFill>
              <a:srgbClr val="000000"/>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90" name="Freeform 704"/>
          <p:cNvSpPr>
            <a:spLocks/>
          </p:cNvSpPr>
          <p:nvPr/>
        </p:nvSpPr>
        <p:spPr bwMode="auto">
          <a:xfrm>
            <a:off x="7342188" y="5135563"/>
            <a:ext cx="406400" cy="409575"/>
          </a:xfrm>
          <a:custGeom>
            <a:avLst/>
            <a:gdLst>
              <a:gd name="T0" fmla="*/ 2147483646 w 284"/>
              <a:gd name="T1" fmla="*/ 0 h 322"/>
              <a:gd name="T2" fmla="*/ 0 w 284"/>
              <a:gd name="T3" fmla="*/ 2147483646 h 322"/>
              <a:gd name="T4" fmla="*/ 2147483646 w 284"/>
              <a:gd name="T5" fmla="*/ 2147483646 h 322"/>
              <a:gd name="T6" fmla="*/ 2147483646 w 284"/>
              <a:gd name="T7" fmla="*/ 2147483646 h 322"/>
              <a:gd name="T8" fmla="*/ 2147483646 w 284"/>
              <a:gd name="T9" fmla="*/ 2147483646 h 322"/>
              <a:gd name="T10" fmla="*/ 2147483646 w 284"/>
              <a:gd name="T11" fmla="*/ 2147483646 h 322"/>
              <a:gd name="T12" fmla="*/ 2147483646 w 284"/>
              <a:gd name="T13" fmla="*/ 2147483646 h 322"/>
              <a:gd name="T14" fmla="*/ 2147483646 w 284"/>
              <a:gd name="T15" fmla="*/ 2147483646 h 322"/>
              <a:gd name="T16" fmla="*/ 2147483646 w 284"/>
              <a:gd name="T17" fmla="*/ 2147483646 h 322"/>
              <a:gd name="T18" fmla="*/ 2147483646 w 284"/>
              <a:gd name="T19" fmla="*/ 2147483646 h 322"/>
              <a:gd name="T20" fmla="*/ 2147483646 w 284"/>
              <a:gd name="T21" fmla="*/ 0 h 3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4"/>
              <a:gd name="T34" fmla="*/ 0 h 322"/>
              <a:gd name="T35" fmla="*/ 284 w 284"/>
              <a:gd name="T36" fmla="*/ 322 h 3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4" h="322">
                <a:moveTo>
                  <a:pt x="85" y="0"/>
                </a:moveTo>
                <a:lnTo>
                  <a:pt x="0" y="46"/>
                </a:lnTo>
                <a:lnTo>
                  <a:pt x="23" y="104"/>
                </a:lnTo>
                <a:lnTo>
                  <a:pt x="98" y="104"/>
                </a:lnTo>
                <a:lnTo>
                  <a:pt x="121" y="163"/>
                </a:lnTo>
                <a:lnTo>
                  <a:pt x="76" y="189"/>
                </a:lnTo>
                <a:lnTo>
                  <a:pt x="230" y="321"/>
                </a:lnTo>
                <a:lnTo>
                  <a:pt x="281" y="316"/>
                </a:lnTo>
                <a:lnTo>
                  <a:pt x="283" y="174"/>
                </a:lnTo>
                <a:lnTo>
                  <a:pt x="205" y="108"/>
                </a:lnTo>
                <a:lnTo>
                  <a:pt x="85" y="0"/>
                </a:lnTo>
              </a:path>
            </a:pathLst>
          </a:custGeom>
          <a:solidFill>
            <a:srgbClr val="FF9900"/>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91" name="Oval 705"/>
          <p:cNvSpPr>
            <a:spLocks noChangeArrowheads="1"/>
          </p:cNvSpPr>
          <p:nvPr/>
        </p:nvSpPr>
        <p:spPr bwMode="auto">
          <a:xfrm>
            <a:off x="7554913" y="5418138"/>
            <a:ext cx="134937" cy="130175"/>
          </a:xfrm>
          <a:prstGeom prst="ellipse">
            <a:avLst/>
          </a:prstGeom>
          <a:solidFill>
            <a:srgbClr val="FF9900"/>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92" name="Freeform 706"/>
          <p:cNvSpPr>
            <a:spLocks/>
          </p:cNvSpPr>
          <p:nvPr/>
        </p:nvSpPr>
        <p:spPr bwMode="auto">
          <a:xfrm>
            <a:off x="4897438" y="5608638"/>
            <a:ext cx="620712" cy="641350"/>
          </a:xfrm>
          <a:custGeom>
            <a:avLst/>
            <a:gdLst>
              <a:gd name="T0" fmla="*/ 2147483646 w 433"/>
              <a:gd name="T1" fmla="*/ 2147483646 h 505"/>
              <a:gd name="T2" fmla="*/ 2147483646 w 433"/>
              <a:gd name="T3" fmla="*/ 0 h 505"/>
              <a:gd name="T4" fmla="*/ 0 w 433"/>
              <a:gd name="T5" fmla="*/ 2147483646 h 505"/>
              <a:gd name="T6" fmla="*/ 2147483646 w 433"/>
              <a:gd name="T7" fmla="*/ 2147483646 h 505"/>
              <a:gd name="T8" fmla="*/ 2147483646 w 433"/>
              <a:gd name="T9" fmla="*/ 2147483646 h 505"/>
              <a:gd name="T10" fmla="*/ 2147483646 w 433"/>
              <a:gd name="T11" fmla="*/ 2147483646 h 505"/>
              <a:gd name="T12" fmla="*/ 2147483646 w 433"/>
              <a:gd name="T13" fmla="*/ 2147483646 h 505"/>
              <a:gd name="T14" fmla="*/ 2147483646 w 433"/>
              <a:gd name="T15" fmla="*/ 2147483646 h 505"/>
              <a:gd name="T16" fmla="*/ 2147483646 w 433"/>
              <a:gd name="T17" fmla="*/ 2147483646 h 505"/>
              <a:gd name="T18" fmla="*/ 2147483646 w 433"/>
              <a:gd name="T19" fmla="*/ 2147483646 h 505"/>
              <a:gd name="T20" fmla="*/ 2147483646 w 433"/>
              <a:gd name="T21" fmla="*/ 2147483646 h 505"/>
              <a:gd name="T22" fmla="*/ 2147483646 w 433"/>
              <a:gd name="T23" fmla="*/ 2147483646 h 505"/>
              <a:gd name="T24" fmla="*/ 2147483646 w 433"/>
              <a:gd name="T25" fmla="*/ 2147483646 h 5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3"/>
              <a:gd name="T40" fmla="*/ 0 h 505"/>
              <a:gd name="T41" fmla="*/ 433 w 433"/>
              <a:gd name="T42" fmla="*/ 505 h 5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3" h="505">
                <a:moveTo>
                  <a:pt x="198" y="27"/>
                </a:moveTo>
                <a:lnTo>
                  <a:pt x="54" y="0"/>
                </a:lnTo>
                <a:lnTo>
                  <a:pt x="0" y="504"/>
                </a:lnTo>
                <a:lnTo>
                  <a:pt x="314" y="504"/>
                </a:lnTo>
                <a:lnTo>
                  <a:pt x="378" y="350"/>
                </a:lnTo>
                <a:lnTo>
                  <a:pt x="432" y="413"/>
                </a:lnTo>
                <a:lnTo>
                  <a:pt x="432" y="377"/>
                </a:lnTo>
                <a:lnTo>
                  <a:pt x="378" y="315"/>
                </a:lnTo>
                <a:lnTo>
                  <a:pt x="378" y="189"/>
                </a:lnTo>
                <a:lnTo>
                  <a:pt x="287" y="127"/>
                </a:lnTo>
                <a:lnTo>
                  <a:pt x="314" y="63"/>
                </a:lnTo>
                <a:lnTo>
                  <a:pt x="261" y="90"/>
                </a:lnTo>
                <a:lnTo>
                  <a:pt x="198" y="27"/>
                </a:lnTo>
              </a:path>
            </a:pathLst>
          </a:custGeom>
          <a:solidFill>
            <a:srgbClr val="FFFF66"/>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493" name="Oval 707"/>
          <p:cNvSpPr>
            <a:spLocks noChangeArrowheads="1"/>
          </p:cNvSpPr>
          <p:nvPr/>
        </p:nvSpPr>
        <p:spPr bwMode="auto">
          <a:xfrm>
            <a:off x="6654800" y="3292475"/>
            <a:ext cx="144463" cy="127000"/>
          </a:xfrm>
          <a:prstGeom prst="ellipse">
            <a:avLst/>
          </a:prstGeom>
          <a:blipFill dpi="0" rotWithShape="1">
            <a:blip r:embed="rId3"/>
            <a:srcRect/>
            <a:tile tx="0" ty="0" sx="100000" sy="100000" flip="none" algn="tl"/>
          </a:blip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94" name="Oval 708"/>
          <p:cNvSpPr>
            <a:spLocks noChangeArrowheads="1"/>
          </p:cNvSpPr>
          <p:nvPr/>
        </p:nvSpPr>
        <p:spPr bwMode="auto">
          <a:xfrm>
            <a:off x="6594475" y="3406775"/>
            <a:ext cx="144463" cy="127000"/>
          </a:xfrm>
          <a:prstGeom prst="ellipse">
            <a:avLst/>
          </a:prstGeom>
          <a:blipFill dpi="0" rotWithShape="1">
            <a:blip r:embed="rId3"/>
            <a:srcRect/>
            <a:tile tx="0" ty="0" sx="100000" sy="100000" flip="none" algn="tl"/>
          </a:blip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95" name="Oval 709"/>
          <p:cNvSpPr>
            <a:spLocks noChangeArrowheads="1"/>
          </p:cNvSpPr>
          <p:nvPr/>
        </p:nvSpPr>
        <p:spPr bwMode="auto">
          <a:xfrm>
            <a:off x="6448425" y="3400425"/>
            <a:ext cx="144463" cy="127000"/>
          </a:xfrm>
          <a:prstGeom prst="ellipse">
            <a:avLst/>
          </a:prstGeom>
          <a:solidFill>
            <a:srgbClr val="33CC33"/>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96" name="Oval 710"/>
          <p:cNvSpPr>
            <a:spLocks noChangeArrowheads="1"/>
          </p:cNvSpPr>
          <p:nvPr/>
        </p:nvSpPr>
        <p:spPr bwMode="auto">
          <a:xfrm>
            <a:off x="6359525" y="3476625"/>
            <a:ext cx="144463" cy="127000"/>
          </a:xfrm>
          <a:prstGeom prst="ellipse">
            <a:avLst/>
          </a:prstGeom>
          <a:solidFill>
            <a:srgbClr val="33CC33"/>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97" name="Oval 714"/>
          <p:cNvSpPr>
            <a:spLocks noChangeArrowheads="1"/>
          </p:cNvSpPr>
          <p:nvPr/>
        </p:nvSpPr>
        <p:spPr bwMode="auto">
          <a:xfrm>
            <a:off x="7373938" y="5205413"/>
            <a:ext cx="136525" cy="128587"/>
          </a:xfrm>
          <a:prstGeom prst="ellipse">
            <a:avLst/>
          </a:prstGeom>
          <a:solidFill>
            <a:srgbClr val="FF9900"/>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98" name="Oval 715"/>
          <p:cNvSpPr>
            <a:spLocks noChangeArrowheads="1"/>
          </p:cNvSpPr>
          <p:nvPr/>
        </p:nvSpPr>
        <p:spPr bwMode="auto">
          <a:xfrm>
            <a:off x="2979738" y="6038850"/>
            <a:ext cx="146050" cy="128588"/>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499" name="Oval 716"/>
          <p:cNvSpPr>
            <a:spLocks noChangeArrowheads="1"/>
          </p:cNvSpPr>
          <p:nvPr/>
        </p:nvSpPr>
        <p:spPr bwMode="auto">
          <a:xfrm>
            <a:off x="4603750" y="6015038"/>
            <a:ext cx="147638" cy="130175"/>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500" name="Oval 717"/>
          <p:cNvSpPr>
            <a:spLocks noChangeArrowheads="1"/>
          </p:cNvSpPr>
          <p:nvPr/>
        </p:nvSpPr>
        <p:spPr bwMode="auto">
          <a:xfrm>
            <a:off x="6486525" y="5992813"/>
            <a:ext cx="146050" cy="128587"/>
          </a:xfrm>
          <a:prstGeom prst="ellipse">
            <a:avLst/>
          </a:prstGeom>
          <a:solidFill>
            <a:srgbClr val="F0DBA8"/>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501" name="Oval 718"/>
          <p:cNvSpPr>
            <a:spLocks noChangeArrowheads="1"/>
          </p:cNvSpPr>
          <p:nvPr/>
        </p:nvSpPr>
        <p:spPr bwMode="auto">
          <a:xfrm>
            <a:off x="7123113" y="5916613"/>
            <a:ext cx="146050" cy="128587"/>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502" name="Oval 719"/>
          <p:cNvSpPr>
            <a:spLocks noChangeArrowheads="1"/>
          </p:cNvSpPr>
          <p:nvPr/>
        </p:nvSpPr>
        <p:spPr bwMode="auto">
          <a:xfrm>
            <a:off x="4125913" y="4622800"/>
            <a:ext cx="146050" cy="130175"/>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503" name="Oval 720"/>
          <p:cNvSpPr>
            <a:spLocks noChangeArrowheads="1"/>
          </p:cNvSpPr>
          <p:nvPr/>
        </p:nvSpPr>
        <p:spPr bwMode="auto">
          <a:xfrm>
            <a:off x="4448175" y="4484688"/>
            <a:ext cx="146050" cy="130175"/>
          </a:xfrm>
          <a:prstGeom prst="ellipse">
            <a:avLst/>
          </a:prstGeom>
          <a:solidFill>
            <a:srgbClr val="FFCCCC"/>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504" name="Oval 721" descr="80%"/>
          <p:cNvSpPr>
            <a:spLocks noChangeArrowheads="1"/>
          </p:cNvSpPr>
          <p:nvPr/>
        </p:nvSpPr>
        <p:spPr bwMode="auto">
          <a:xfrm>
            <a:off x="5072063" y="3754438"/>
            <a:ext cx="146050" cy="128587"/>
          </a:xfrm>
          <a:prstGeom prst="ellipse">
            <a:avLst/>
          </a:prstGeom>
          <a:solidFill>
            <a:srgbClr val="FFCCCC"/>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505" name="Oval 722"/>
          <p:cNvSpPr>
            <a:spLocks noChangeArrowheads="1"/>
          </p:cNvSpPr>
          <p:nvPr/>
        </p:nvSpPr>
        <p:spPr bwMode="auto">
          <a:xfrm>
            <a:off x="1301750" y="5707063"/>
            <a:ext cx="146050" cy="130175"/>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506" name="Oval 723"/>
          <p:cNvSpPr>
            <a:spLocks noChangeArrowheads="1"/>
          </p:cNvSpPr>
          <p:nvPr/>
        </p:nvSpPr>
        <p:spPr bwMode="auto">
          <a:xfrm>
            <a:off x="7705725" y="5310188"/>
            <a:ext cx="146050" cy="130175"/>
          </a:xfrm>
          <a:prstGeom prst="ellipse">
            <a:avLst/>
          </a:prstGeom>
          <a:solidFill>
            <a:srgbClr val="FF9900"/>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507" name="Oval 724"/>
          <p:cNvSpPr>
            <a:spLocks noChangeArrowheads="1"/>
          </p:cNvSpPr>
          <p:nvPr/>
        </p:nvSpPr>
        <p:spPr bwMode="auto">
          <a:xfrm>
            <a:off x="7688263" y="5416550"/>
            <a:ext cx="146050" cy="130175"/>
          </a:xfrm>
          <a:prstGeom prst="ellipse">
            <a:avLst/>
          </a:prstGeom>
          <a:solidFill>
            <a:srgbClr val="FF9900"/>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508" name="Line 859"/>
          <p:cNvSpPr>
            <a:spLocks noChangeShapeType="1"/>
          </p:cNvSpPr>
          <p:nvPr/>
        </p:nvSpPr>
        <p:spPr bwMode="auto">
          <a:xfrm>
            <a:off x="7458075" y="5329238"/>
            <a:ext cx="9525" cy="73025"/>
          </a:xfrm>
          <a:prstGeom prst="line">
            <a:avLst/>
          </a:prstGeom>
          <a:noFill/>
          <a:ln w="19050">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09" name="Text Box 121"/>
          <p:cNvSpPr txBox="1">
            <a:spLocks noChangeArrowheads="1"/>
          </p:cNvSpPr>
          <p:nvPr/>
        </p:nvSpPr>
        <p:spPr bwMode="auto">
          <a:xfrm>
            <a:off x="1866900" y="5359400"/>
            <a:ext cx="311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2</a:t>
            </a:r>
          </a:p>
        </p:txBody>
      </p:sp>
      <p:sp>
        <p:nvSpPr>
          <p:cNvPr id="510" name="Text Box 121"/>
          <p:cNvSpPr txBox="1">
            <a:spLocks noChangeArrowheads="1"/>
          </p:cNvSpPr>
          <p:nvPr/>
        </p:nvSpPr>
        <p:spPr bwMode="auto">
          <a:xfrm>
            <a:off x="979488" y="5770563"/>
            <a:ext cx="311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1</a:t>
            </a:r>
          </a:p>
        </p:txBody>
      </p:sp>
      <p:sp>
        <p:nvSpPr>
          <p:cNvPr id="511" name="Text Box 121"/>
          <p:cNvSpPr txBox="1">
            <a:spLocks noChangeArrowheads="1"/>
          </p:cNvSpPr>
          <p:nvPr/>
        </p:nvSpPr>
        <p:spPr bwMode="auto">
          <a:xfrm>
            <a:off x="2646363" y="5667375"/>
            <a:ext cx="311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3</a:t>
            </a:r>
          </a:p>
        </p:txBody>
      </p:sp>
      <p:sp>
        <p:nvSpPr>
          <p:cNvPr id="512" name="Text Box 121"/>
          <p:cNvSpPr txBox="1">
            <a:spLocks noChangeArrowheads="1"/>
          </p:cNvSpPr>
          <p:nvPr/>
        </p:nvSpPr>
        <p:spPr bwMode="auto">
          <a:xfrm>
            <a:off x="3432175" y="5394325"/>
            <a:ext cx="311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4</a:t>
            </a:r>
          </a:p>
        </p:txBody>
      </p:sp>
      <p:sp>
        <p:nvSpPr>
          <p:cNvPr id="513" name="Text Box 121"/>
          <p:cNvSpPr txBox="1">
            <a:spLocks noChangeArrowheads="1"/>
          </p:cNvSpPr>
          <p:nvPr/>
        </p:nvSpPr>
        <p:spPr bwMode="auto">
          <a:xfrm>
            <a:off x="4006850" y="4799013"/>
            <a:ext cx="311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5</a:t>
            </a:r>
          </a:p>
        </p:txBody>
      </p:sp>
      <p:sp>
        <p:nvSpPr>
          <p:cNvPr id="514" name="Text Box 121"/>
          <p:cNvSpPr txBox="1">
            <a:spLocks noChangeArrowheads="1"/>
          </p:cNvSpPr>
          <p:nvPr/>
        </p:nvSpPr>
        <p:spPr bwMode="auto">
          <a:xfrm>
            <a:off x="4540250" y="4037013"/>
            <a:ext cx="311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6</a:t>
            </a:r>
          </a:p>
        </p:txBody>
      </p:sp>
      <p:sp>
        <p:nvSpPr>
          <p:cNvPr id="515" name="Text Box 121"/>
          <p:cNvSpPr txBox="1">
            <a:spLocks noChangeArrowheads="1"/>
          </p:cNvSpPr>
          <p:nvPr/>
        </p:nvSpPr>
        <p:spPr bwMode="auto">
          <a:xfrm>
            <a:off x="5389563" y="3127375"/>
            <a:ext cx="311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7</a:t>
            </a:r>
          </a:p>
        </p:txBody>
      </p:sp>
      <p:sp>
        <p:nvSpPr>
          <p:cNvPr id="516" name="Text Box 121"/>
          <p:cNvSpPr txBox="1">
            <a:spLocks noChangeArrowheads="1"/>
          </p:cNvSpPr>
          <p:nvPr/>
        </p:nvSpPr>
        <p:spPr bwMode="auto">
          <a:xfrm>
            <a:off x="6845300" y="3027363"/>
            <a:ext cx="495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8A</a:t>
            </a:r>
          </a:p>
        </p:txBody>
      </p:sp>
      <p:sp>
        <p:nvSpPr>
          <p:cNvPr id="517" name="Text Box 121"/>
          <p:cNvSpPr txBox="1">
            <a:spLocks noChangeArrowheads="1"/>
          </p:cNvSpPr>
          <p:nvPr/>
        </p:nvSpPr>
        <p:spPr bwMode="auto">
          <a:xfrm>
            <a:off x="6959600" y="3248025"/>
            <a:ext cx="495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8B</a:t>
            </a:r>
          </a:p>
        </p:txBody>
      </p:sp>
      <p:sp>
        <p:nvSpPr>
          <p:cNvPr id="518" name="Text Box 121"/>
          <p:cNvSpPr txBox="1">
            <a:spLocks noChangeArrowheads="1"/>
          </p:cNvSpPr>
          <p:nvPr/>
        </p:nvSpPr>
        <p:spPr bwMode="auto">
          <a:xfrm>
            <a:off x="6840538" y="3506788"/>
            <a:ext cx="495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8C</a:t>
            </a:r>
          </a:p>
        </p:txBody>
      </p:sp>
      <p:sp>
        <p:nvSpPr>
          <p:cNvPr id="519" name="Text Box 121"/>
          <p:cNvSpPr txBox="1">
            <a:spLocks noChangeArrowheads="1"/>
          </p:cNvSpPr>
          <p:nvPr/>
        </p:nvSpPr>
        <p:spPr bwMode="auto">
          <a:xfrm>
            <a:off x="5905500" y="3630613"/>
            <a:ext cx="311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9</a:t>
            </a:r>
          </a:p>
        </p:txBody>
      </p:sp>
      <p:sp>
        <p:nvSpPr>
          <p:cNvPr id="520" name="Text Box 121"/>
          <p:cNvSpPr txBox="1">
            <a:spLocks noChangeArrowheads="1"/>
          </p:cNvSpPr>
          <p:nvPr/>
        </p:nvSpPr>
        <p:spPr bwMode="auto">
          <a:xfrm>
            <a:off x="5229225" y="4094163"/>
            <a:ext cx="460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10</a:t>
            </a:r>
          </a:p>
        </p:txBody>
      </p:sp>
      <p:sp>
        <p:nvSpPr>
          <p:cNvPr id="521" name="Text Box 121"/>
          <p:cNvSpPr txBox="1">
            <a:spLocks noChangeArrowheads="1"/>
          </p:cNvSpPr>
          <p:nvPr/>
        </p:nvSpPr>
        <p:spPr bwMode="auto">
          <a:xfrm>
            <a:off x="3938588" y="5527675"/>
            <a:ext cx="460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12</a:t>
            </a:r>
          </a:p>
        </p:txBody>
      </p:sp>
      <p:sp>
        <p:nvSpPr>
          <p:cNvPr id="522" name="Text Box 121"/>
          <p:cNvSpPr txBox="1">
            <a:spLocks noChangeArrowheads="1"/>
          </p:cNvSpPr>
          <p:nvPr/>
        </p:nvSpPr>
        <p:spPr bwMode="auto">
          <a:xfrm>
            <a:off x="5489575" y="5873750"/>
            <a:ext cx="46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13</a:t>
            </a:r>
          </a:p>
        </p:txBody>
      </p:sp>
      <p:sp>
        <p:nvSpPr>
          <p:cNvPr id="523" name="Text Box 121"/>
          <p:cNvSpPr txBox="1">
            <a:spLocks noChangeArrowheads="1"/>
          </p:cNvSpPr>
          <p:nvPr/>
        </p:nvSpPr>
        <p:spPr bwMode="auto">
          <a:xfrm>
            <a:off x="5495925" y="5027613"/>
            <a:ext cx="460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14</a:t>
            </a:r>
          </a:p>
        </p:txBody>
      </p:sp>
      <p:sp>
        <p:nvSpPr>
          <p:cNvPr id="524" name="Text Box 121"/>
          <p:cNvSpPr txBox="1">
            <a:spLocks noChangeArrowheads="1"/>
          </p:cNvSpPr>
          <p:nvPr/>
        </p:nvSpPr>
        <p:spPr bwMode="auto">
          <a:xfrm>
            <a:off x="6227763" y="4743450"/>
            <a:ext cx="460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15</a:t>
            </a:r>
          </a:p>
        </p:txBody>
      </p:sp>
      <p:sp>
        <p:nvSpPr>
          <p:cNvPr id="525" name="Text Box 121"/>
          <p:cNvSpPr txBox="1">
            <a:spLocks noChangeArrowheads="1"/>
          </p:cNvSpPr>
          <p:nvPr/>
        </p:nvSpPr>
        <p:spPr bwMode="auto">
          <a:xfrm>
            <a:off x="6481763" y="4129088"/>
            <a:ext cx="4603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16</a:t>
            </a:r>
          </a:p>
        </p:txBody>
      </p:sp>
      <p:sp>
        <p:nvSpPr>
          <p:cNvPr id="526" name="Text Box 121"/>
          <p:cNvSpPr txBox="1">
            <a:spLocks noChangeArrowheads="1"/>
          </p:cNvSpPr>
          <p:nvPr/>
        </p:nvSpPr>
        <p:spPr bwMode="auto">
          <a:xfrm>
            <a:off x="6961188" y="4405313"/>
            <a:ext cx="765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17/18</a:t>
            </a:r>
          </a:p>
        </p:txBody>
      </p:sp>
      <p:sp>
        <p:nvSpPr>
          <p:cNvPr id="527" name="Text Box 121"/>
          <p:cNvSpPr txBox="1">
            <a:spLocks noChangeArrowheads="1"/>
          </p:cNvSpPr>
          <p:nvPr/>
        </p:nvSpPr>
        <p:spPr bwMode="auto">
          <a:xfrm>
            <a:off x="6604000" y="5511800"/>
            <a:ext cx="48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19</a:t>
            </a:r>
          </a:p>
        </p:txBody>
      </p:sp>
      <p:sp>
        <p:nvSpPr>
          <p:cNvPr id="528" name="Text Box 121"/>
          <p:cNvSpPr txBox="1">
            <a:spLocks noChangeArrowheads="1"/>
          </p:cNvSpPr>
          <p:nvPr/>
        </p:nvSpPr>
        <p:spPr bwMode="auto">
          <a:xfrm>
            <a:off x="7427913" y="5715000"/>
            <a:ext cx="48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20</a:t>
            </a:r>
          </a:p>
        </p:txBody>
      </p:sp>
      <p:sp>
        <p:nvSpPr>
          <p:cNvPr id="529" name="Text Box 121"/>
          <p:cNvSpPr txBox="1">
            <a:spLocks noChangeArrowheads="1"/>
          </p:cNvSpPr>
          <p:nvPr/>
        </p:nvSpPr>
        <p:spPr bwMode="auto">
          <a:xfrm>
            <a:off x="7186613" y="5054600"/>
            <a:ext cx="48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21</a:t>
            </a:r>
          </a:p>
        </p:txBody>
      </p:sp>
      <p:sp>
        <p:nvSpPr>
          <p:cNvPr id="530" name="Text Box 121"/>
          <p:cNvSpPr txBox="1">
            <a:spLocks noChangeArrowheads="1"/>
          </p:cNvSpPr>
          <p:nvPr/>
        </p:nvSpPr>
        <p:spPr bwMode="auto">
          <a:xfrm>
            <a:off x="8261350" y="4286250"/>
            <a:ext cx="48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22</a:t>
            </a:r>
          </a:p>
        </p:txBody>
      </p:sp>
      <p:sp>
        <p:nvSpPr>
          <p:cNvPr id="531" name="Text Box 121"/>
          <p:cNvSpPr txBox="1">
            <a:spLocks noChangeArrowheads="1"/>
          </p:cNvSpPr>
          <p:nvPr/>
        </p:nvSpPr>
        <p:spPr bwMode="auto">
          <a:xfrm>
            <a:off x="4713288" y="4848225"/>
            <a:ext cx="461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11</a:t>
            </a:r>
          </a:p>
        </p:txBody>
      </p:sp>
      <p:sp>
        <p:nvSpPr>
          <p:cNvPr id="532" name="Freeform 2"/>
          <p:cNvSpPr>
            <a:spLocks/>
          </p:cNvSpPr>
          <p:nvPr/>
        </p:nvSpPr>
        <p:spPr bwMode="auto">
          <a:xfrm>
            <a:off x="214313" y="5480050"/>
            <a:ext cx="1465262" cy="736600"/>
          </a:xfrm>
          <a:custGeom>
            <a:avLst/>
            <a:gdLst>
              <a:gd name="T0" fmla="*/ 104 w 1466706"/>
              <a:gd name="T1" fmla="*/ 730458 h 736270"/>
              <a:gd name="T2" fmla="*/ 104 w 1466706"/>
              <a:gd name="T3" fmla="*/ 730458 h 736270"/>
              <a:gd name="T4" fmla="*/ 10931 w 1466706"/>
              <a:gd name="T5" fmla="*/ 718080 h 736270"/>
              <a:gd name="T6" fmla="*/ 97619 w 1466706"/>
              <a:gd name="T7" fmla="*/ 674747 h 736270"/>
              <a:gd name="T8" fmla="*/ 108453 w 1466706"/>
              <a:gd name="T9" fmla="*/ 668557 h 736270"/>
              <a:gd name="T10" fmla="*/ 167298 w 1466706"/>
              <a:gd name="T11" fmla="*/ 643365 h 736270"/>
              <a:gd name="T12" fmla="*/ 252212 w 1466706"/>
              <a:gd name="T13" fmla="*/ 609105 h 736270"/>
              <a:gd name="T14" fmla="*/ 520214 w 1466706"/>
              <a:gd name="T15" fmla="*/ 550939 h 736270"/>
              <a:gd name="T16" fmla="*/ 606900 w 1466706"/>
              <a:gd name="T17" fmla="*/ 408564 h 736270"/>
              <a:gd name="T18" fmla="*/ 805217 w 1466706"/>
              <a:gd name="T19" fmla="*/ 370992 h 736270"/>
              <a:gd name="T20" fmla="*/ 807365 w 1466706"/>
              <a:gd name="T21" fmla="*/ 247615 h 736270"/>
              <a:gd name="T22" fmla="*/ 915724 w 1466706"/>
              <a:gd name="T23" fmla="*/ 216663 h 736270"/>
              <a:gd name="T24" fmla="*/ 910304 w 1466706"/>
              <a:gd name="T25" fmla="*/ 80480 h 736270"/>
              <a:gd name="T26" fmla="*/ 1105349 w 1466706"/>
              <a:gd name="T27" fmla="*/ 0 h 736270"/>
              <a:gd name="T28" fmla="*/ 1116183 w 1466706"/>
              <a:gd name="T29" fmla="*/ 86666 h 736270"/>
              <a:gd name="T30" fmla="*/ 1267886 w 1466706"/>
              <a:gd name="T31" fmla="*/ 297137 h 736270"/>
              <a:gd name="T32" fmla="*/ 1294975 w 1466706"/>
              <a:gd name="T33" fmla="*/ 253803 h 736270"/>
              <a:gd name="T34" fmla="*/ 1338320 w 1466706"/>
              <a:gd name="T35" fmla="*/ 383800 h 736270"/>
              <a:gd name="T36" fmla="*/ 1229960 w 1466706"/>
              <a:gd name="T37" fmla="*/ 383800 h 736270"/>
              <a:gd name="T38" fmla="*/ 1300391 w 1466706"/>
              <a:gd name="T39" fmla="*/ 600463 h 736270"/>
              <a:gd name="T40" fmla="*/ 1332902 w 1466706"/>
              <a:gd name="T41" fmla="*/ 767602 h 736270"/>
              <a:gd name="T42" fmla="*/ 688167 w 1466706"/>
              <a:gd name="T43" fmla="*/ 724268 h 736270"/>
              <a:gd name="T44" fmla="*/ 688167 w 1466706"/>
              <a:gd name="T45" fmla="*/ 730458 h 736270"/>
              <a:gd name="T46" fmla="*/ 104 w 1466706"/>
              <a:gd name="T47" fmla="*/ 730458 h 736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66706" h="736270">
                <a:moveTo>
                  <a:pt x="104" y="700644"/>
                </a:moveTo>
                <a:lnTo>
                  <a:pt x="104" y="700644"/>
                </a:lnTo>
                <a:cubicBezTo>
                  <a:pt x="2083" y="698665"/>
                  <a:pt x="-5834" y="697675"/>
                  <a:pt x="11979" y="688769"/>
                </a:cubicBezTo>
                <a:cubicBezTo>
                  <a:pt x="29792" y="679863"/>
                  <a:pt x="89169" y="655123"/>
                  <a:pt x="106982" y="647206"/>
                </a:cubicBezTo>
                <a:cubicBezTo>
                  <a:pt x="124795" y="639289"/>
                  <a:pt x="106131" y="646285"/>
                  <a:pt x="118858" y="641268"/>
                </a:cubicBezTo>
                <a:cubicBezTo>
                  <a:pt x="131586" y="636251"/>
                  <a:pt x="152566" y="622253"/>
                  <a:pt x="183347" y="617105"/>
                </a:cubicBezTo>
                <a:cubicBezTo>
                  <a:pt x="227249" y="595864"/>
                  <a:pt x="276411" y="593893"/>
                  <a:pt x="276411" y="584242"/>
                </a:cubicBezTo>
                <a:cubicBezTo>
                  <a:pt x="266516" y="594138"/>
                  <a:pt x="473137" y="554182"/>
                  <a:pt x="570119" y="528452"/>
                </a:cubicBezTo>
                <a:lnTo>
                  <a:pt x="665122" y="391886"/>
                </a:lnTo>
                <a:lnTo>
                  <a:pt x="882466" y="355848"/>
                </a:lnTo>
                <a:cubicBezTo>
                  <a:pt x="883249" y="316401"/>
                  <a:pt x="884033" y="276954"/>
                  <a:pt x="884816" y="237507"/>
                </a:cubicBezTo>
                <a:lnTo>
                  <a:pt x="1003569" y="207819"/>
                </a:lnTo>
                <a:lnTo>
                  <a:pt x="997631" y="77190"/>
                </a:lnTo>
                <a:lnTo>
                  <a:pt x="1211387" y="0"/>
                </a:lnTo>
                <a:lnTo>
                  <a:pt x="1223262" y="83128"/>
                </a:lnTo>
                <a:lnTo>
                  <a:pt x="1389517" y="285008"/>
                </a:lnTo>
                <a:lnTo>
                  <a:pt x="1419205" y="243444"/>
                </a:lnTo>
                <a:lnTo>
                  <a:pt x="1466706" y="368135"/>
                </a:lnTo>
                <a:lnTo>
                  <a:pt x="1347953" y="368135"/>
                </a:lnTo>
                <a:lnTo>
                  <a:pt x="1425143" y="575954"/>
                </a:lnTo>
                <a:lnTo>
                  <a:pt x="1460769" y="736270"/>
                </a:lnTo>
                <a:lnTo>
                  <a:pt x="754187" y="694707"/>
                </a:lnTo>
                <a:lnTo>
                  <a:pt x="754187" y="700644"/>
                </a:lnTo>
                <a:lnTo>
                  <a:pt x="104" y="700644"/>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33" name="Freeform 4"/>
          <p:cNvSpPr>
            <a:spLocks/>
          </p:cNvSpPr>
          <p:nvPr/>
        </p:nvSpPr>
        <p:spPr bwMode="auto">
          <a:xfrm>
            <a:off x="1425575" y="5038725"/>
            <a:ext cx="1384300" cy="1019175"/>
          </a:xfrm>
          <a:custGeom>
            <a:avLst/>
            <a:gdLst>
              <a:gd name="T0" fmla="*/ 0 w 1384300"/>
              <a:gd name="T1" fmla="*/ 444500 h 1019175"/>
              <a:gd name="T2" fmla="*/ 257175 w 1384300"/>
              <a:gd name="T3" fmla="*/ 288925 h 1019175"/>
              <a:gd name="T4" fmla="*/ 587375 w 1384300"/>
              <a:gd name="T5" fmla="*/ 0 h 1019175"/>
              <a:gd name="T6" fmla="*/ 625475 w 1384300"/>
              <a:gd name="T7" fmla="*/ 44450 h 1019175"/>
              <a:gd name="T8" fmla="*/ 590550 w 1384300"/>
              <a:gd name="T9" fmla="*/ 76200 h 1019175"/>
              <a:gd name="T10" fmla="*/ 758825 w 1384300"/>
              <a:gd name="T11" fmla="*/ 330200 h 1019175"/>
              <a:gd name="T12" fmla="*/ 831850 w 1384300"/>
              <a:gd name="T13" fmla="*/ 371475 h 1019175"/>
              <a:gd name="T14" fmla="*/ 930275 w 1384300"/>
              <a:gd name="T15" fmla="*/ 447675 h 1019175"/>
              <a:gd name="T16" fmla="*/ 1044575 w 1384300"/>
              <a:gd name="T17" fmla="*/ 419100 h 1019175"/>
              <a:gd name="T18" fmla="*/ 1260475 w 1384300"/>
              <a:gd name="T19" fmla="*/ 260350 h 1019175"/>
              <a:gd name="T20" fmla="*/ 1384300 w 1384300"/>
              <a:gd name="T21" fmla="*/ 365125 h 1019175"/>
              <a:gd name="T22" fmla="*/ 1314450 w 1384300"/>
              <a:gd name="T23" fmla="*/ 409575 h 1019175"/>
              <a:gd name="T24" fmla="*/ 1349375 w 1384300"/>
              <a:gd name="T25" fmla="*/ 444500 h 1019175"/>
              <a:gd name="T26" fmla="*/ 1257300 w 1384300"/>
              <a:gd name="T27" fmla="*/ 527050 h 1019175"/>
              <a:gd name="T28" fmla="*/ 1343025 w 1384300"/>
              <a:gd name="T29" fmla="*/ 571500 h 1019175"/>
              <a:gd name="T30" fmla="*/ 873125 w 1384300"/>
              <a:gd name="T31" fmla="*/ 758825 h 1019175"/>
              <a:gd name="T32" fmla="*/ 831850 w 1384300"/>
              <a:gd name="T33" fmla="*/ 685800 h 1019175"/>
              <a:gd name="T34" fmla="*/ 796925 w 1384300"/>
              <a:gd name="T35" fmla="*/ 730250 h 1019175"/>
              <a:gd name="T36" fmla="*/ 460375 w 1384300"/>
              <a:gd name="T37" fmla="*/ 895350 h 1019175"/>
              <a:gd name="T38" fmla="*/ 460375 w 1384300"/>
              <a:gd name="T39" fmla="*/ 939800 h 1019175"/>
              <a:gd name="T40" fmla="*/ 215900 w 1384300"/>
              <a:gd name="T41" fmla="*/ 1019175 h 10191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4300" h="1019175">
                <a:moveTo>
                  <a:pt x="0" y="444500"/>
                </a:moveTo>
                <a:lnTo>
                  <a:pt x="257175" y="288925"/>
                </a:lnTo>
                <a:lnTo>
                  <a:pt x="587375" y="0"/>
                </a:lnTo>
                <a:lnTo>
                  <a:pt x="625475" y="44450"/>
                </a:lnTo>
                <a:lnTo>
                  <a:pt x="590550" y="76200"/>
                </a:lnTo>
                <a:lnTo>
                  <a:pt x="758825" y="330200"/>
                </a:lnTo>
                <a:lnTo>
                  <a:pt x="831850" y="371475"/>
                </a:lnTo>
                <a:lnTo>
                  <a:pt x="930275" y="447675"/>
                </a:lnTo>
                <a:lnTo>
                  <a:pt x="1044575" y="419100"/>
                </a:lnTo>
                <a:lnTo>
                  <a:pt x="1260475" y="260350"/>
                </a:lnTo>
                <a:lnTo>
                  <a:pt x="1384300" y="365125"/>
                </a:lnTo>
                <a:lnTo>
                  <a:pt x="1314450" y="409575"/>
                </a:lnTo>
                <a:lnTo>
                  <a:pt x="1349375" y="444500"/>
                </a:lnTo>
                <a:lnTo>
                  <a:pt x="1257300" y="527050"/>
                </a:lnTo>
                <a:lnTo>
                  <a:pt x="1343025" y="571500"/>
                </a:lnTo>
                <a:lnTo>
                  <a:pt x="873125" y="758825"/>
                </a:lnTo>
                <a:lnTo>
                  <a:pt x="831850" y="685800"/>
                </a:lnTo>
                <a:lnTo>
                  <a:pt x="796925" y="730250"/>
                </a:lnTo>
                <a:lnTo>
                  <a:pt x="460375" y="895350"/>
                </a:lnTo>
                <a:lnTo>
                  <a:pt x="460375" y="939800"/>
                </a:lnTo>
                <a:lnTo>
                  <a:pt x="215900" y="1019175"/>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34" name="Freeform 5"/>
          <p:cNvSpPr>
            <a:spLocks/>
          </p:cNvSpPr>
          <p:nvPr/>
        </p:nvSpPr>
        <p:spPr bwMode="auto">
          <a:xfrm>
            <a:off x="1676400" y="5368925"/>
            <a:ext cx="1876425" cy="882650"/>
          </a:xfrm>
          <a:custGeom>
            <a:avLst/>
            <a:gdLst>
              <a:gd name="T0" fmla="*/ 1139825 w 1876425"/>
              <a:gd name="T1" fmla="*/ 38100 h 882650"/>
              <a:gd name="T2" fmla="*/ 1228725 w 1876425"/>
              <a:gd name="T3" fmla="*/ 0 h 882650"/>
              <a:gd name="T4" fmla="*/ 1336675 w 1876425"/>
              <a:gd name="T5" fmla="*/ 3175 h 882650"/>
              <a:gd name="T6" fmla="*/ 1501775 w 1876425"/>
              <a:gd name="T7" fmla="*/ 158750 h 882650"/>
              <a:gd name="T8" fmla="*/ 1419225 w 1876425"/>
              <a:gd name="T9" fmla="*/ 196850 h 882650"/>
              <a:gd name="T10" fmla="*/ 1422400 w 1876425"/>
              <a:gd name="T11" fmla="*/ 279400 h 882650"/>
              <a:gd name="T12" fmla="*/ 1631950 w 1876425"/>
              <a:gd name="T13" fmla="*/ 479425 h 882650"/>
              <a:gd name="T14" fmla="*/ 1708150 w 1876425"/>
              <a:gd name="T15" fmla="*/ 438150 h 882650"/>
              <a:gd name="T16" fmla="*/ 1873250 w 1876425"/>
              <a:gd name="T17" fmla="*/ 679450 h 882650"/>
              <a:gd name="T18" fmla="*/ 1876425 w 1876425"/>
              <a:gd name="T19" fmla="*/ 765175 h 882650"/>
              <a:gd name="T20" fmla="*/ 1800225 w 1876425"/>
              <a:gd name="T21" fmla="*/ 768350 h 882650"/>
              <a:gd name="T22" fmla="*/ 1708150 w 1876425"/>
              <a:gd name="T23" fmla="*/ 803275 h 882650"/>
              <a:gd name="T24" fmla="*/ 1762125 w 1876425"/>
              <a:gd name="T25" fmla="*/ 882650 h 882650"/>
              <a:gd name="T26" fmla="*/ 1495425 w 1876425"/>
              <a:gd name="T27" fmla="*/ 882650 h 882650"/>
              <a:gd name="T28" fmla="*/ 669925 w 1876425"/>
              <a:gd name="T29" fmla="*/ 850900 h 882650"/>
              <a:gd name="T30" fmla="*/ 676275 w 1876425"/>
              <a:gd name="T31" fmla="*/ 803275 h 882650"/>
              <a:gd name="T32" fmla="*/ 381000 w 1876425"/>
              <a:gd name="T33" fmla="*/ 803275 h 882650"/>
              <a:gd name="T34" fmla="*/ 381000 w 1876425"/>
              <a:gd name="T35" fmla="*/ 847725 h 882650"/>
              <a:gd name="T36" fmla="*/ 0 w 1876425"/>
              <a:gd name="T37" fmla="*/ 850900 h 8826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76425" h="882650">
                <a:moveTo>
                  <a:pt x="1139825" y="38100"/>
                </a:moveTo>
                <a:lnTo>
                  <a:pt x="1228725" y="0"/>
                </a:lnTo>
                <a:lnTo>
                  <a:pt x="1336675" y="3175"/>
                </a:lnTo>
                <a:lnTo>
                  <a:pt x="1501775" y="158750"/>
                </a:lnTo>
                <a:lnTo>
                  <a:pt x="1419225" y="196850"/>
                </a:lnTo>
                <a:lnTo>
                  <a:pt x="1422400" y="279400"/>
                </a:lnTo>
                <a:lnTo>
                  <a:pt x="1631950" y="479425"/>
                </a:lnTo>
                <a:lnTo>
                  <a:pt x="1708150" y="438150"/>
                </a:lnTo>
                <a:lnTo>
                  <a:pt x="1873250" y="679450"/>
                </a:lnTo>
                <a:lnTo>
                  <a:pt x="1876425" y="765175"/>
                </a:lnTo>
                <a:lnTo>
                  <a:pt x="1800225" y="768350"/>
                </a:lnTo>
                <a:lnTo>
                  <a:pt x="1708150" y="803275"/>
                </a:lnTo>
                <a:lnTo>
                  <a:pt x="1762125" y="882650"/>
                </a:lnTo>
                <a:lnTo>
                  <a:pt x="1495425" y="882650"/>
                </a:lnTo>
                <a:lnTo>
                  <a:pt x="669925" y="850900"/>
                </a:lnTo>
                <a:lnTo>
                  <a:pt x="676275" y="803275"/>
                </a:lnTo>
                <a:lnTo>
                  <a:pt x="381000" y="803275"/>
                </a:lnTo>
                <a:lnTo>
                  <a:pt x="381000" y="847725"/>
                </a:lnTo>
                <a:lnTo>
                  <a:pt x="0" y="85090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35" name="Freeform 6"/>
          <p:cNvSpPr>
            <a:spLocks/>
          </p:cNvSpPr>
          <p:nvPr/>
        </p:nvSpPr>
        <p:spPr bwMode="auto">
          <a:xfrm>
            <a:off x="3013075" y="5121275"/>
            <a:ext cx="914400" cy="936625"/>
          </a:xfrm>
          <a:custGeom>
            <a:avLst/>
            <a:gdLst>
              <a:gd name="T0" fmla="*/ 0 w 914400"/>
              <a:gd name="T1" fmla="*/ 250825 h 936625"/>
              <a:gd name="T2" fmla="*/ 165100 w 914400"/>
              <a:gd name="T3" fmla="*/ 168275 h 936625"/>
              <a:gd name="T4" fmla="*/ 88900 w 914400"/>
              <a:gd name="T5" fmla="*/ 123825 h 936625"/>
              <a:gd name="T6" fmla="*/ 171450 w 914400"/>
              <a:gd name="T7" fmla="*/ 88900 h 936625"/>
              <a:gd name="T8" fmla="*/ 254000 w 914400"/>
              <a:gd name="T9" fmla="*/ 120650 h 936625"/>
              <a:gd name="T10" fmla="*/ 501650 w 914400"/>
              <a:gd name="T11" fmla="*/ 0 h 936625"/>
              <a:gd name="T12" fmla="*/ 593725 w 914400"/>
              <a:gd name="T13" fmla="*/ 203200 h 936625"/>
              <a:gd name="T14" fmla="*/ 673100 w 914400"/>
              <a:gd name="T15" fmla="*/ 168275 h 936625"/>
              <a:gd name="T16" fmla="*/ 752475 w 914400"/>
              <a:gd name="T17" fmla="*/ 171450 h 936625"/>
              <a:gd name="T18" fmla="*/ 835025 w 914400"/>
              <a:gd name="T19" fmla="*/ 285750 h 936625"/>
              <a:gd name="T20" fmla="*/ 838200 w 914400"/>
              <a:gd name="T21" fmla="*/ 444500 h 936625"/>
              <a:gd name="T22" fmla="*/ 876300 w 914400"/>
              <a:gd name="T23" fmla="*/ 444500 h 936625"/>
              <a:gd name="T24" fmla="*/ 914400 w 914400"/>
              <a:gd name="T25" fmla="*/ 568325 h 936625"/>
              <a:gd name="T26" fmla="*/ 800100 w 914400"/>
              <a:gd name="T27" fmla="*/ 730250 h 936625"/>
              <a:gd name="T28" fmla="*/ 666750 w 914400"/>
              <a:gd name="T29" fmla="*/ 809625 h 936625"/>
              <a:gd name="T30" fmla="*/ 628650 w 914400"/>
              <a:gd name="T31" fmla="*/ 892175 h 936625"/>
              <a:gd name="T32" fmla="*/ 536575 w 914400"/>
              <a:gd name="T33" fmla="*/ 936625 h 9366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4400" h="936625">
                <a:moveTo>
                  <a:pt x="0" y="250825"/>
                </a:moveTo>
                <a:lnTo>
                  <a:pt x="165100" y="168275"/>
                </a:lnTo>
                <a:lnTo>
                  <a:pt x="88900" y="123825"/>
                </a:lnTo>
                <a:lnTo>
                  <a:pt x="171450" y="88900"/>
                </a:lnTo>
                <a:lnTo>
                  <a:pt x="254000" y="120650"/>
                </a:lnTo>
                <a:lnTo>
                  <a:pt x="501650" y="0"/>
                </a:lnTo>
                <a:lnTo>
                  <a:pt x="593725" y="203200"/>
                </a:lnTo>
                <a:lnTo>
                  <a:pt x="673100" y="168275"/>
                </a:lnTo>
                <a:lnTo>
                  <a:pt x="752475" y="171450"/>
                </a:lnTo>
                <a:lnTo>
                  <a:pt x="835025" y="285750"/>
                </a:lnTo>
                <a:cubicBezTo>
                  <a:pt x="836083" y="338667"/>
                  <a:pt x="837142" y="391583"/>
                  <a:pt x="838200" y="444500"/>
                </a:cubicBezTo>
                <a:lnTo>
                  <a:pt x="876300" y="444500"/>
                </a:lnTo>
                <a:lnTo>
                  <a:pt x="914400" y="568325"/>
                </a:lnTo>
                <a:lnTo>
                  <a:pt x="800100" y="730250"/>
                </a:lnTo>
                <a:lnTo>
                  <a:pt x="666750" y="809625"/>
                </a:lnTo>
                <a:lnTo>
                  <a:pt x="628650" y="892175"/>
                </a:lnTo>
                <a:lnTo>
                  <a:pt x="536575" y="936625"/>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36" name="Freeform 7"/>
          <p:cNvSpPr>
            <a:spLocks/>
          </p:cNvSpPr>
          <p:nvPr/>
        </p:nvSpPr>
        <p:spPr bwMode="auto">
          <a:xfrm>
            <a:off x="3444875" y="5451475"/>
            <a:ext cx="1530350" cy="800100"/>
          </a:xfrm>
          <a:custGeom>
            <a:avLst/>
            <a:gdLst>
              <a:gd name="T0" fmla="*/ 428625 w 1530350"/>
              <a:gd name="T1" fmla="*/ 114300 h 800100"/>
              <a:gd name="T2" fmla="*/ 574675 w 1530350"/>
              <a:gd name="T3" fmla="*/ 34925 h 800100"/>
              <a:gd name="T4" fmla="*/ 654050 w 1530350"/>
              <a:gd name="T5" fmla="*/ 76200 h 800100"/>
              <a:gd name="T6" fmla="*/ 730250 w 1530350"/>
              <a:gd name="T7" fmla="*/ 0 h 800100"/>
              <a:gd name="T8" fmla="*/ 1022350 w 1530350"/>
              <a:gd name="T9" fmla="*/ 161925 h 800100"/>
              <a:gd name="T10" fmla="*/ 1155700 w 1530350"/>
              <a:gd name="T11" fmla="*/ 234950 h 800100"/>
              <a:gd name="T12" fmla="*/ 1193800 w 1530350"/>
              <a:gd name="T13" fmla="*/ 155575 h 800100"/>
              <a:gd name="T14" fmla="*/ 1282700 w 1530350"/>
              <a:gd name="T15" fmla="*/ 79375 h 800100"/>
              <a:gd name="T16" fmla="*/ 1368425 w 1530350"/>
              <a:gd name="T17" fmla="*/ 82550 h 800100"/>
              <a:gd name="T18" fmla="*/ 1530350 w 1530350"/>
              <a:gd name="T19" fmla="*/ 158750 h 800100"/>
              <a:gd name="T20" fmla="*/ 1457325 w 1530350"/>
              <a:gd name="T21" fmla="*/ 800100 h 800100"/>
              <a:gd name="T22" fmla="*/ 0 w 1530350"/>
              <a:gd name="T23" fmla="*/ 800100 h 800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30350" h="800100">
                <a:moveTo>
                  <a:pt x="428625" y="114300"/>
                </a:moveTo>
                <a:lnTo>
                  <a:pt x="574675" y="34925"/>
                </a:lnTo>
                <a:lnTo>
                  <a:pt x="654050" y="76200"/>
                </a:lnTo>
                <a:lnTo>
                  <a:pt x="730250" y="0"/>
                </a:lnTo>
                <a:lnTo>
                  <a:pt x="1022350" y="161925"/>
                </a:lnTo>
                <a:lnTo>
                  <a:pt x="1155700" y="234950"/>
                </a:lnTo>
                <a:lnTo>
                  <a:pt x="1193800" y="155575"/>
                </a:lnTo>
                <a:lnTo>
                  <a:pt x="1282700" y="79375"/>
                </a:lnTo>
                <a:lnTo>
                  <a:pt x="1368425" y="82550"/>
                </a:lnTo>
                <a:lnTo>
                  <a:pt x="1530350" y="158750"/>
                </a:lnTo>
                <a:lnTo>
                  <a:pt x="1457325" y="800100"/>
                </a:lnTo>
                <a:lnTo>
                  <a:pt x="0" y="80010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37" name="Freeform 8"/>
          <p:cNvSpPr>
            <a:spLocks/>
          </p:cNvSpPr>
          <p:nvPr/>
        </p:nvSpPr>
        <p:spPr bwMode="auto">
          <a:xfrm>
            <a:off x="3511550" y="4521200"/>
            <a:ext cx="1044575" cy="933450"/>
          </a:xfrm>
          <a:custGeom>
            <a:avLst/>
            <a:gdLst>
              <a:gd name="T0" fmla="*/ 0 w 1044575"/>
              <a:gd name="T1" fmla="*/ 596900 h 933450"/>
              <a:gd name="T2" fmla="*/ 209550 w 1044575"/>
              <a:gd name="T3" fmla="*/ 514350 h 933450"/>
              <a:gd name="T4" fmla="*/ 174625 w 1044575"/>
              <a:gd name="T5" fmla="*/ 479425 h 933450"/>
              <a:gd name="T6" fmla="*/ 301625 w 1044575"/>
              <a:gd name="T7" fmla="*/ 434975 h 933450"/>
              <a:gd name="T8" fmla="*/ 209550 w 1044575"/>
              <a:gd name="T9" fmla="*/ 323850 h 933450"/>
              <a:gd name="T10" fmla="*/ 466725 w 1044575"/>
              <a:gd name="T11" fmla="*/ 3175 h 933450"/>
              <a:gd name="T12" fmla="*/ 587375 w 1044575"/>
              <a:gd name="T13" fmla="*/ 0 h 933450"/>
              <a:gd name="T14" fmla="*/ 622300 w 1044575"/>
              <a:gd name="T15" fmla="*/ 85725 h 933450"/>
              <a:gd name="T16" fmla="*/ 850900 w 1044575"/>
              <a:gd name="T17" fmla="*/ 117475 h 933450"/>
              <a:gd name="T18" fmla="*/ 882650 w 1044575"/>
              <a:gd name="T19" fmla="*/ 85725 h 933450"/>
              <a:gd name="T20" fmla="*/ 920750 w 1044575"/>
              <a:gd name="T21" fmla="*/ 114300 h 933450"/>
              <a:gd name="T22" fmla="*/ 844550 w 1044575"/>
              <a:gd name="T23" fmla="*/ 234950 h 933450"/>
              <a:gd name="T24" fmla="*/ 844550 w 1044575"/>
              <a:gd name="T25" fmla="*/ 361950 h 933450"/>
              <a:gd name="T26" fmla="*/ 1044575 w 1044575"/>
              <a:gd name="T27" fmla="*/ 476250 h 933450"/>
              <a:gd name="T28" fmla="*/ 952500 w 1044575"/>
              <a:gd name="T29" fmla="*/ 593725 h 933450"/>
              <a:gd name="T30" fmla="*/ 876300 w 1044575"/>
              <a:gd name="T31" fmla="*/ 561975 h 933450"/>
              <a:gd name="T32" fmla="*/ 698500 w 1044575"/>
              <a:gd name="T33" fmla="*/ 638175 h 933450"/>
              <a:gd name="T34" fmla="*/ 733425 w 1044575"/>
              <a:gd name="T35" fmla="*/ 682625 h 933450"/>
              <a:gd name="T36" fmla="*/ 660400 w 1044575"/>
              <a:gd name="T37" fmla="*/ 793750 h 933450"/>
              <a:gd name="T38" fmla="*/ 663575 w 1044575"/>
              <a:gd name="T39" fmla="*/ 933450 h 9334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44575" h="933450">
                <a:moveTo>
                  <a:pt x="0" y="596900"/>
                </a:moveTo>
                <a:lnTo>
                  <a:pt x="209550" y="514350"/>
                </a:lnTo>
                <a:lnTo>
                  <a:pt x="174625" y="479425"/>
                </a:lnTo>
                <a:lnTo>
                  <a:pt x="301625" y="434975"/>
                </a:lnTo>
                <a:lnTo>
                  <a:pt x="209550" y="323850"/>
                </a:lnTo>
                <a:lnTo>
                  <a:pt x="466725" y="3175"/>
                </a:lnTo>
                <a:lnTo>
                  <a:pt x="587375" y="0"/>
                </a:lnTo>
                <a:lnTo>
                  <a:pt x="622300" y="85725"/>
                </a:lnTo>
                <a:lnTo>
                  <a:pt x="850900" y="117475"/>
                </a:lnTo>
                <a:lnTo>
                  <a:pt x="882650" y="85725"/>
                </a:lnTo>
                <a:lnTo>
                  <a:pt x="920750" y="114300"/>
                </a:lnTo>
                <a:lnTo>
                  <a:pt x="844550" y="234950"/>
                </a:lnTo>
                <a:lnTo>
                  <a:pt x="844550" y="361950"/>
                </a:lnTo>
                <a:lnTo>
                  <a:pt x="1044575" y="476250"/>
                </a:lnTo>
                <a:lnTo>
                  <a:pt x="952500" y="593725"/>
                </a:lnTo>
                <a:lnTo>
                  <a:pt x="876300" y="561975"/>
                </a:lnTo>
                <a:lnTo>
                  <a:pt x="698500" y="638175"/>
                </a:lnTo>
                <a:lnTo>
                  <a:pt x="733425" y="682625"/>
                </a:lnTo>
                <a:lnTo>
                  <a:pt x="660400" y="793750"/>
                </a:lnTo>
                <a:cubicBezTo>
                  <a:pt x="661458" y="840317"/>
                  <a:pt x="662517" y="886883"/>
                  <a:pt x="663575" y="93345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38" name="Freeform 9"/>
          <p:cNvSpPr>
            <a:spLocks/>
          </p:cNvSpPr>
          <p:nvPr/>
        </p:nvSpPr>
        <p:spPr bwMode="auto">
          <a:xfrm>
            <a:off x="4552950" y="4673600"/>
            <a:ext cx="923925" cy="971550"/>
          </a:xfrm>
          <a:custGeom>
            <a:avLst/>
            <a:gdLst>
              <a:gd name="T0" fmla="*/ 0 w 923925"/>
              <a:gd name="T1" fmla="*/ 320675 h 971550"/>
              <a:gd name="T2" fmla="*/ 38100 w 923925"/>
              <a:gd name="T3" fmla="*/ 241300 h 971550"/>
              <a:gd name="T4" fmla="*/ 209550 w 923925"/>
              <a:gd name="T5" fmla="*/ 0 h 971550"/>
              <a:gd name="T6" fmla="*/ 339725 w 923925"/>
              <a:gd name="T7" fmla="*/ 3175 h 971550"/>
              <a:gd name="T8" fmla="*/ 419100 w 923925"/>
              <a:gd name="T9" fmla="*/ 31750 h 971550"/>
              <a:gd name="T10" fmla="*/ 415925 w 923925"/>
              <a:gd name="T11" fmla="*/ 117475 h 971550"/>
              <a:gd name="T12" fmla="*/ 495300 w 923925"/>
              <a:gd name="T13" fmla="*/ 161925 h 971550"/>
              <a:gd name="T14" fmla="*/ 622300 w 923925"/>
              <a:gd name="T15" fmla="*/ 317500 h 971550"/>
              <a:gd name="T16" fmla="*/ 669925 w 923925"/>
              <a:gd name="T17" fmla="*/ 320675 h 971550"/>
              <a:gd name="T18" fmla="*/ 923925 w 923925"/>
              <a:gd name="T19" fmla="*/ 530225 h 971550"/>
              <a:gd name="T20" fmla="*/ 838200 w 923925"/>
              <a:gd name="T21" fmla="*/ 695325 h 971550"/>
              <a:gd name="T22" fmla="*/ 666750 w 923925"/>
              <a:gd name="T23" fmla="*/ 727075 h 971550"/>
              <a:gd name="T24" fmla="*/ 628650 w 923925"/>
              <a:gd name="T25" fmla="*/ 971550 h 971550"/>
              <a:gd name="T26" fmla="*/ 422275 w 923925"/>
              <a:gd name="T27" fmla="*/ 939800 h 9715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23925" h="971550">
                <a:moveTo>
                  <a:pt x="0" y="320675"/>
                </a:moveTo>
                <a:lnTo>
                  <a:pt x="38100" y="241300"/>
                </a:lnTo>
                <a:lnTo>
                  <a:pt x="209550" y="0"/>
                </a:lnTo>
                <a:lnTo>
                  <a:pt x="339725" y="3175"/>
                </a:lnTo>
                <a:lnTo>
                  <a:pt x="419100" y="31750"/>
                </a:lnTo>
                <a:lnTo>
                  <a:pt x="415925" y="117475"/>
                </a:lnTo>
                <a:lnTo>
                  <a:pt x="495300" y="161925"/>
                </a:lnTo>
                <a:lnTo>
                  <a:pt x="622300" y="317500"/>
                </a:lnTo>
                <a:lnTo>
                  <a:pt x="669925" y="320675"/>
                </a:lnTo>
                <a:lnTo>
                  <a:pt x="923925" y="530225"/>
                </a:lnTo>
                <a:lnTo>
                  <a:pt x="838200" y="695325"/>
                </a:lnTo>
                <a:lnTo>
                  <a:pt x="666750" y="727075"/>
                </a:lnTo>
                <a:lnTo>
                  <a:pt x="628650" y="971550"/>
                </a:lnTo>
                <a:lnTo>
                  <a:pt x="422275" y="93980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39" name="Freeform 10"/>
          <p:cNvSpPr>
            <a:spLocks/>
          </p:cNvSpPr>
          <p:nvPr/>
        </p:nvSpPr>
        <p:spPr bwMode="auto">
          <a:xfrm>
            <a:off x="3975100" y="3427413"/>
            <a:ext cx="1581150" cy="1246187"/>
          </a:xfrm>
          <a:custGeom>
            <a:avLst/>
            <a:gdLst>
              <a:gd name="T0" fmla="*/ 0 w 1581665"/>
              <a:gd name="T1" fmla="*/ 1091383 h 1246268"/>
              <a:gd name="T2" fmla="*/ 113030 w 1581665"/>
              <a:gd name="T3" fmla="*/ 761471 h 1246268"/>
              <a:gd name="T4" fmla="*/ 243190 w 1581665"/>
              <a:gd name="T5" fmla="*/ 680820 h 1246268"/>
              <a:gd name="T6" fmla="*/ 363069 w 1581665"/>
              <a:gd name="T7" fmla="*/ 329866 h 1246268"/>
              <a:gd name="T8" fmla="*/ 527477 w 1581665"/>
              <a:gd name="T9" fmla="*/ 357973 h 1246268"/>
              <a:gd name="T10" fmla="*/ 568580 w 1581665"/>
              <a:gd name="T11" fmla="*/ 487764 h 1246268"/>
              <a:gd name="T12" fmla="*/ 736413 w 1581665"/>
              <a:gd name="T13" fmla="*/ 484247 h 1246268"/>
              <a:gd name="T14" fmla="*/ 767242 w 1581665"/>
              <a:gd name="T15" fmla="*/ 414089 h 1246268"/>
              <a:gd name="T16" fmla="*/ 1007003 w 1581665"/>
              <a:gd name="T17" fmla="*/ 0 h 1246268"/>
              <a:gd name="T18" fmla="*/ 1370072 w 1581665"/>
              <a:gd name="T19" fmla="*/ 273706 h 1246268"/>
              <a:gd name="T20" fmla="*/ 1332392 w 1581665"/>
              <a:gd name="T21" fmla="*/ 442147 h 1246268"/>
              <a:gd name="T22" fmla="*/ 1534481 w 1581665"/>
              <a:gd name="T23" fmla="*/ 519353 h 1246268"/>
              <a:gd name="T24" fmla="*/ 1260465 w 1581665"/>
              <a:gd name="T25" fmla="*/ 726443 h 1246268"/>
              <a:gd name="T26" fmla="*/ 1263891 w 1581665"/>
              <a:gd name="T27" fmla="*/ 845736 h 1246268"/>
              <a:gd name="T28" fmla="*/ 1171410 w 1581665"/>
              <a:gd name="T29" fmla="*/ 922942 h 1246268"/>
              <a:gd name="T30" fmla="*/ 1044681 w 1581665"/>
              <a:gd name="T31" fmla="*/ 1129952 h 1246268"/>
              <a:gd name="T32" fmla="*/ 893971 w 1581665"/>
              <a:gd name="T33" fmla="*/ 1175577 h 1246268"/>
              <a:gd name="T34" fmla="*/ 852869 w 1581665"/>
              <a:gd name="T35" fmla="*/ 1238735 h 12462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81665" h="1246268">
                <a:moveTo>
                  <a:pt x="0" y="1097986"/>
                </a:moveTo>
                <a:lnTo>
                  <a:pt x="116507" y="766119"/>
                </a:lnTo>
                <a:lnTo>
                  <a:pt x="250666" y="684918"/>
                </a:lnTo>
                <a:lnTo>
                  <a:pt x="374233" y="331868"/>
                </a:lnTo>
                <a:lnTo>
                  <a:pt x="543697" y="360112"/>
                </a:lnTo>
                <a:lnTo>
                  <a:pt x="586063" y="490740"/>
                </a:lnTo>
                <a:lnTo>
                  <a:pt x="759058" y="487210"/>
                </a:lnTo>
                <a:lnTo>
                  <a:pt x="790833" y="416600"/>
                </a:lnTo>
                <a:lnTo>
                  <a:pt x="1037968" y="0"/>
                </a:lnTo>
                <a:lnTo>
                  <a:pt x="1412201" y="275380"/>
                </a:lnTo>
                <a:lnTo>
                  <a:pt x="1373365" y="444844"/>
                </a:lnTo>
                <a:lnTo>
                  <a:pt x="1581665" y="522515"/>
                </a:lnTo>
                <a:lnTo>
                  <a:pt x="1299225" y="730814"/>
                </a:lnTo>
                <a:lnTo>
                  <a:pt x="1302755" y="850851"/>
                </a:lnTo>
                <a:lnTo>
                  <a:pt x="1207432" y="928522"/>
                </a:lnTo>
                <a:lnTo>
                  <a:pt x="1076803" y="1136822"/>
                </a:lnTo>
                <a:lnTo>
                  <a:pt x="921461" y="1182719"/>
                </a:lnTo>
                <a:lnTo>
                  <a:pt x="879095" y="124626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40" name="Freeform 11"/>
          <p:cNvSpPr>
            <a:spLocks/>
          </p:cNvSpPr>
          <p:nvPr/>
        </p:nvSpPr>
        <p:spPr bwMode="auto">
          <a:xfrm>
            <a:off x="5180013" y="2647950"/>
            <a:ext cx="1009650" cy="1277938"/>
          </a:xfrm>
          <a:custGeom>
            <a:avLst/>
            <a:gdLst>
              <a:gd name="T0" fmla="*/ 0 w 1009724"/>
              <a:gd name="T1" fmla="*/ 897012 h 1278042"/>
              <a:gd name="T2" fmla="*/ 38557 w 1009724"/>
              <a:gd name="T3" fmla="*/ 735826 h 1278042"/>
              <a:gd name="T4" fmla="*/ 206905 w 1009724"/>
              <a:gd name="T5" fmla="*/ 620164 h 1278042"/>
              <a:gd name="T6" fmla="*/ 287548 w 1009724"/>
              <a:gd name="T7" fmla="*/ 511548 h 1278042"/>
              <a:gd name="T8" fmla="*/ 277050 w 1009724"/>
              <a:gd name="T9" fmla="*/ 508063 h 1278042"/>
              <a:gd name="T10" fmla="*/ 410279 w 1009724"/>
              <a:gd name="T11" fmla="*/ 325826 h 1278042"/>
              <a:gd name="T12" fmla="*/ 364662 w 1009724"/>
              <a:gd name="T13" fmla="*/ 290800 h 1278042"/>
              <a:gd name="T14" fmla="*/ 466395 w 1009724"/>
              <a:gd name="T15" fmla="*/ 168163 h 1278042"/>
              <a:gd name="T16" fmla="*/ 466395 w 1009724"/>
              <a:gd name="T17" fmla="*/ 0 h 1278042"/>
              <a:gd name="T18" fmla="*/ 848591 w 1009724"/>
              <a:gd name="T19" fmla="*/ 245276 h 1278042"/>
              <a:gd name="T20" fmla="*/ 838042 w 1009724"/>
              <a:gd name="T21" fmla="*/ 269803 h 1278042"/>
              <a:gd name="T22" fmla="*/ 1002842 w 1009724"/>
              <a:gd name="T23" fmla="*/ 374881 h 1278042"/>
              <a:gd name="T24" fmla="*/ 880111 w 1009724"/>
              <a:gd name="T25" fmla="*/ 532590 h 1278042"/>
              <a:gd name="T26" fmla="*/ 701292 w 1009724"/>
              <a:gd name="T27" fmla="*/ 739332 h 1278042"/>
              <a:gd name="T28" fmla="*/ 539978 w 1009724"/>
              <a:gd name="T29" fmla="*/ 886489 h 1278042"/>
              <a:gd name="T30" fmla="*/ 501421 w 1009724"/>
              <a:gd name="T31" fmla="*/ 1061667 h 1278042"/>
              <a:gd name="T32" fmla="*/ 410279 w 1009724"/>
              <a:gd name="T33" fmla="*/ 1268403 h 12780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9724" h="1278042">
                <a:moveTo>
                  <a:pt x="0" y="903809"/>
                </a:moveTo>
                <a:lnTo>
                  <a:pt x="38836" y="741406"/>
                </a:lnTo>
                <a:lnTo>
                  <a:pt x="208300" y="624899"/>
                </a:lnTo>
                <a:lnTo>
                  <a:pt x="289501" y="515454"/>
                </a:lnTo>
                <a:lnTo>
                  <a:pt x="278910" y="511923"/>
                </a:lnTo>
                <a:lnTo>
                  <a:pt x="413069" y="328337"/>
                </a:lnTo>
                <a:lnTo>
                  <a:pt x="367173" y="293032"/>
                </a:lnTo>
                <a:lnTo>
                  <a:pt x="469557" y="169465"/>
                </a:lnTo>
                <a:lnTo>
                  <a:pt x="469557" y="0"/>
                </a:lnTo>
                <a:lnTo>
                  <a:pt x="854382" y="247136"/>
                </a:lnTo>
                <a:lnTo>
                  <a:pt x="843790" y="271849"/>
                </a:lnTo>
                <a:lnTo>
                  <a:pt x="1009724" y="377764"/>
                </a:lnTo>
                <a:lnTo>
                  <a:pt x="886156" y="536637"/>
                </a:lnTo>
                <a:lnTo>
                  <a:pt x="706101" y="744936"/>
                </a:lnTo>
                <a:lnTo>
                  <a:pt x="543698" y="893217"/>
                </a:lnTo>
                <a:lnTo>
                  <a:pt x="504862" y="1069743"/>
                </a:lnTo>
                <a:lnTo>
                  <a:pt x="413069" y="127804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41" name="Freeform 12"/>
          <p:cNvSpPr>
            <a:spLocks/>
          </p:cNvSpPr>
          <p:nvPr/>
        </p:nvSpPr>
        <p:spPr bwMode="auto">
          <a:xfrm>
            <a:off x="5218113" y="3914775"/>
            <a:ext cx="1176337" cy="1077913"/>
          </a:xfrm>
          <a:custGeom>
            <a:avLst/>
            <a:gdLst>
              <a:gd name="T0" fmla="*/ 357653 w 1175657"/>
              <a:gd name="T1" fmla="*/ 34970 h 1076803"/>
              <a:gd name="T2" fmla="*/ 402360 w 1175657"/>
              <a:gd name="T3" fmla="*/ 0 h 1076803"/>
              <a:gd name="T4" fmla="*/ 450793 w 1175657"/>
              <a:gd name="T5" fmla="*/ 139881 h 1076803"/>
              <a:gd name="T6" fmla="*/ 570011 w 1175657"/>
              <a:gd name="T7" fmla="*/ 264216 h 1076803"/>
              <a:gd name="T8" fmla="*/ 480596 w 1175657"/>
              <a:gd name="T9" fmla="*/ 306955 h 1076803"/>
              <a:gd name="T10" fmla="*/ 670600 w 1175657"/>
              <a:gd name="T11" fmla="*/ 357468 h 1076803"/>
              <a:gd name="T12" fmla="*/ 976094 w 1175657"/>
              <a:gd name="T13" fmla="*/ 396323 h 1076803"/>
              <a:gd name="T14" fmla="*/ 1110214 w 1175657"/>
              <a:gd name="T15" fmla="*/ 442949 h 1076803"/>
              <a:gd name="T16" fmla="*/ 1240611 w 1175657"/>
              <a:gd name="T17" fmla="*/ 563400 h 1076803"/>
              <a:gd name="T18" fmla="*/ 1151197 w 1175657"/>
              <a:gd name="T19" fmla="*/ 971381 h 1076803"/>
              <a:gd name="T20" fmla="*/ 1054333 w 1175657"/>
              <a:gd name="T21" fmla="*/ 924754 h 1076803"/>
              <a:gd name="T22" fmla="*/ 972369 w 1175657"/>
              <a:gd name="T23" fmla="*/ 792645 h 1076803"/>
              <a:gd name="T24" fmla="*/ 845700 w 1175657"/>
              <a:gd name="T25" fmla="*/ 753789 h 1076803"/>
              <a:gd name="T26" fmla="*/ 707855 w 1175657"/>
              <a:gd name="T27" fmla="*/ 882014 h 1076803"/>
              <a:gd name="T28" fmla="*/ 630751 w 1175657"/>
              <a:gd name="T29" fmla="*/ 973914 h 1076803"/>
              <a:gd name="T30" fmla="*/ 357653 w 1175657"/>
              <a:gd name="T31" fmla="*/ 885901 h 1076803"/>
              <a:gd name="T32" fmla="*/ 182550 w 1175657"/>
              <a:gd name="T33" fmla="*/ 928639 h 1076803"/>
              <a:gd name="T34" fmla="*/ 100589 w 1175657"/>
              <a:gd name="T35" fmla="*/ 1052974 h 1076803"/>
              <a:gd name="T36" fmla="*/ 3716 w 1175657"/>
              <a:gd name="T37" fmla="*/ 1060750 h 1076803"/>
              <a:gd name="T38" fmla="*/ 0 w 1175657"/>
              <a:gd name="T39" fmla="*/ 1185083 h 10768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5657" h="1076803">
                <a:moveTo>
                  <a:pt x="338928" y="31774"/>
                </a:moveTo>
                <a:lnTo>
                  <a:pt x="381294" y="0"/>
                </a:lnTo>
                <a:lnTo>
                  <a:pt x="427191" y="127098"/>
                </a:lnTo>
                <a:lnTo>
                  <a:pt x="540167" y="240074"/>
                </a:lnTo>
                <a:lnTo>
                  <a:pt x="455435" y="278909"/>
                </a:lnTo>
                <a:lnTo>
                  <a:pt x="635490" y="324806"/>
                </a:lnTo>
                <a:lnTo>
                  <a:pt x="924991" y="360111"/>
                </a:lnTo>
                <a:lnTo>
                  <a:pt x="1052089" y="402477"/>
                </a:lnTo>
                <a:lnTo>
                  <a:pt x="1175657" y="511922"/>
                </a:lnTo>
                <a:lnTo>
                  <a:pt x="1090925" y="882625"/>
                </a:lnTo>
                <a:lnTo>
                  <a:pt x="999132" y="840259"/>
                </a:lnTo>
                <a:lnTo>
                  <a:pt x="921461" y="720222"/>
                </a:lnTo>
                <a:lnTo>
                  <a:pt x="801423" y="684917"/>
                </a:lnTo>
                <a:lnTo>
                  <a:pt x="670795" y="801424"/>
                </a:lnTo>
                <a:lnTo>
                  <a:pt x="597726" y="884929"/>
                </a:lnTo>
                <a:lnTo>
                  <a:pt x="338928" y="804955"/>
                </a:lnTo>
                <a:lnTo>
                  <a:pt x="172994" y="843790"/>
                </a:lnTo>
                <a:lnTo>
                  <a:pt x="95323" y="956766"/>
                </a:lnTo>
                <a:lnTo>
                  <a:pt x="3530" y="963827"/>
                </a:lnTo>
                <a:lnTo>
                  <a:pt x="0" y="1076803"/>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42" name="Freeform 13"/>
          <p:cNvSpPr>
            <a:spLocks/>
          </p:cNvSpPr>
          <p:nvPr/>
        </p:nvSpPr>
        <p:spPr bwMode="auto">
          <a:xfrm>
            <a:off x="4906963" y="5641975"/>
            <a:ext cx="1563687" cy="606425"/>
          </a:xfrm>
          <a:custGeom>
            <a:avLst/>
            <a:gdLst>
              <a:gd name="T0" fmla="*/ 266647 w 1564012"/>
              <a:gd name="T1" fmla="*/ 3118 h 607246"/>
              <a:gd name="T2" fmla="*/ 360146 w 1564012"/>
              <a:gd name="T3" fmla="*/ 71602 h 607246"/>
              <a:gd name="T4" fmla="*/ 432867 w 1564012"/>
              <a:gd name="T5" fmla="*/ 43584 h 607246"/>
              <a:gd name="T6" fmla="*/ 391307 w 1564012"/>
              <a:gd name="T7" fmla="*/ 112072 h 607246"/>
              <a:gd name="T8" fmla="*/ 522899 w 1564012"/>
              <a:gd name="T9" fmla="*/ 180563 h 607246"/>
              <a:gd name="T10" fmla="*/ 522899 w 1564012"/>
              <a:gd name="T11" fmla="*/ 314422 h 607246"/>
              <a:gd name="T12" fmla="*/ 678733 w 1564012"/>
              <a:gd name="T13" fmla="*/ 115184 h 607246"/>
              <a:gd name="T14" fmla="*/ 1170466 w 1564012"/>
              <a:gd name="T15" fmla="*/ 252163 h 607246"/>
              <a:gd name="T16" fmla="*/ 1173932 w 1564012"/>
              <a:gd name="T17" fmla="*/ 0 h 607246"/>
              <a:gd name="T18" fmla="*/ 1288206 w 1564012"/>
              <a:gd name="T19" fmla="*/ 40470 h 607246"/>
              <a:gd name="T20" fmla="*/ 1419798 w 1564012"/>
              <a:gd name="T21" fmla="*/ 43584 h 607246"/>
              <a:gd name="T22" fmla="*/ 1534072 w 1564012"/>
              <a:gd name="T23" fmla="*/ 140090 h 607246"/>
              <a:gd name="T24" fmla="*/ 1534072 w 1564012"/>
              <a:gd name="T25" fmla="*/ 326876 h 607246"/>
              <a:gd name="T26" fmla="*/ 1464815 w 1564012"/>
              <a:gd name="T27" fmla="*/ 504311 h 607246"/>
              <a:gd name="T28" fmla="*/ 1173932 w 1564012"/>
              <a:gd name="T29" fmla="*/ 532337 h 607246"/>
              <a:gd name="T30" fmla="*/ 0 w 1564012"/>
              <a:gd name="T31" fmla="*/ 535448 h 6072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64012" h="607246">
                <a:moveTo>
                  <a:pt x="271848" y="3531"/>
                </a:moveTo>
                <a:lnTo>
                  <a:pt x="367172" y="81202"/>
                </a:lnTo>
                <a:lnTo>
                  <a:pt x="441312" y="49427"/>
                </a:lnTo>
                <a:lnTo>
                  <a:pt x="398946" y="127099"/>
                </a:lnTo>
                <a:lnTo>
                  <a:pt x="533105" y="204769"/>
                </a:lnTo>
                <a:lnTo>
                  <a:pt x="533105" y="356581"/>
                </a:lnTo>
                <a:lnTo>
                  <a:pt x="691978" y="130629"/>
                </a:lnTo>
                <a:lnTo>
                  <a:pt x="1193309" y="285971"/>
                </a:lnTo>
                <a:lnTo>
                  <a:pt x="1196840" y="0"/>
                </a:lnTo>
                <a:lnTo>
                  <a:pt x="1313346" y="45897"/>
                </a:lnTo>
                <a:lnTo>
                  <a:pt x="1447505" y="49427"/>
                </a:lnTo>
                <a:lnTo>
                  <a:pt x="1564012" y="158873"/>
                </a:lnTo>
                <a:lnTo>
                  <a:pt x="1564012" y="370703"/>
                </a:lnTo>
                <a:lnTo>
                  <a:pt x="1493402" y="571941"/>
                </a:lnTo>
                <a:lnTo>
                  <a:pt x="1196840" y="603716"/>
                </a:lnTo>
                <a:lnTo>
                  <a:pt x="0" y="607246"/>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43" name="Freeform 14"/>
          <p:cNvSpPr>
            <a:spLocks/>
          </p:cNvSpPr>
          <p:nvPr/>
        </p:nvSpPr>
        <p:spPr bwMode="auto">
          <a:xfrm>
            <a:off x="5889625" y="4713288"/>
            <a:ext cx="581025" cy="971550"/>
          </a:xfrm>
          <a:custGeom>
            <a:avLst/>
            <a:gdLst>
              <a:gd name="T0" fmla="*/ 0 w 582533"/>
              <a:gd name="T1" fmla="*/ 0 h 970888"/>
              <a:gd name="T2" fmla="*/ 102649 w 582533"/>
              <a:gd name="T3" fmla="*/ 90275 h 970888"/>
              <a:gd name="T4" fmla="*/ 74906 w 582533"/>
              <a:gd name="T5" fmla="*/ 139177 h 970888"/>
              <a:gd name="T6" fmla="*/ 105421 w 582533"/>
              <a:gd name="T7" fmla="*/ 176792 h 970888"/>
              <a:gd name="T8" fmla="*/ 77678 w 582533"/>
              <a:gd name="T9" fmla="*/ 432579 h 970888"/>
              <a:gd name="T10" fmla="*/ 166453 w 582533"/>
              <a:gd name="T11" fmla="*/ 398723 h 970888"/>
              <a:gd name="T12" fmla="*/ 266325 w 582533"/>
              <a:gd name="T13" fmla="*/ 432579 h 970888"/>
              <a:gd name="T14" fmla="*/ 296845 w 582533"/>
              <a:gd name="T15" fmla="*/ 526616 h 970888"/>
              <a:gd name="T16" fmla="*/ 269100 w 582533"/>
              <a:gd name="T17" fmla="*/ 567992 h 970888"/>
              <a:gd name="T18" fmla="*/ 368976 w 582533"/>
              <a:gd name="T19" fmla="*/ 646985 h 970888"/>
              <a:gd name="T20" fmla="*/ 432782 w 582533"/>
              <a:gd name="T21" fmla="*/ 613133 h 970888"/>
              <a:gd name="T22" fmla="*/ 457752 w 582533"/>
              <a:gd name="T23" fmla="*/ 646985 h 970888"/>
              <a:gd name="T24" fmla="*/ 321814 w 582533"/>
              <a:gd name="T25" fmla="*/ 782401 h 970888"/>
              <a:gd name="T26" fmla="*/ 263549 w 582533"/>
              <a:gd name="T27" fmla="*/ 820018 h 970888"/>
              <a:gd name="T28" fmla="*/ 260777 w 582533"/>
              <a:gd name="T29" fmla="*/ 1034425 h 9708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2533" h="970888">
                <a:moveTo>
                  <a:pt x="0" y="0"/>
                </a:moveTo>
                <a:lnTo>
                  <a:pt x="130629" y="84732"/>
                </a:lnTo>
                <a:lnTo>
                  <a:pt x="95324" y="130629"/>
                </a:lnTo>
                <a:lnTo>
                  <a:pt x="134159" y="165934"/>
                </a:lnTo>
                <a:lnTo>
                  <a:pt x="98854" y="406008"/>
                </a:lnTo>
                <a:lnTo>
                  <a:pt x="211830" y="374233"/>
                </a:lnTo>
                <a:lnTo>
                  <a:pt x="338928" y="406008"/>
                </a:lnTo>
                <a:lnTo>
                  <a:pt x="377764" y="494270"/>
                </a:lnTo>
                <a:lnTo>
                  <a:pt x="342459" y="533106"/>
                </a:lnTo>
                <a:lnTo>
                  <a:pt x="469557" y="607246"/>
                </a:lnTo>
                <a:lnTo>
                  <a:pt x="550759" y="575472"/>
                </a:lnTo>
                <a:lnTo>
                  <a:pt x="582533" y="607246"/>
                </a:lnTo>
                <a:lnTo>
                  <a:pt x="409538" y="734344"/>
                </a:lnTo>
                <a:lnTo>
                  <a:pt x="335398" y="769649"/>
                </a:lnTo>
                <a:lnTo>
                  <a:pt x="331867" y="97088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44" name="Freeform 15"/>
          <p:cNvSpPr>
            <a:spLocks/>
          </p:cNvSpPr>
          <p:nvPr/>
        </p:nvSpPr>
        <p:spPr bwMode="auto">
          <a:xfrm>
            <a:off x="6062663" y="3184525"/>
            <a:ext cx="447675" cy="1087438"/>
          </a:xfrm>
          <a:custGeom>
            <a:avLst/>
            <a:gdLst>
              <a:gd name="T0" fmla="*/ 0 w 448374"/>
              <a:gd name="T1" fmla="*/ 0 h 1087394"/>
              <a:gd name="T2" fmla="*/ 253452 w 448374"/>
              <a:gd name="T3" fmla="*/ 81480 h 1087394"/>
              <a:gd name="T4" fmla="*/ 210701 w 448374"/>
              <a:gd name="T5" fmla="*/ 248065 h 1087394"/>
              <a:gd name="T6" fmla="*/ 387803 w 448374"/>
              <a:gd name="T7" fmla="*/ 581157 h 1087394"/>
              <a:gd name="T8" fmla="*/ 290097 w 448374"/>
              <a:gd name="T9" fmla="*/ 687521 h 1087394"/>
              <a:gd name="T10" fmla="*/ 293152 w 448374"/>
              <a:gd name="T11" fmla="*/ 737134 h 1087394"/>
              <a:gd name="T12" fmla="*/ 326743 w 448374"/>
              <a:gd name="T13" fmla="*/ 818615 h 1087394"/>
              <a:gd name="T14" fmla="*/ 256508 w 448374"/>
              <a:gd name="T15" fmla="*/ 825676 h 1087394"/>
              <a:gd name="T16" fmla="*/ 67180 w 448374"/>
              <a:gd name="T17" fmla="*/ 1091486 h 10873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8374" h="1087394">
                <a:moveTo>
                  <a:pt x="0" y="0"/>
                </a:moveTo>
                <a:lnTo>
                  <a:pt x="293031" y="81201"/>
                </a:lnTo>
                <a:lnTo>
                  <a:pt x="243604" y="247135"/>
                </a:lnTo>
                <a:lnTo>
                  <a:pt x="448374" y="579002"/>
                </a:lnTo>
                <a:lnTo>
                  <a:pt x="335397" y="684917"/>
                </a:lnTo>
                <a:lnTo>
                  <a:pt x="338928" y="734344"/>
                </a:lnTo>
                <a:lnTo>
                  <a:pt x="377764" y="815546"/>
                </a:lnTo>
                <a:lnTo>
                  <a:pt x="296562" y="822607"/>
                </a:lnTo>
                <a:lnTo>
                  <a:pt x="77671" y="108739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45" name="Freeform 17"/>
          <p:cNvSpPr>
            <a:spLocks/>
          </p:cNvSpPr>
          <p:nvPr/>
        </p:nvSpPr>
        <p:spPr bwMode="auto">
          <a:xfrm>
            <a:off x="6521450" y="3109913"/>
            <a:ext cx="482600" cy="558800"/>
          </a:xfrm>
          <a:custGeom>
            <a:avLst/>
            <a:gdLst>
              <a:gd name="T0" fmla="*/ 129099 w 483678"/>
              <a:gd name="T1" fmla="*/ 0 h 557820"/>
              <a:gd name="T2" fmla="*/ 364351 w 483678"/>
              <a:gd name="T3" fmla="*/ 278488 h 557820"/>
              <a:gd name="T4" fmla="*/ 393037 w 483678"/>
              <a:gd name="T5" fmla="*/ 519566 h 557820"/>
              <a:gd name="T6" fmla="*/ 332787 w 483678"/>
              <a:gd name="T7" fmla="*/ 619327 h 557820"/>
              <a:gd name="T8" fmla="*/ 229512 w 483678"/>
              <a:gd name="T9" fmla="*/ 656738 h 557820"/>
              <a:gd name="T10" fmla="*/ 226644 w 483678"/>
              <a:gd name="T11" fmla="*/ 561133 h 557820"/>
              <a:gd name="T12" fmla="*/ 54506 w 483678"/>
              <a:gd name="T13" fmla="*/ 465532 h 557820"/>
              <a:gd name="T14" fmla="*/ 60247 w 483678"/>
              <a:gd name="T15" fmla="*/ 382405 h 557820"/>
              <a:gd name="T16" fmla="*/ 0 w 483678"/>
              <a:gd name="T17" fmla="*/ 328367 h 557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3678" h="557820">
                <a:moveTo>
                  <a:pt x="158872" y="0"/>
                </a:moveTo>
                <a:lnTo>
                  <a:pt x="448373" y="236544"/>
                </a:lnTo>
                <a:lnTo>
                  <a:pt x="483678" y="441313"/>
                </a:lnTo>
                <a:lnTo>
                  <a:pt x="409537" y="526045"/>
                </a:lnTo>
                <a:lnTo>
                  <a:pt x="282439" y="557820"/>
                </a:lnTo>
                <a:lnTo>
                  <a:pt x="278909" y="476618"/>
                </a:lnTo>
                <a:lnTo>
                  <a:pt x="67079" y="395416"/>
                </a:lnTo>
                <a:lnTo>
                  <a:pt x="74140" y="324806"/>
                </a:lnTo>
                <a:lnTo>
                  <a:pt x="0" y="278909"/>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46" name="Freeform 16"/>
          <p:cNvSpPr>
            <a:spLocks/>
          </p:cNvSpPr>
          <p:nvPr/>
        </p:nvSpPr>
        <p:spPr bwMode="auto">
          <a:xfrm>
            <a:off x="6189663" y="2819400"/>
            <a:ext cx="493712" cy="573088"/>
          </a:xfrm>
          <a:custGeom>
            <a:avLst/>
            <a:gdLst>
              <a:gd name="T0" fmla="*/ 0 w 494270"/>
              <a:gd name="T1" fmla="*/ 243308 h 571941"/>
              <a:gd name="T2" fmla="*/ 69927 w 494270"/>
              <a:gd name="T3" fmla="*/ 0 h 571941"/>
              <a:gd name="T4" fmla="*/ 222493 w 494270"/>
              <a:gd name="T5" fmla="*/ 0 h 571941"/>
              <a:gd name="T6" fmla="*/ 336914 w 494270"/>
              <a:gd name="T7" fmla="*/ 146824 h 571941"/>
              <a:gd name="T8" fmla="*/ 257454 w 494270"/>
              <a:gd name="T9" fmla="*/ 243308 h 571941"/>
              <a:gd name="T10" fmla="*/ 333735 w 494270"/>
              <a:gd name="T11" fmla="*/ 335596 h 571941"/>
              <a:gd name="T12" fmla="*/ 444982 w 494270"/>
              <a:gd name="T13" fmla="*/ 339792 h 571941"/>
              <a:gd name="T14" fmla="*/ 292418 w 494270"/>
              <a:gd name="T15" fmla="*/ 679582 h 571941"/>
              <a:gd name="T16" fmla="*/ 152565 w 494270"/>
              <a:gd name="T17" fmla="*/ 532759 h 5719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4270" h="571941">
                <a:moveTo>
                  <a:pt x="0" y="204769"/>
                </a:moveTo>
                <a:lnTo>
                  <a:pt x="77671" y="0"/>
                </a:lnTo>
                <a:lnTo>
                  <a:pt x="247135" y="0"/>
                </a:lnTo>
                <a:lnTo>
                  <a:pt x="374233" y="123568"/>
                </a:lnTo>
                <a:lnTo>
                  <a:pt x="285971" y="204769"/>
                </a:lnTo>
                <a:lnTo>
                  <a:pt x="370703" y="282440"/>
                </a:lnTo>
                <a:lnTo>
                  <a:pt x="494270" y="285971"/>
                </a:lnTo>
                <a:lnTo>
                  <a:pt x="324806" y="571941"/>
                </a:lnTo>
                <a:lnTo>
                  <a:pt x="169464" y="44837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47" name="Text Box 121"/>
          <p:cNvSpPr txBox="1">
            <a:spLocks noChangeArrowheads="1"/>
          </p:cNvSpPr>
          <p:nvPr/>
        </p:nvSpPr>
        <p:spPr bwMode="auto">
          <a:xfrm>
            <a:off x="6097588" y="2903538"/>
            <a:ext cx="495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8D</a:t>
            </a:r>
          </a:p>
        </p:txBody>
      </p:sp>
      <p:sp>
        <p:nvSpPr>
          <p:cNvPr id="548" name="Oval 689"/>
          <p:cNvSpPr>
            <a:spLocks noChangeArrowheads="1"/>
          </p:cNvSpPr>
          <p:nvPr/>
        </p:nvSpPr>
        <p:spPr bwMode="auto">
          <a:xfrm>
            <a:off x="6791325" y="3246438"/>
            <a:ext cx="146050" cy="128587"/>
          </a:xfrm>
          <a:prstGeom prst="ellipse">
            <a:avLst/>
          </a:prstGeom>
          <a:solidFill>
            <a:srgbClr val="FFFF00"/>
          </a:solidFill>
          <a:ln w="12700">
            <a:solidFill>
              <a:srgbClr val="000000"/>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549" name="Oval 688"/>
          <p:cNvSpPr>
            <a:spLocks noChangeArrowheads="1"/>
          </p:cNvSpPr>
          <p:nvPr/>
        </p:nvSpPr>
        <p:spPr bwMode="auto">
          <a:xfrm>
            <a:off x="6878638" y="3363913"/>
            <a:ext cx="122237" cy="122237"/>
          </a:xfrm>
          <a:prstGeom prst="ellipse">
            <a:avLst/>
          </a:prstGeom>
          <a:solidFill>
            <a:srgbClr val="FF6600"/>
          </a:solidFill>
          <a:ln w="12700">
            <a:solidFill>
              <a:srgbClr val="000000"/>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550" name="Freeform 18"/>
          <p:cNvSpPr>
            <a:spLocks/>
          </p:cNvSpPr>
          <p:nvPr/>
        </p:nvSpPr>
        <p:spPr bwMode="auto">
          <a:xfrm>
            <a:off x="6507163" y="3671888"/>
            <a:ext cx="300037" cy="123825"/>
          </a:xfrm>
          <a:custGeom>
            <a:avLst/>
            <a:gdLst>
              <a:gd name="T0" fmla="*/ 0 w 300093"/>
              <a:gd name="T1" fmla="*/ 115646 h 123568"/>
              <a:gd name="T2" fmla="*/ 62433 w 300093"/>
              <a:gd name="T3" fmla="*/ 51396 h 123568"/>
              <a:gd name="T4" fmla="*/ 263699 w 300093"/>
              <a:gd name="T5" fmla="*/ 149908 h 123568"/>
              <a:gd name="T6" fmla="*/ 294930 w 300093"/>
              <a:gd name="T7" fmla="*/ 0 h 1235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0093" h="123568">
                <a:moveTo>
                  <a:pt x="0" y="95324"/>
                </a:moveTo>
                <a:lnTo>
                  <a:pt x="63549" y="42366"/>
                </a:lnTo>
                <a:lnTo>
                  <a:pt x="268318" y="123568"/>
                </a:lnTo>
                <a:lnTo>
                  <a:pt x="300093"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51" name="Freeform 19"/>
          <p:cNvSpPr>
            <a:spLocks/>
          </p:cNvSpPr>
          <p:nvPr/>
        </p:nvSpPr>
        <p:spPr bwMode="auto">
          <a:xfrm>
            <a:off x="6383338" y="3795713"/>
            <a:ext cx="674687" cy="885825"/>
          </a:xfrm>
          <a:custGeom>
            <a:avLst/>
            <a:gdLst>
              <a:gd name="T0" fmla="*/ 408173 w 674326"/>
              <a:gd name="T1" fmla="*/ 0 h 886156"/>
              <a:gd name="T2" fmla="*/ 371068 w 674326"/>
              <a:gd name="T3" fmla="*/ 119343 h 886156"/>
              <a:gd name="T4" fmla="*/ 408173 w 674326"/>
              <a:gd name="T5" fmla="*/ 197781 h 886156"/>
              <a:gd name="T6" fmla="*/ 660502 w 674326"/>
              <a:gd name="T7" fmla="*/ 119344 h 886156"/>
              <a:gd name="T8" fmla="*/ 708739 w 674326"/>
              <a:gd name="T9" fmla="*/ 303485 h 886156"/>
              <a:gd name="T10" fmla="*/ 667923 w 674326"/>
              <a:gd name="T11" fmla="*/ 303485 h 886156"/>
              <a:gd name="T12" fmla="*/ 667923 w 674326"/>
              <a:gd name="T13" fmla="*/ 426242 h 886156"/>
              <a:gd name="T14" fmla="*/ 619685 w 674326"/>
              <a:gd name="T15" fmla="*/ 426242 h 886156"/>
              <a:gd name="T16" fmla="*/ 586290 w 674326"/>
              <a:gd name="T17" fmla="*/ 538771 h 886156"/>
              <a:gd name="T18" fmla="*/ 664210 w 674326"/>
              <a:gd name="T19" fmla="*/ 617199 h 886156"/>
              <a:gd name="T20" fmla="*/ 582577 w 674326"/>
              <a:gd name="T21" fmla="*/ 661529 h 886156"/>
              <a:gd name="T22" fmla="*/ 578866 w 674326"/>
              <a:gd name="T23" fmla="*/ 743369 h 886156"/>
              <a:gd name="T24" fmla="*/ 411885 w 674326"/>
              <a:gd name="T25" fmla="*/ 855895 h 886156"/>
              <a:gd name="T26" fmla="*/ 263458 w 674326"/>
              <a:gd name="T27" fmla="*/ 763827 h 886156"/>
              <a:gd name="T28" fmla="*/ 66791 w 674326"/>
              <a:gd name="T29" fmla="*/ 600149 h 886156"/>
              <a:gd name="T30" fmla="*/ 0 w 674326"/>
              <a:gd name="T31" fmla="*/ 603559 h 886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74326" h="886156">
                <a:moveTo>
                  <a:pt x="388356" y="0"/>
                </a:moveTo>
                <a:lnTo>
                  <a:pt x="353051" y="123567"/>
                </a:lnTo>
                <a:lnTo>
                  <a:pt x="388356" y="204769"/>
                </a:lnTo>
                <a:lnTo>
                  <a:pt x="628430" y="123568"/>
                </a:lnTo>
                <a:lnTo>
                  <a:pt x="674326" y="314214"/>
                </a:lnTo>
                <a:lnTo>
                  <a:pt x="635491" y="314214"/>
                </a:lnTo>
                <a:lnTo>
                  <a:pt x="635491" y="441312"/>
                </a:lnTo>
                <a:lnTo>
                  <a:pt x="589594" y="441312"/>
                </a:lnTo>
                <a:lnTo>
                  <a:pt x="557820" y="557819"/>
                </a:lnTo>
                <a:lnTo>
                  <a:pt x="631960" y="639020"/>
                </a:lnTo>
                <a:lnTo>
                  <a:pt x="554289" y="684917"/>
                </a:lnTo>
                <a:lnTo>
                  <a:pt x="550759" y="769649"/>
                </a:lnTo>
                <a:lnTo>
                  <a:pt x="391886" y="886156"/>
                </a:lnTo>
                <a:cubicBezTo>
                  <a:pt x="347166" y="853205"/>
                  <a:pt x="295386" y="823783"/>
                  <a:pt x="250666" y="790832"/>
                </a:cubicBezTo>
                <a:lnTo>
                  <a:pt x="63550" y="621368"/>
                </a:lnTo>
                <a:lnTo>
                  <a:pt x="0" y="62489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52" name="Freeform 22"/>
          <p:cNvSpPr>
            <a:spLocks/>
          </p:cNvSpPr>
          <p:nvPr/>
        </p:nvSpPr>
        <p:spPr bwMode="auto">
          <a:xfrm>
            <a:off x="6786563" y="5078413"/>
            <a:ext cx="642937" cy="288925"/>
          </a:xfrm>
          <a:custGeom>
            <a:avLst/>
            <a:gdLst>
              <a:gd name="T0" fmla="*/ 642937 w 642937"/>
              <a:gd name="T1" fmla="*/ 0 h 288132"/>
              <a:gd name="T2" fmla="*/ 471487 w 642937"/>
              <a:gd name="T3" fmla="*/ 6150 h 288132"/>
              <a:gd name="T4" fmla="*/ 433387 w 642937"/>
              <a:gd name="T5" fmla="*/ 98393 h 288132"/>
              <a:gd name="T6" fmla="*/ 511968 w 642937"/>
              <a:gd name="T7" fmla="*/ 329004 h 288132"/>
              <a:gd name="T8" fmla="*/ 438150 w 642937"/>
              <a:gd name="T9" fmla="*/ 372047 h 288132"/>
              <a:gd name="T10" fmla="*/ 400050 w 642937"/>
              <a:gd name="T11" fmla="*/ 276729 h 288132"/>
              <a:gd name="T12" fmla="*/ 111918 w 642937"/>
              <a:gd name="T13" fmla="*/ 212160 h 288132"/>
              <a:gd name="T14" fmla="*/ 0 w 642937"/>
              <a:gd name="T15" fmla="*/ 335144 h 2881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2937" h="288132">
                <a:moveTo>
                  <a:pt x="642937" y="0"/>
                </a:moveTo>
                <a:lnTo>
                  <a:pt x="471487" y="4763"/>
                </a:lnTo>
                <a:lnTo>
                  <a:pt x="433387" y="76200"/>
                </a:lnTo>
                <a:lnTo>
                  <a:pt x="511968" y="254794"/>
                </a:lnTo>
                <a:lnTo>
                  <a:pt x="438150" y="288132"/>
                </a:lnTo>
                <a:lnTo>
                  <a:pt x="400050" y="214313"/>
                </a:lnTo>
                <a:lnTo>
                  <a:pt x="111918" y="164307"/>
                </a:lnTo>
                <a:lnTo>
                  <a:pt x="0" y="25955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53" name="Freeform 20"/>
          <p:cNvSpPr>
            <a:spLocks/>
          </p:cNvSpPr>
          <p:nvPr/>
        </p:nvSpPr>
        <p:spPr bwMode="auto">
          <a:xfrm>
            <a:off x="6772275" y="4110038"/>
            <a:ext cx="1125538" cy="1209675"/>
          </a:xfrm>
          <a:custGeom>
            <a:avLst/>
            <a:gdLst>
              <a:gd name="T0" fmla="*/ 270083 w 1126230"/>
              <a:gd name="T1" fmla="*/ 0 h 1210962"/>
              <a:gd name="T2" fmla="*/ 426799 w 1126230"/>
              <a:gd name="T3" fmla="*/ 73556 h 1210962"/>
              <a:gd name="T4" fmla="*/ 673539 w 1126230"/>
              <a:gd name="T5" fmla="*/ 111934 h 1210962"/>
              <a:gd name="T6" fmla="*/ 746896 w 1126230"/>
              <a:gd name="T7" fmla="*/ 220665 h 1210962"/>
              <a:gd name="T8" fmla="*/ 1026979 w 1126230"/>
              <a:gd name="T9" fmla="*/ 374174 h 1210962"/>
              <a:gd name="T10" fmla="*/ 990304 w 1126230"/>
              <a:gd name="T11" fmla="*/ 588448 h 1210962"/>
              <a:gd name="T12" fmla="*/ 996973 w 1126230"/>
              <a:gd name="T13" fmla="*/ 693984 h 1210962"/>
              <a:gd name="T14" fmla="*/ 943621 w 1126230"/>
              <a:gd name="T15" fmla="*/ 770736 h 1210962"/>
              <a:gd name="T16" fmla="*/ 1063660 w 1126230"/>
              <a:gd name="T17" fmla="*/ 837903 h 1210962"/>
              <a:gd name="T18" fmla="*/ 1060325 w 1126230"/>
              <a:gd name="T19" fmla="*/ 1023385 h 1210962"/>
              <a:gd name="T20" fmla="*/ 870270 w 1126230"/>
              <a:gd name="T21" fmla="*/ 885862 h 1210962"/>
              <a:gd name="T22" fmla="*/ 986968 w 1126230"/>
              <a:gd name="T23" fmla="*/ 1068156 h 1210962"/>
              <a:gd name="T24" fmla="*/ 880266 w 1126230"/>
              <a:gd name="T25" fmla="*/ 1096937 h 1210962"/>
              <a:gd name="T26" fmla="*/ 663538 w 1126230"/>
              <a:gd name="T27" fmla="*/ 933837 h 1210962"/>
              <a:gd name="T28" fmla="*/ 640198 w 1126230"/>
              <a:gd name="T29" fmla="*/ 879463 h 1210962"/>
              <a:gd name="T30" fmla="*/ 620190 w 1126230"/>
              <a:gd name="T31" fmla="*/ 876278 h 1210962"/>
              <a:gd name="T32" fmla="*/ 586846 w 1126230"/>
              <a:gd name="T33" fmla="*/ 767537 h 1210962"/>
              <a:gd name="T34" fmla="*/ 390120 w 1126230"/>
              <a:gd name="T35" fmla="*/ 805905 h 1210962"/>
              <a:gd name="T36" fmla="*/ 193392 w 1126230"/>
              <a:gd name="T37" fmla="*/ 700375 h 1210962"/>
              <a:gd name="T38" fmla="*/ 193392 w 1126230"/>
              <a:gd name="T39" fmla="*/ 662000 h 1210962"/>
              <a:gd name="T40" fmla="*/ 0 w 1126230"/>
              <a:gd name="T41" fmla="*/ 521284 h 12109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6230" h="1210962">
                <a:moveTo>
                  <a:pt x="285970" y="0"/>
                </a:moveTo>
                <a:lnTo>
                  <a:pt x="451904" y="81202"/>
                </a:lnTo>
                <a:lnTo>
                  <a:pt x="713161" y="123568"/>
                </a:lnTo>
                <a:lnTo>
                  <a:pt x="790832" y="243605"/>
                </a:lnTo>
                <a:lnTo>
                  <a:pt x="1087394" y="413069"/>
                </a:lnTo>
                <a:lnTo>
                  <a:pt x="1048559" y="649613"/>
                </a:lnTo>
                <a:lnTo>
                  <a:pt x="1055620" y="766119"/>
                </a:lnTo>
                <a:lnTo>
                  <a:pt x="999132" y="850851"/>
                </a:lnTo>
                <a:lnTo>
                  <a:pt x="1126230" y="924992"/>
                </a:lnTo>
                <a:lnTo>
                  <a:pt x="1122699" y="1129761"/>
                </a:lnTo>
                <a:lnTo>
                  <a:pt x="921461" y="977949"/>
                </a:lnTo>
                <a:lnTo>
                  <a:pt x="1045028" y="1179188"/>
                </a:lnTo>
                <a:lnTo>
                  <a:pt x="932052" y="1210962"/>
                </a:lnTo>
                <a:lnTo>
                  <a:pt x="702570" y="1030907"/>
                </a:lnTo>
                <a:lnTo>
                  <a:pt x="677856" y="970888"/>
                </a:lnTo>
                <a:lnTo>
                  <a:pt x="656673" y="967358"/>
                </a:lnTo>
                <a:lnTo>
                  <a:pt x="621368" y="847321"/>
                </a:lnTo>
                <a:lnTo>
                  <a:pt x="413068" y="889687"/>
                </a:lnTo>
                <a:lnTo>
                  <a:pt x="204769" y="773180"/>
                </a:lnTo>
                <a:lnTo>
                  <a:pt x="204769" y="730814"/>
                </a:lnTo>
                <a:lnTo>
                  <a:pt x="0" y="57547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54" name="Freeform 23"/>
          <p:cNvSpPr>
            <a:spLocks/>
          </p:cNvSpPr>
          <p:nvPr/>
        </p:nvSpPr>
        <p:spPr bwMode="auto">
          <a:xfrm>
            <a:off x="6472238" y="5314950"/>
            <a:ext cx="225425" cy="90488"/>
          </a:xfrm>
          <a:custGeom>
            <a:avLst/>
            <a:gdLst>
              <a:gd name="T0" fmla="*/ 0 w 226218"/>
              <a:gd name="T1" fmla="*/ 0 h 90488"/>
              <a:gd name="T2" fmla="*/ 94478 w 226218"/>
              <a:gd name="T3" fmla="*/ 90488 h 90488"/>
              <a:gd name="T4" fmla="*/ 163192 w 226218"/>
              <a:gd name="T5" fmla="*/ 90488 h 90488"/>
              <a:gd name="T6" fmla="*/ 0 60000 65536"/>
              <a:gd name="T7" fmla="*/ 0 60000 65536"/>
              <a:gd name="T8" fmla="*/ 0 60000 65536"/>
            </a:gdLst>
            <a:ahLst/>
            <a:cxnLst>
              <a:cxn ang="T6">
                <a:pos x="T0" y="T1"/>
              </a:cxn>
              <a:cxn ang="T7">
                <a:pos x="T2" y="T3"/>
              </a:cxn>
              <a:cxn ang="T8">
                <a:pos x="T4" y="T5"/>
              </a:cxn>
            </a:cxnLst>
            <a:rect l="0" t="0" r="r" b="b"/>
            <a:pathLst>
              <a:path w="226218" h="90488">
                <a:moveTo>
                  <a:pt x="0" y="0"/>
                </a:moveTo>
                <a:lnTo>
                  <a:pt x="130968" y="90488"/>
                </a:lnTo>
                <a:lnTo>
                  <a:pt x="226218" y="9048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55" name="Freeform 25"/>
          <p:cNvSpPr>
            <a:spLocks/>
          </p:cNvSpPr>
          <p:nvPr/>
        </p:nvSpPr>
        <p:spPr bwMode="auto">
          <a:xfrm>
            <a:off x="6400800" y="5335588"/>
            <a:ext cx="1114425" cy="879475"/>
          </a:xfrm>
          <a:custGeom>
            <a:avLst/>
            <a:gdLst>
              <a:gd name="T0" fmla="*/ 0 w 1114425"/>
              <a:gd name="T1" fmla="*/ 955579 h 878682"/>
              <a:gd name="T2" fmla="*/ 411956 w 1114425"/>
              <a:gd name="T3" fmla="*/ 952989 h 878682"/>
              <a:gd name="T4" fmla="*/ 371475 w 1114425"/>
              <a:gd name="T5" fmla="*/ 818328 h 878682"/>
              <a:gd name="T6" fmla="*/ 250031 w 1114425"/>
              <a:gd name="T7" fmla="*/ 818328 h 878682"/>
              <a:gd name="T8" fmla="*/ 330994 w 1114425"/>
              <a:gd name="T9" fmla="*/ 735458 h 878682"/>
              <a:gd name="T10" fmla="*/ 826294 w 1114425"/>
              <a:gd name="T11" fmla="*/ 383266 h 878682"/>
              <a:gd name="T12" fmla="*/ 1081088 w 1114425"/>
              <a:gd name="T13" fmla="*/ 251193 h 878682"/>
              <a:gd name="T14" fmla="*/ 1114425 w 1114425"/>
              <a:gd name="T15" fmla="*/ 98408 h 878682"/>
              <a:gd name="T16" fmla="*/ 1054894 w 1114425"/>
              <a:gd name="T17" fmla="*/ 46616 h 878682"/>
              <a:gd name="T18" fmla="*/ 912019 w 1114425"/>
              <a:gd name="T19" fmla="*/ 31076 h 878682"/>
              <a:gd name="T20" fmla="*/ 900113 w 1114425"/>
              <a:gd name="T21" fmla="*/ 0 h 87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14425" h="878682">
                <a:moveTo>
                  <a:pt x="0" y="878682"/>
                </a:moveTo>
                <a:lnTo>
                  <a:pt x="411956" y="876300"/>
                </a:lnTo>
                <a:lnTo>
                  <a:pt x="371475" y="752475"/>
                </a:lnTo>
                <a:lnTo>
                  <a:pt x="250031" y="752475"/>
                </a:lnTo>
                <a:lnTo>
                  <a:pt x="330994" y="676275"/>
                </a:lnTo>
                <a:lnTo>
                  <a:pt x="826294" y="352425"/>
                </a:lnTo>
                <a:lnTo>
                  <a:pt x="1081088" y="230982"/>
                </a:lnTo>
                <a:lnTo>
                  <a:pt x="1114425" y="90488"/>
                </a:lnTo>
                <a:lnTo>
                  <a:pt x="1054894" y="42863"/>
                </a:lnTo>
                <a:lnTo>
                  <a:pt x="912019" y="28575"/>
                </a:lnTo>
                <a:lnTo>
                  <a:pt x="900113"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56" name="Freeform 27"/>
          <p:cNvSpPr>
            <a:spLocks/>
          </p:cNvSpPr>
          <p:nvPr/>
        </p:nvSpPr>
        <p:spPr bwMode="auto">
          <a:xfrm>
            <a:off x="6815138" y="5646738"/>
            <a:ext cx="1552575" cy="568325"/>
          </a:xfrm>
          <a:custGeom>
            <a:avLst/>
            <a:gdLst>
              <a:gd name="T0" fmla="*/ 0 w 1552575"/>
              <a:gd name="T1" fmla="*/ 499828 h 569119"/>
              <a:gd name="T2" fmla="*/ 464343 w 1552575"/>
              <a:gd name="T3" fmla="*/ 460082 h 569119"/>
              <a:gd name="T4" fmla="*/ 914400 w 1552575"/>
              <a:gd name="T5" fmla="*/ 430808 h 569119"/>
              <a:gd name="T6" fmla="*/ 1552575 w 1552575"/>
              <a:gd name="T7" fmla="*/ 428718 h 569119"/>
              <a:gd name="T8" fmla="*/ 1381125 w 1552575"/>
              <a:gd name="T9" fmla="*/ 0 h 569119"/>
              <a:gd name="T10" fmla="*/ 1188243 w 1552575"/>
              <a:gd name="T11" fmla="*/ 0 h 569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2575" h="569119">
                <a:moveTo>
                  <a:pt x="0" y="569119"/>
                </a:moveTo>
                <a:lnTo>
                  <a:pt x="464343" y="523875"/>
                </a:lnTo>
                <a:lnTo>
                  <a:pt x="914400" y="490537"/>
                </a:lnTo>
                <a:lnTo>
                  <a:pt x="1552575" y="488156"/>
                </a:lnTo>
                <a:lnTo>
                  <a:pt x="1381125" y="0"/>
                </a:lnTo>
                <a:lnTo>
                  <a:pt x="1188243"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57" name="Freeform 28"/>
          <p:cNvSpPr>
            <a:spLocks/>
          </p:cNvSpPr>
          <p:nvPr/>
        </p:nvSpPr>
        <p:spPr bwMode="auto">
          <a:xfrm>
            <a:off x="7624763" y="5548313"/>
            <a:ext cx="120650" cy="138112"/>
          </a:xfrm>
          <a:custGeom>
            <a:avLst/>
            <a:gdLst>
              <a:gd name="T0" fmla="*/ 0 w 121443"/>
              <a:gd name="T1" fmla="*/ 0 h 138112"/>
              <a:gd name="T2" fmla="*/ 56975 w 121443"/>
              <a:gd name="T3" fmla="*/ 138112 h 138112"/>
              <a:gd name="T4" fmla="*/ 66036 w 121443"/>
              <a:gd name="T5" fmla="*/ 138112 h 138112"/>
              <a:gd name="T6" fmla="*/ 0 60000 65536"/>
              <a:gd name="T7" fmla="*/ 0 60000 65536"/>
              <a:gd name="T8" fmla="*/ 0 60000 65536"/>
            </a:gdLst>
            <a:ahLst/>
            <a:cxnLst>
              <a:cxn ang="T6">
                <a:pos x="T0" y="T1"/>
              </a:cxn>
              <a:cxn ang="T7">
                <a:pos x="T2" y="T3"/>
              </a:cxn>
              <a:cxn ang="T8">
                <a:pos x="T4" y="T5"/>
              </a:cxn>
            </a:cxnLst>
            <a:rect l="0" t="0" r="r" b="b"/>
            <a:pathLst>
              <a:path w="121443" h="138112">
                <a:moveTo>
                  <a:pt x="0" y="0"/>
                </a:moveTo>
                <a:lnTo>
                  <a:pt x="104775" y="138112"/>
                </a:lnTo>
                <a:lnTo>
                  <a:pt x="121443" y="13811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58" name="Freeform 29"/>
          <p:cNvSpPr>
            <a:spLocks/>
          </p:cNvSpPr>
          <p:nvPr/>
        </p:nvSpPr>
        <p:spPr bwMode="auto">
          <a:xfrm>
            <a:off x="8142288" y="4275138"/>
            <a:ext cx="708025" cy="1123950"/>
          </a:xfrm>
          <a:custGeom>
            <a:avLst/>
            <a:gdLst>
              <a:gd name="T0" fmla="*/ 354305 w 707572"/>
              <a:gd name="T1" fmla="*/ 40393 h 1124857"/>
              <a:gd name="T2" fmla="*/ 750965 w 707572"/>
              <a:gd name="T3" fmla="*/ 0 h 1124857"/>
              <a:gd name="T4" fmla="*/ 670093 w 707572"/>
              <a:gd name="T5" fmla="*/ 185149 h 1124857"/>
              <a:gd name="T6" fmla="*/ 577664 w 707572"/>
              <a:gd name="T7" fmla="*/ 151485 h 1124857"/>
              <a:gd name="T8" fmla="*/ 392813 w 707572"/>
              <a:gd name="T9" fmla="*/ 387129 h 1124857"/>
              <a:gd name="T10" fmla="*/ 350452 w 707572"/>
              <a:gd name="T11" fmla="*/ 639602 h 1124857"/>
              <a:gd name="T12" fmla="*/ 227216 w 707572"/>
              <a:gd name="T13" fmla="*/ 945936 h 1124857"/>
              <a:gd name="T14" fmla="*/ 100130 w 707572"/>
              <a:gd name="T15" fmla="*/ 1043560 h 1124857"/>
              <a:gd name="T16" fmla="*/ 0 w 707572"/>
              <a:gd name="T17" fmla="*/ 898809 h 1124857"/>
              <a:gd name="T18" fmla="*/ 57767 w 707572"/>
              <a:gd name="T19" fmla="*/ 602571 h 1124857"/>
              <a:gd name="T20" fmla="*/ 138641 w 707572"/>
              <a:gd name="T21" fmla="*/ 306336 h 1124857"/>
              <a:gd name="T22" fmla="*/ 234918 w 707572"/>
              <a:gd name="T23" fmla="*/ 302972 h 1124857"/>
              <a:gd name="T24" fmla="*/ 269577 w 707572"/>
              <a:gd name="T25" fmla="*/ 148118 h 1124857"/>
              <a:gd name="T26" fmla="*/ 350452 w 707572"/>
              <a:gd name="T27" fmla="*/ 77425 h 1124857"/>
              <a:gd name="T28" fmla="*/ 354305 w 707572"/>
              <a:gd name="T29" fmla="*/ 40393 h 11248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07572" h="1124857">
                <a:moveTo>
                  <a:pt x="333829" y="43543"/>
                </a:moveTo>
                <a:lnTo>
                  <a:pt x="707572" y="0"/>
                </a:lnTo>
                <a:lnTo>
                  <a:pt x="631372" y="199572"/>
                </a:lnTo>
                <a:lnTo>
                  <a:pt x="544286" y="163286"/>
                </a:lnTo>
                <a:lnTo>
                  <a:pt x="370115" y="417286"/>
                </a:lnTo>
                <a:lnTo>
                  <a:pt x="330200" y="689429"/>
                </a:lnTo>
                <a:lnTo>
                  <a:pt x="214086" y="1019629"/>
                </a:lnTo>
                <a:lnTo>
                  <a:pt x="94343" y="1124857"/>
                </a:lnTo>
                <a:lnTo>
                  <a:pt x="0" y="968829"/>
                </a:lnTo>
                <a:lnTo>
                  <a:pt x="54429" y="649514"/>
                </a:lnTo>
                <a:lnTo>
                  <a:pt x="130629" y="330200"/>
                </a:lnTo>
                <a:lnTo>
                  <a:pt x="221343" y="326572"/>
                </a:lnTo>
                <a:lnTo>
                  <a:pt x="254000" y="159657"/>
                </a:lnTo>
                <a:cubicBezTo>
                  <a:pt x="270933" y="133048"/>
                  <a:pt x="313267" y="110066"/>
                  <a:pt x="330200" y="83457"/>
                </a:cubicBezTo>
                <a:lnTo>
                  <a:pt x="333829" y="43543"/>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559" name="Text Box 121"/>
          <p:cNvSpPr txBox="1">
            <a:spLocks noChangeArrowheads="1"/>
          </p:cNvSpPr>
          <p:nvPr/>
        </p:nvSpPr>
        <p:spPr bwMode="auto">
          <a:xfrm>
            <a:off x="6348413" y="3449638"/>
            <a:ext cx="495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800" kern="0" dirty="0">
                <a:solidFill>
                  <a:srgbClr val="000000"/>
                </a:solidFill>
              </a:rPr>
              <a:t>8E</a:t>
            </a:r>
          </a:p>
        </p:txBody>
      </p:sp>
      <p:sp>
        <p:nvSpPr>
          <p:cNvPr id="560" name="Oval 702"/>
          <p:cNvSpPr>
            <a:spLocks noChangeArrowheads="1"/>
          </p:cNvSpPr>
          <p:nvPr/>
        </p:nvSpPr>
        <p:spPr bwMode="auto">
          <a:xfrm>
            <a:off x="6688138" y="5386388"/>
            <a:ext cx="146050" cy="130175"/>
          </a:xfrm>
          <a:prstGeom prst="ellipse">
            <a:avLst/>
          </a:prstGeom>
          <a:solidFill>
            <a:srgbClr val="F0DBA8"/>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122043" name="Text Box 154"/>
          <p:cNvSpPr txBox="1">
            <a:spLocks noChangeArrowheads="1"/>
          </p:cNvSpPr>
          <p:nvPr/>
        </p:nvSpPr>
        <p:spPr bwMode="auto">
          <a:xfrm>
            <a:off x="265113" y="1155700"/>
            <a:ext cx="4106862" cy="41243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76200" cap="rnd">
                <a:solidFill>
                  <a:srgbClr val="00002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06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064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064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064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064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064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064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064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064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
              </a:spcAft>
              <a:buFontTx/>
              <a:buNone/>
              <a:defRPr/>
            </a:pPr>
            <a:r>
              <a:rPr lang="en-US" altLang="en-US" sz="1300" b="0" dirty="0">
                <a:solidFill>
                  <a:srgbClr val="000000"/>
                </a:solidFill>
                <a:latin typeface="Arial" panose="020B0604020202020204" pitchFamily="34" charset="0"/>
                <a:cs typeface="Arial" panose="020B0604020202020204" pitchFamily="34" charset="0"/>
              </a:rPr>
              <a:t>  1	Mountain Empire Older Citizens</a:t>
            </a:r>
          </a:p>
          <a:p>
            <a:pPr eaLnBrk="1" hangingPunct="1">
              <a:spcBef>
                <a:spcPct val="0"/>
              </a:spcBef>
              <a:spcAft>
                <a:spcPts val="100"/>
              </a:spcAft>
              <a:buFontTx/>
              <a:buNone/>
              <a:defRPr/>
            </a:pPr>
            <a:r>
              <a:rPr lang="en-US" altLang="en-US" sz="1300" b="0" dirty="0">
                <a:solidFill>
                  <a:srgbClr val="000000"/>
                </a:solidFill>
                <a:latin typeface="Arial" panose="020B0604020202020204" pitchFamily="34" charset="0"/>
                <a:cs typeface="Arial" panose="020B0604020202020204" pitchFamily="34" charset="0"/>
              </a:rPr>
              <a:t>  2	Appalachian Agency for Senior Citizens</a:t>
            </a:r>
          </a:p>
          <a:p>
            <a:pPr eaLnBrk="1" hangingPunct="1">
              <a:spcBef>
                <a:spcPct val="0"/>
              </a:spcBef>
              <a:spcAft>
                <a:spcPts val="100"/>
              </a:spcAft>
              <a:buFontTx/>
              <a:buNone/>
              <a:defRPr/>
            </a:pPr>
            <a:r>
              <a:rPr lang="en-US" altLang="en-US" sz="1300" b="0" dirty="0">
                <a:solidFill>
                  <a:srgbClr val="000000"/>
                </a:solidFill>
                <a:latin typeface="Arial" panose="020B0604020202020204" pitchFamily="34" charset="0"/>
                <a:cs typeface="Arial" panose="020B0604020202020204" pitchFamily="34" charset="0"/>
              </a:rPr>
              <a:t>  3	District Three Senior Services</a:t>
            </a:r>
          </a:p>
          <a:p>
            <a:pPr eaLnBrk="1" hangingPunct="1">
              <a:spcBef>
                <a:spcPct val="0"/>
              </a:spcBef>
              <a:spcAft>
                <a:spcPts val="100"/>
              </a:spcAft>
              <a:buFontTx/>
              <a:buNone/>
              <a:defRPr/>
            </a:pPr>
            <a:r>
              <a:rPr lang="en-US" altLang="en-US" sz="1300" b="0" dirty="0">
                <a:solidFill>
                  <a:srgbClr val="000000"/>
                </a:solidFill>
                <a:latin typeface="Arial" panose="020B0604020202020204" pitchFamily="34" charset="0"/>
                <a:cs typeface="Arial" panose="020B0604020202020204" pitchFamily="34" charset="0"/>
              </a:rPr>
              <a:t>  4	New River Valley Agency on Aging</a:t>
            </a:r>
          </a:p>
          <a:p>
            <a:pPr eaLnBrk="1" hangingPunct="1">
              <a:spcBef>
                <a:spcPct val="0"/>
              </a:spcBef>
              <a:spcAft>
                <a:spcPts val="100"/>
              </a:spcAft>
              <a:buFontTx/>
              <a:buNone/>
              <a:defRPr/>
            </a:pPr>
            <a:r>
              <a:rPr lang="en-US" altLang="en-US" sz="1300" b="0" dirty="0">
                <a:solidFill>
                  <a:srgbClr val="000000"/>
                </a:solidFill>
                <a:latin typeface="Arial" panose="020B0604020202020204" pitchFamily="34" charset="0"/>
                <a:cs typeface="Arial" panose="020B0604020202020204" pitchFamily="34" charset="0"/>
              </a:rPr>
              <a:t>  5	LOA Area Agency on Aging</a:t>
            </a:r>
          </a:p>
          <a:p>
            <a:pPr eaLnBrk="1" hangingPunct="1">
              <a:spcBef>
                <a:spcPct val="0"/>
              </a:spcBef>
              <a:spcAft>
                <a:spcPts val="100"/>
              </a:spcAft>
              <a:buFontTx/>
              <a:buNone/>
              <a:defRPr/>
            </a:pPr>
            <a:r>
              <a:rPr lang="en-US" altLang="en-US" sz="1300" b="0" dirty="0">
                <a:solidFill>
                  <a:srgbClr val="000000"/>
                </a:solidFill>
                <a:latin typeface="Arial" panose="020B0604020202020204" pitchFamily="34" charset="0"/>
                <a:cs typeface="Arial" panose="020B0604020202020204" pitchFamily="34" charset="0"/>
              </a:rPr>
              <a:t>  6	Valley Program for Aging Services</a:t>
            </a:r>
          </a:p>
          <a:p>
            <a:pPr eaLnBrk="1" hangingPunct="1">
              <a:spcBef>
                <a:spcPct val="0"/>
              </a:spcBef>
              <a:spcAft>
                <a:spcPts val="100"/>
              </a:spcAft>
              <a:buFontTx/>
              <a:buNone/>
              <a:defRPr/>
            </a:pPr>
            <a:r>
              <a:rPr lang="en-US" altLang="en-US" sz="1300" b="0" dirty="0">
                <a:solidFill>
                  <a:srgbClr val="000000"/>
                </a:solidFill>
                <a:latin typeface="Arial" panose="020B0604020202020204" pitchFamily="34" charset="0"/>
                <a:cs typeface="Arial" panose="020B0604020202020204" pitchFamily="34" charset="0"/>
              </a:rPr>
              <a:t>  7	Seniors First (Shenandoah AAA)</a:t>
            </a:r>
          </a:p>
          <a:p>
            <a:pPr eaLnBrk="1" hangingPunct="1">
              <a:spcBef>
                <a:spcPct val="0"/>
              </a:spcBef>
              <a:spcAft>
                <a:spcPts val="100"/>
              </a:spcAft>
              <a:buFontTx/>
              <a:buNone/>
              <a:defRPr/>
            </a:pPr>
            <a:r>
              <a:rPr lang="en-US" altLang="en-US" sz="1300" b="0" dirty="0">
                <a:solidFill>
                  <a:srgbClr val="000000"/>
                </a:solidFill>
                <a:latin typeface="Arial" panose="020B0604020202020204" pitchFamily="34" charset="0"/>
                <a:cs typeface="Arial" panose="020B0604020202020204" pitchFamily="34" charset="0"/>
              </a:rPr>
              <a:t>  8A	Alexandria Division of Aging and Adult Services</a:t>
            </a:r>
          </a:p>
          <a:p>
            <a:pPr eaLnBrk="1" hangingPunct="1">
              <a:spcBef>
                <a:spcPct val="0"/>
              </a:spcBef>
              <a:spcAft>
                <a:spcPts val="100"/>
              </a:spcAft>
              <a:buFontTx/>
              <a:buNone/>
              <a:defRPr/>
            </a:pPr>
            <a:r>
              <a:rPr lang="en-US" altLang="en-US" sz="1300" b="0" dirty="0">
                <a:solidFill>
                  <a:srgbClr val="000000"/>
                </a:solidFill>
                <a:latin typeface="Arial" panose="020B0604020202020204" pitchFamily="34" charset="0"/>
                <a:cs typeface="Arial" panose="020B0604020202020204" pitchFamily="34" charset="0"/>
              </a:rPr>
              <a:t>  8B	Arlington Agency on Aging</a:t>
            </a:r>
          </a:p>
          <a:p>
            <a:pPr eaLnBrk="1" hangingPunct="1">
              <a:spcBef>
                <a:spcPct val="0"/>
              </a:spcBef>
              <a:spcAft>
                <a:spcPts val="100"/>
              </a:spcAft>
              <a:buFontTx/>
              <a:buNone/>
              <a:defRPr/>
            </a:pPr>
            <a:r>
              <a:rPr lang="en-US" altLang="en-US" sz="1300" b="0" dirty="0">
                <a:solidFill>
                  <a:srgbClr val="000000"/>
                </a:solidFill>
                <a:latin typeface="Arial" panose="020B0604020202020204" pitchFamily="34" charset="0"/>
                <a:cs typeface="Arial" panose="020B0604020202020204" pitchFamily="34" charset="0"/>
              </a:rPr>
              <a:t>  8C	Fairfax AAA</a:t>
            </a:r>
          </a:p>
          <a:p>
            <a:pPr eaLnBrk="1" hangingPunct="1">
              <a:spcBef>
                <a:spcPct val="0"/>
              </a:spcBef>
              <a:spcAft>
                <a:spcPts val="100"/>
              </a:spcAft>
              <a:buFontTx/>
              <a:buNone/>
              <a:defRPr/>
            </a:pPr>
            <a:r>
              <a:rPr lang="en-US" altLang="en-US" sz="1300" b="0" dirty="0">
                <a:solidFill>
                  <a:srgbClr val="000000"/>
                </a:solidFill>
                <a:latin typeface="Arial" panose="020B0604020202020204" pitchFamily="34" charset="0"/>
                <a:cs typeface="Arial" panose="020B0604020202020204" pitchFamily="34" charset="0"/>
              </a:rPr>
              <a:t>  8D	Loudoun County AAA</a:t>
            </a:r>
          </a:p>
          <a:p>
            <a:pPr eaLnBrk="1" hangingPunct="1">
              <a:spcBef>
                <a:spcPct val="0"/>
              </a:spcBef>
              <a:spcAft>
                <a:spcPts val="100"/>
              </a:spcAft>
              <a:buFontTx/>
              <a:buNone/>
              <a:defRPr/>
            </a:pPr>
            <a:r>
              <a:rPr lang="en-US" altLang="en-US" sz="1300" b="0" dirty="0">
                <a:solidFill>
                  <a:srgbClr val="000000"/>
                </a:solidFill>
                <a:latin typeface="Arial" panose="020B0604020202020204" pitchFamily="34" charset="0"/>
                <a:cs typeface="Arial" panose="020B0604020202020204" pitchFamily="34" charset="0"/>
              </a:rPr>
              <a:t>  8E	Prince William AAA</a:t>
            </a:r>
          </a:p>
          <a:p>
            <a:pPr eaLnBrk="1" hangingPunct="1">
              <a:spcBef>
                <a:spcPct val="0"/>
              </a:spcBef>
              <a:spcAft>
                <a:spcPts val="100"/>
              </a:spcAft>
              <a:buFontTx/>
              <a:buNone/>
              <a:defRPr/>
            </a:pPr>
            <a:r>
              <a:rPr lang="en-US" altLang="en-US" sz="1300" b="0" dirty="0">
                <a:solidFill>
                  <a:srgbClr val="000000"/>
                </a:solidFill>
                <a:latin typeface="Arial" panose="020B0604020202020204" pitchFamily="34" charset="0"/>
                <a:cs typeface="Arial" panose="020B0604020202020204" pitchFamily="34" charset="0"/>
              </a:rPr>
              <a:t>  9	Rappahannock-Rapidan</a:t>
            </a:r>
          </a:p>
          <a:p>
            <a:pPr eaLnBrk="1" hangingPunct="1">
              <a:spcBef>
                <a:spcPct val="0"/>
              </a:spcBef>
              <a:spcAft>
                <a:spcPts val="100"/>
              </a:spcAft>
              <a:buFontTx/>
              <a:buNone/>
              <a:defRPr/>
            </a:pPr>
            <a:r>
              <a:rPr lang="en-US" altLang="en-US" sz="1300" b="0" dirty="0">
                <a:solidFill>
                  <a:srgbClr val="000000"/>
                </a:solidFill>
                <a:latin typeface="Arial" panose="020B0604020202020204" pitchFamily="34" charset="0"/>
                <a:cs typeface="Arial" panose="020B0604020202020204" pitchFamily="34" charset="0"/>
              </a:rPr>
              <a:t>            Community Services Board and AAA</a:t>
            </a:r>
          </a:p>
          <a:p>
            <a:pPr eaLnBrk="1" hangingPunct="1">
              <a:spcBef>
                <a:spcPct val="0"/>
              </a:spcBef>
              <a:spcAft>
                <a:spcPts val="100"/>
              </a:spcAft>
              <a:buFontTx/>
              <a:buNone/>
              <a:defRPr/>
            </a:pPr>
            <a:r>
              <a:rPr lang="en-US" altLang="en-US" sz="1300" b="0" dirty="0">
                <a:solidFill>
                  <a:srgbClr val="000000"/>
                </a:solidFill>
                <a:latin typeface="Arial" panose="020B0604020202020204" pitchFamily="34" charset="0"/>
                <a:cs typeface="Arial" panose="020B0604020202020204" pitchFamily="34" charset="0"/>
              </a:rPr>
              <a:t>10	Jefferson Area Board for Aging</a:t>
            </a:r>
          </a:p>
          <a:p>
            <a:pPr marL="342900" indent="-342900" eaLnBrk="1" hangingPunct="1">
              <a:spcBef>
                <a:spcPct val="0"/>
              </a:spcBef>
              <a:spcAft>
                <a:spcPts val="100"/>
              </a:spcAft>
              <a:buFontTx/>
              <a:buAutoNum type="arabicPlain" startAt="11"/>
              <a:defRPr/>
            </a:pPr>
            <a:r>
              <a:rPr lang="en-US" altLang="en-US" sz="1300" b="0" dirty="0">
                <a:solidFill>
                  <a:srgbClr val="000000"/>
                </a:solidFill>
                <a:latin typeface="Arial" panose="020B0604020202020204" pitchFamily="34" charset="0"/>
                <a:cs typeface="Arial" panose="020B0604020202020204" pitchFamily="34" charset="0"/>
              </a:rPr>
              <a:t> Central VA Alliance for Community Living</a:t>
            </a:r>
          </a:p>
          <a:p>
            <a:pPr marL="342900" indent="-342900" eaLnBrk="1" hangingPunct="1">
              <a:spcBef>
                <a:spcPct val="0"/>
              </a:spcBef>
              <a:spcAft>
                <a:spcPts val="100"/>
              </a:spcAft>
              <a:buFontTx/>
              <a:buAutoNum type="arabicPlain" startAt="11"/>
              <a:defRPr/>
            </a:pPr>
            <a:r>
              <a:rPr lang="en-US" altLang="en-US" sz="1300" b="0" dirty="0">
                <a:solidFill>
                  <a:srgbClr val="000000"/>
                </a:solidFill>
                <a:latin typeface="Arial" panose="020B0604020202020204" pitchFamily="34" charset="0"/>
                <a:cs typeface="Arial" panose="020B0604020202020204" pitchFamily="34" charset="0"/>
              </a:rPr>
              <a:t> Southern AAA</a:t>
            </a:r>
          </a:p>
          <a:p>
            <a:pPr eaLnBrk="1" hangingPunct="1">
              <a:spcBef>
                <a:spcPct val="0"/>
              </a:spcBef>
              <a:spcAft>
                <a:spcPts val="100"/>
              </a:spcAft>
              <a:buFontTx/>
              <a:buNone/>
              <a:defRPr/>
            </a:pPr>
            <a:r>
              <a:rPr lang="en-US" altLang="en-US" sz="1300" b="0" dirty="0">
                <a:solidFill>
                  <a:srgbClr val="000000"/>
                </a:solidFill>
                <a:latin typeface="Arial" panose="020B0604020202020204" pitchFamily="34" charset="0"/>
                <a:cs typeface="Arial" panose="020B0604020202020204" pitchFamily="34" charset="0"/>
              </a:rPr>
              <a:t>13	Lake Country AAA</a:t>
            </a:r>
          </a:p>
          <a:p>
            <a:pPr eaLnBrk="1" hangingPunct="1">
              <a:spcBef>
                <a:spcPct val="0"/>
              </a:spcBef>
              <a:spcAft>
                <a:spcPts val="100"/>
              </a:spcAft>
              <a:buFontTx/>
              <a:buNone/>
              <a:defRPr/>
            </a:pPr>
            <a:r>
              <a:rPr lang="en-US" altLang="en-US" sz="1300" b="0" dirty="0">
                <a:solidFill>
                  <a:srgbClr val="000000"/>
                </a:solidFill>
                <a:latin typeface="Arial" panose="020B0604020202020204" pitchFamily="34" charset="0"/>
                <a:cs typeface="Arial" panose="020B0604020202020204" pitchFamily="34" charset="0"/>
              </a:rPr>
              <a:t>14	Piedmont Senior Resources AAA</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Freeform 591"/>
          <p:cNvSpPr>
            <a:spLocks/>
          </p:cNvSpPr>
          <p:nvPr/>
        </p:nvSpPr>
        <p:spPr bwMode="auto">
          <a:xfrm>
            <a:off x="6305550" y="3116263"/>
            <a:ext cx="506413" cy="525462"/>
          </a:xfrm>
          <a:custGeom>
            <a:avLst/>
            <a:gdLst>
              <a:gd name="T0" fmla="*/ 2147483646 w 354"/>
              <a:gd name="T1" fmla="*/ 0 h 414"/>
              <a:gd name="T2" fmla="*/ 0 w 354"/>
              <a:gd name="T3" fmla="*/ 2147483646 h 414"/>
              <a:gd name="T4" fmla="*/ 2147483646 w 354"/>
              <a:gd name="T5" fmla="*/ 2147483646 h 414"/>
              <a:gd name="T6" fmla="*/ 2147483646 w 354"/>
              <a:gd name="T7" fmla="*/ 2147483646 h 414"/>
              <a:gd name="T8" fmla="*/ 2147483646 w 354"/>
              <a:gd name="T9" fmla="*/ 2147483646 h 414"/>
              <a:gd name="T10" fmla="*/ 2147483646 w 354"/>
              <a:gd name="T11" fmla="*/ 2147483646 h 414"/>
              <a:gd name="T12" fmla="*/ 2147483646 w 354"/>
              <a:gd name="T13" fmla="*/ 2147483646 h 414"/>
              <a:gd name="T14" fmla="*/ 2147483646 w 354"/>
              <a:gd name="T15" fmla="*/ 2147483646 h 414"/>
              <a:gd name="T16" fmla="*/ 2147483646 w 354"/>
              <a:gd name="T17" fmla="*/ 2147483646 h 414"/>
              <a:gd name="T18" fmla="*/ 2147483646 w 354"/>
              <a:gd name="T19" fmla="*/ 0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414"/>
              <a:gd name="T32" fmla="*/ 354 w 354"/>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414">
                <a:moveTo>
                  <a:pt x="36" y="0"/>
                </a:moveTo>
                <a:lnTo>
                  <a:pt x="0" y="124"/>
                </a:lnTo>
                <a:lnTo>
                  <a:pt x="145" y="387"/>
                </a:lnTo>
                <a:lnTo>
                  <a:pt x="181" y="351"/>
                </a:lnTo>
                <a:lnTo>
                  <a:pt x="326" y="413"/>
                </a:lnTo>
                <a:lnTo>
                  <a:pt x="353" y="314"/>
                </a:lnTo>
                <a:lnTo>
                  <a:pt x="353" y="251"/>
                </a:lnTo>
                <a:lnTo>
                  <a:pt x="208" y="188"/>
                </a:lnTo>
                <a:lnTo>
                  <a:pt x="145" y="97"/>
                </a:lnTo>
                <a:lnTo>
                  <a:pt x="36" y="0"/>
                </a:lnTo>
              </a:path>
            </a:pathLst>
          </a:custGeom>
          <a:blipFill dpi="0" rotWithShape="1">
            <a:blip r:embed="rId3"/>
            <a:srcRect/>
            <a:tile tx="0" ty="0" sx="100000" sy="100000" flip="none" algn="tl"/>
          </a:blip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199" name="Freeform 704"/>
          <p:cNvSpPr>
            <a:spLocks/>
          </p:cNvSpPr>
          <p:nvPr/>
        </p:nvSpPr>
        <p:spPr bwMode="auto">
          <a:xfrm>
            <a:off x="7342188" y="4986338"/>
            <a:ext cx="406400" cy="409575"/>
          </a:xfrm>
          <a:custGeom>
            <a:avLst/>
            <a:gdLst>
              <a:gd name="T0" fmla="*/ 2147483646 w 284"/>
              <a:gd name="T1" fmla="*/ 0 h 322"/>
              <a:gd name="T2" fmla="*/ 0 w 284"/>
              <a:gd name="T3" fmla="*/ 2147483646 h 322"/>
              <a:gd name="T4" fmla="*/ 2147483646 w 284"/>
              <a:gd name="T5" fmla="*/ 2147483646 h 322"/>
              <a:gd name="T6" fmla="*/ 2147483646 w 284"/>
              <a:gd name="T7" fmla="*/ 2147483646 h 322"/>
              <a:gd name="T8" fmla="*/ 2147483646 w 284"/>
              <a:gd name="T9" fmla="*/ 2147483646 h 322"/>
              <a:gd name="T10" fmla="*/ 2147483646 w 284"/>
              <a:gd name="T11" fmla="*/ 2147483646 h 322"/>
              <a:gd name="T12" fmla="*/ 2147483646 w 284"/>
              <a:gd name="T13" fmla="*/ 2147483646 h 322"/>
              <a:gd name="T14" fmla="*/ 2147483646 w 284"/>
              <a:gd name="T15" fmla="*/ 2147483646 h 322"/>
              <a:gd name="T16" fmla="*/ 2147483646 w 284"/>
              <a:gd name="T17" fmla="*/ 2147483646 h 322"/>
              <a:gd name="T18" fmla="*/ 2147483646 w 284"/>
              <a:gd name="T19" fmla="*/ 2147483646 h 322"/>
              <a:gd name="T20" fmla="*/ 2147483646 w 284"/>
              <a:gd name="T21" fmla="*/ 0 h 3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4"/>
              <a:gd name="T34" fmla="*/ 0 h 322"/>
              <a:gd name="T35" fmla="*/ 284 w 284"/>
              <a:gd name="T36" fmla="*/ 322 h 3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4" h="322">
                <a:moveTo>
                  <a:pt x="85" y="0"/>
                </a:moveTo>
                <a:lnTo>
                  <a:pt x="0" y="46"/>
                </a:lnTo>
                <a:lnTo>
                  <a:pt x="23" y="104"/>
                </a:lnTo>
                <a:lnTo>
                  <a:pt x="98" y="104"/>
                </a:lnTo>
                <a:lnTo>
                  <a:pt x="121" y="163"/>
                </a:lnTo>
                <a:lnTo>
                  <a:pt x="76" y="189"/>
                </a:lnTo>
                <a:lnTo>
                  <a:pt x="230" y="321"/>
                </a:lnTo>
                <a:lnTo>
                  <a:pt x="281" y="316"/>
                </a:lnTo>
                <a:lnTo>
                  <a:pt x="283" y="174"/>
                </a:lnTo>
                <a:lnTo>
                  <a:pt x="205" y="108"/>
                </a:lnTo>
                <a:lnTo>
                  <a:pt x="85"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00" name="Freeform 695"/>
          <p:cNvSpPr>
            <a:spLocks/>
          </p:cNvSpPr>
          <p:nvPr/>
        </p:nvSpPr>
        <p:spPr bwMode="auto">
          <a:xfrm>
            <a:off x="7219950" y="4932363"/>
            <a:ext cx="322263" cy="301625"/>
          </a:xfrm>
          <a:custGeom>
            <a:avLst/>
            <a:gdLst>
              <a:gd name="T0" fmla="*/ 2147483646 w 225"/>
              <a:gd name="T1" fmla="*/ 0 h 238"/>
              <a:gd name="T2" fmla="*/ 2147483646 w 225"/>
              <a:gd name="T3" fmla="*/ 0 h 238"/>
              <a:gd name="T4" fmla="*/ 0 w 225"/>
              <a:gd name="T5" fmla="*/ 2147483646 h 238"/>
              <a:gd name="T6" fmla="*/ 2147483646 w 225"/>
              <a:gd name="T7" fmla="*/ 2147483646 h 238"/>
              <a:gd name="T8" fmla="*/ 2147483646 w 225"/>
              <a:gd name="T9" fmla="*/ 2147483646 h 238"/>
              <a:gd name="T10" fmla="*/ 2147483646 w 225"/>
              <a:gd name="T11" fmla="*/ 2147483646 h 238"/>
              <a:gd name="T12" fmla="*/ 2147483646 w 225"/>
              <a:gd name="T13" fmla="*/ 2147483646 h 238"/>
              <a:gd name="T14" fmla="*/ 2147483646 w 225"/>
              <a:gd name="T15" fmla="*/ 2147483646 h 238"/>
              <a:gd name="T16" fmla="*/ 2147483646 w 225"/>
              <a:gd name="T17" fmla="*/ 2147483646 h 238"/>
              <a:gd name="T18" fmla="*/ 2147483646 w 225"/>
              <a:gd name="T19" fmla="*/ 2147483646 h 238"/>
              <a:gd name="T20" fmla="*/ 2147483646 w 225"/>
              <a:gd name="T21" fmla="*/ 0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
              <a:gd name="T34" fmla="*/ 0 h 238"/>
              <a:gd name="T35" fmla="*/ 225 w 225"/>
              <a:gd name="T36" fmla="*/ 238 h 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 h="238">
                <a:moveTo>
                  <a:pt x="159" y="0"/>
                </a:moveTo>
                <a:lnTo>
                  <a:pt x="24" y="0"/>
                </a:lnTo>
                <a:lnTo>
                  <a:pt x="0" y="55"/>
                </a:lnTo>
                <a:lnTo>
                  <a:pt x="64" y="221"/>
                </a:lnTo>
                <a:lnTo>
                  <a:pt x="192" y="237"/>
                </a:lnTo>
                <a:lnTo>
                  <a:pt x="224" y="205"/>
                </a:lnTo>
                <a:lnTo>
                  <a:pt x="192" y="134"/>
                </a:lnTo>
                <a:lnTo>
                  <a:pt x="112" y="134"/>
                </a:lnTo>
                <a:lnTo>
                  <a:pt x="87" y="92"/>
                </a:lnTo>
                <a:lnTo>
                  <a:pt x="181" y="58"/>
                </a:lnTo>
                <a:lnTo>
                  <a:pt x="159"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01" name="Freeform 654"/>
          <p:cNvSpPr>
            <a:spLocks/>
          </p:cNvSpPr>
          <p:nvPr/>
        </p:nvSpPr>
        <p:spPr bwMode="auto">
          <a:xfrm>
            <a:off x="5553075" y="4232275"/>
            <a:ext cx="482600" cy="417513"/>
          </a:xfrm>
          <a:custGeom>
            <a:avLst/>
            <a:gdLst>
              <a:gd name="T0" fmla="*/ 2147483646 w 10000"/>
              <a:gd name="T1" fmla="*/ 0 h 10232"/>
              <a:gd name="T2" fmla="*/ 0 w 10000"/>
              <a:gd name="T3" fmla="*/ 2147483646 h 10232"/>
              <a:gd name="T4" fmla="*/ 2147483646 w 10000"/>
              <a:gd name="T5" fmla="*/ 2147483646 h 10232"/>
              <a:gd name="T6" fmla="*/ 2147483646 w 10000"/>
              <a:gd name="T7" fmla="*/ 2147483646 h 10232"/>
              <a:gd name="T8" fmla="*/ 2147483646 w 10000"/>
              <a:gd name="T9" fmla="*/ 2147483646 h 10232"/>
              <a:gd name="T10" fmla="*/ 2147483646 w 10000"/>
              <a:gd name="T11" fmla="*/ 2147483646 h 10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232">
                <a:moveTo>
                  <a:pt x="4411" y="0"/>
                </a:moveTo>
                <a:lnTo>
                  <a:pt x="0" y="8083"/>
                </a:lnTo>
                <a:lnTo>
                  <a:pt x="5790" y="10232"/>
                </a:lnTo>
                <a:lnTo>
                  <a:pt x="7124" y="7966"/>
                </a:lnTo>
                <a:lnTo>
                  <a:pt x="10000" y="5038"/>
                </a:lnTo>
                <a:lnTo>
                  <a:pt x="4519" y="232"/>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02" name="Freeform 620"/>
          <p:cNvSpPr>
            <a:spLocks/>
          </p:cNvSpPr>
          <p:nvPr/>
        </p:nvSpPr>
        <p:spPr bwMode="auto">
          <a:xfrm>
            <a:off x="3927475" y="5734050"/>
            <a:ext cx="504825" cy="366713"/>
          </a:xfrm>
          <a:custGeom>
            <a:avLst/>
            <a:gdLst>
              <a:gd name="T0" fmla="*/ 2147483646 w 353"/>
              <a:gd name="T1" fmla="*/ 2147483646 h 289"/>
              <a:gd name="T2" fmla="*/ 0 w 353"/>
              <a:gd name="T3" fmla="*/ 2147483646 h 289"/>
              <a:gd name="T4" fmla="*/ 0 w 353"/>
              <a:gd name="T5" fmla="*/ 2147483646 h 289"/>
              <a:gd name="T6" fmla="*/ 2147483646 w 353"/>
              <a:gd name="T7" fmla="*/ 2147483646 h 289"/>
              <a:gd name="T8" fmla="*/ 2147483646 w 353"/>
              <a:gd name="T9" fmla="*/ 2147483646 h 289"/>
              <a:gd name="T10" fmla="*/ 2147483646 w 353"/>
              <a:gd name="T11" fmla="*/ 2147483646 h 289"/>
              <a:gd name="T12" fmla="*/ 2147483646 w 353"/>
              <a:gd name="T13" fmla="*/ 0 h 289"/>
              <a:gd name="T14" fmla="*/ 2147483646 w 353"/>
              <a:gd name="T15" fmla="*/ 2147483646 h 289"/>
              <a:gd name="T16" fmla="*/ 2147483646 w 353"/>
              <a:gd name="T17" fmla="*/ 0 h 289"/>
              <a:gd name="T18" fmla="*/ 2147483646 w 353"/>
              <a:gd name="T19" fmla="*/ 2147483646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3"/>
              <a:gd name="T31" fmla="*/ 0 h 289"/>
              <a:gd name="T32" fmla="*/ 353 w 353"/>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3" h="289">
                <a:moveTo>
                  <a:pt x="63" y="72"/>
                </a:moveTo>
                <a:lnTo>
                  <a:pt x="0" y="72"/>
                </a:lnTo>
                <a:lnTo>
                  <a:pt x="0" y="134"/>
                </a:lnTo>
                <a:lnTo>
                  <a:pt x="63" y="198"/>
                </a:lnTo>
                <a:lnTo>
                  <a:pt x="63" y="288"/>
                </a:lnTo>
                <a:lnTo>
                  <a:pt x="298" y="288"/>
                </a:lnTo>
                <a:lnTo>
                  <a:pt x="352" y="0"/>
                </a:lnTo>
                <a:lnTo>
                  <a:pt x="261" y="36"/>
                </a:lnTo>
                <a:lnTo>
                  <a:pt x="89" y="0"/>
                </a:lnTo>
                <a:lnTo>
                  <a:pt x="63" y="72"/>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03" name="Freeform 662"/>
          <p:cNvSpPr>
            <a:spLocks/>
          </p:cNvSpPr>
          <p:nvPr/>
        </p:nvSpPr>
        <p:spPr bwMode="auto">
          <a:xfrm>
            <a:off x="6227763" y="4795838"/>
            <a:ext cx="673100" cy="458787"/>
          </a:xfrm>
          <a:custGeom>
            <a:avLst/>
            <a:gdLst>
              <a:gd name="T0" fmla="*/ 2147483646 w 470"/>
              <a:gd name="T1" fmla="*/ 2147483646 h 352"/>
              <a:gd name="T2" fmla="*/ 2147483646 w 470"/>
              <a:gd name="T3" fmla="*/ 2147483646 h 352"/>
              <a:gd name="T4" fmla="*/ 2147483646 w 470"/>
              <a:gd name="T5" fmla="*/ 2147483646 h 352"/>
              <a:gd name="T6" fmla="*/ 0 w 470"/>
              <a:gd name="T7" fmla="*/ 2147483646 h 352"/>
              <a:gd name="T8" fmla="*/ 2147483646 w 470"/>
              <a:gd name="T9" fmla="*/ 2147483646 h 352"/>
              <a:gd name="T10" fmla="*/ 2147483646 w 470"/>
              <a:gd name="T11" fmla="*/ 2147483646 h 352"/>
              <a:gd name="T12" fmla="*/ 2147483646 w 470"/>
              <a:gd name="T13" fmla="*/ 2147483646 h 352"/>
              <a:gd name="T14" fmla="*/ 2147483646 w 470"/>
              <a:gd name="T15" fmla="*/ 2147483646 h 352"/>
              <a:gd name="T16" fmla="*/ 2147483646 w 470"/>
              <a:gd name="T17" fmla="*/ 2147483646 h 352"/>
              <a:gd name="T18" fmla="*/ 2147483646 w 470"/>
              <a:gd name="T19" fmla="*/ 2147483646 h 352"/>
              <a:gd name="T20" fmla="*/ 2147483646 w 470"/>
              <a:gd name="T21" fmla="*/ 2147483646 h 352"/>
              <a:gd name="T22" fmla="*/ 2147483646 w 470"/>
              <a:gd name="T23" fmla="*/ 2147483646 h 352"/>
              <a:gd name="T24" fmla="*/ 2147483646 w 470"/>
              <a:gd name="T25" fmla="*/ 2147483646 h 352"/>
              <a:gd name="T26" fmla="*/ 2147483646 w 470"/>
              <a:gd name="T27" fmla="*/ 2147483646 h 352"/>
              <a:gd name="T28" fmla="*/ 2147483646 w 470"/>
              <a:gd name="T29" fmla="*/ 2147483646 h 352"/>
              <a:gd name="T30" fmla="*/ 2147483646 w 470"/>
              <a:gd name="T31" fmla="*/ 0 h 352"/>
              <a:gd name="T32" fmla="*/ 2147483646 w 470"/>
              <a:gd name="T33" fmla="*/ 2147483646 h 3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0"/>
              <a:gd name="T52" fmla="*/ 0 h 352"/>
              <a:gd name="T53" fmla="*/ 470 w 470"/>
              <a:gd name="T54" fmla="*/ 352 h 3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0" h="352">
                <a:moveTo>
                  <a:pt x="54" y="98"/>
                </a:moveTo>
                <a:lnTo>
                  <a:pt x="54" y="126"/>
                </a:lnTo>
                <a:lnTo>
                  <a:pt x="27" y="197"/>
                </a:lnTo>
                <a:lnTo>
                  <a:pt x="0" y="224"/>
                </a:lnTo>
                <a:lnTo>
                  <a:pt x="90" y="287"/>
                </a:lnTo>
                <a:lnTo>
                  <a:pt x="145" y="260"/>
                </a:lnTo>
                <a:lnTo>
                  <a:pt x="172" y="287"/>
                </a:lnTo>
                <a:lnTo>
                  <a:pt x="262" y="351"/>
                </a:lnTo>
                <a:lnTo>
                  <a:pt x="352" y="351"/>
                </a:lnTo>
                <a:lnTo>
                  <a:pt x="469" y="224"/>
                </a:lnTo>
                <a:lnTo>
                  <a:pt x="469" y="161"/>
                </a:lnTo>
                <a:lnTo>
                  <a:pt x="380" y="197"/>
                </a:lnTo>
                <a:lnTo>
                  <a:pt x="316" y="126"/>
                </a:lnTo>
                <a:lnTo>
                  <a:pt x="262" y="98"/>
                </a:lnTo>
                <a:lnTo>
                  <a:pt x="235" y="35"/>
                </a:lnTo>
                <a:lnTo>
                  <a:pt x="145" y="0"/>
                </a:lnTo>
                <a:lnTo>
                  <a:pt x="54" y="98"/>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04" name="Freeform 625"/>
          <p:cNvSpPr>
            <a:spLocks/>
          </p:cNvSpPr>
          <p:nvPr/>
        </p:nvSpPr>
        <p:spPr bwMode="auto">
          <a:xfrm>
            <a:off x="4354513" y="4165600"/>
            <a:ext cx="544512" cy="688975"/>
          </a:xfrm>
          <a:custGeom>
            <a:avLst/>
            <a:gdLst>
              <a:gd name="T0" fmla="*/ 0 w 381"/>
              <a:gd name="T1" fmla="*/ 2147483646 h 542"/>
              <a:gd name="T2" fmla="*/ 0 w 381"/>
              <a:gd name="T3" fmla="*/ 2147483646 h 542"/>
              <a:gd name="T4" fmla="*/ 2147483646 w 381"/>
              <a:gd name="T5" fmla="*/ 2147483646 h 542"/>
              <a:gd name="T6" fmla="*/ 2147483646 w 381"/>
              <a:gd name="T7" fmla="*/ 2147483646 h 542"/>
              <a:gd name="T8" fmla="*/ 2147483646 w 381"/>
              <a:gd name="T9" fmla="*/ 2147483646 h 542"/>
              <a:gd name="T10" fmla="*/ 2147483646 w 381"/>
              <a:gd name="T11" fmla="*/ 2147483646 h 542"/>
              <a:gd name="T12" fmla="*/ 2147483646 w 381"/>
              <a:gd name="T13" fmla="*/ 2147483646 h 542"/>
              <a:gd name="T14" fmla="*/ 2147483646 w 381"/>
              <a:gd name="T15" fmla="*/ 0 h 542"/>
              <a:gd name="T16" fmla="*/ 2147483646 w 381"/>
              <a:gd name="T17" fmla="*/ 2147483646 h 542"/>
              <a:gd name="T18" fmla="*/ 2147483646 w 381"/>
              <a:gd name="T19" fmla="*/ 2147483646 h 542"/>
              <a:gd name="T20" fmla="*/ 0 w 381"/>
              <a:gd name="T21" fmla="*/ 2147483646 h 5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542"/>
              <a:gd name="T35" fmla="*/ 381 w 381"/>
              <a:gd name="T36" fmla="*/ 542 h 5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542">
                <a:moveTo>
                  <a:pt x="0" y="352"/>
                </a:moveTo>
                <a:lnTo>
                  <a:pt x="0" y="442"/>
                </a:lnTo>
                <a:lnTo>
                  <a:pt x="145" y="541"/>
                </a:lnTo>
                <a:lnTo>
                  <a:pt x="172" y="479"/>
                </a:lnTo>
                <a:lnTo>
                  <a:pt x="289" y="290"/>
                </a:lnTo>
                <a:lnTo>
                  <a:pt x="344" y="290"/>
                </a:lnTo>
                <a:lnTo>
                  <a:pt x="380" y="226"/>
                </a:lnTo>
                <a:lnTo>
                  <a:pt x="145" y="0"/>
                </a:lnTo>
                <a:lnTo>
                  <a:pt x="27" y="226"/>
                </a:lnTo>
                <a:lnTo>
                  <a:pt x="54" y="253"/>
                </a:lnTo>
                <a:lnTo>
                  <a:pt x="0" y="352"/>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05" name="Freeform 587"/>
          <p:cNvSpPr>
            <a:spLocks/>
          </p:cNvSpPr>
          <p:nvPr/>
        </p:nvSpPr>
        <p:spPr bwMode="auto">
          <a:xfrm>
            <a:off x="5219700" y="4567238"/>
            <a:ext cx="596900" cy="527050"/>
          </a:xfrm>
          <a:custGeom>
            <a:avLst/>
            <a:gdLst>
              <a:gd name="T0" fmla="*/ 0 w 416"/>
              <a:gd name="T1" fmla="*/ 2147483646 h 415"/>
              <a:gd name="T2" fmla="*/ 0 w 416"/>
              <a:gd name="T3" fmla="*/ 2147483646 h 415"/>
              <a:gd name="T4" fmla="*/ 2147483646 w 416"/>
              <a:gd name="T5" fmla="*/ 2147483646 h 415"/>
              <a:gd name="T6" fmla="*/ 2147483646 w 416"/>
              <a:gd name="T7" fmla="*/ 2147483646 h 415"/>
              <a:gd name="T8" fmla="*/ 2147483646 w 416"/>
              <a:gd name="T9" fmla="*/ 2147483646 h 415"/>
              <a:gd name="T10" fmla="*/ 2147483646 w 416"/>
              <a:gd name="T11" fmla="*/ 0 h 415"/>
              <a:gd name="T12" fmla="*/ 2147483646 w 416"/>
              <a:gd name="T13" fmla="*/ 2147483646 h 415"/>
              <a:gd name="T14" fmla="*/ 2147483646 w 416"/>
              <a:gd name="T15" fmla="*/ 2147483646 h 415"/>
              <a:gd name="T16" fmla="*/ 0 w 416"/>
              <a:gd name="T17" fmla="*/ 2147483646 h 4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6"/>
              <a:gd name="T28" fmla="*/ 0 h 415"/>
              <a:gd name="T29" fmla="*/ 416 w 416"/>
              <a:gd name="T30" fmla="*/ 415 h 4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6" h="415">
                <a:moveTo>
                  <a:pt x="0" y="127"/>
                </a:moveTo>
                <a:lnTo>
                  <a:pt x="0" y="225"/>
                </a:lnTo>
                <a:lnTo>
                  <a:pt x="180" y="387"/>
                </a:lnTo>
                <a:lnTo>
                  <a:pt x="261" y="414"/>
                </a:lnTo>
                <a:lnTo>
                  <a:pt x="415" y="63"/>
                </a:lnTo>
                <a:lnTo>
                  <a:pt x="234" y="0"/>
                </a:lnTo>
                <a:lnTo>
                  <a:pt x="116" y="36"/>
                </a:lnTo>
                <a:lnTo>
                  <a:pt x="62" y="127"/>
                </a:lnTo>
                <a:lnTo>
                  <a:pt x="0" y="127"/>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06" name="Freeform 588"/>
          <p:cNvSpPr>
            <a:spLocks/>
          </p:cNvSpPr>
          <p:nvPr/>
        </p:nvSpPr>
        <p:spPr bwMode="auto">
          <a:xfrm>
            <a:off x="4841875" y="4210050"/>
            <a:ext cx="550863" cy="636588"/>
          </a:xfrm>
          <a:custGeom>
            <a:avLst/>
            <a:gdLst>
              <a:gd name="T0" fmla="*/ 2147483646 w 434"/>
              <a:gd name="T1" fmla="*/ 2147483646 h 597"/>
              <a:gd name="T2" fmla="*/ 0 w 434"/>
              <a:gd name="T3" fmla="*/ 2147483646 h 597"/>
              <a:gd name="T4" fmla="*/ 2147483646 w 434"/>
              <a:gd name="T5" fmla="*/ 2147483646 h 597"/>
              <a:gd name="T6" fmla="*/ 2147483646 w 434"/>
              <a:gd name="T7" fmla="*/ 2147483646 h 597"/>
              <a:gd name="T8" fmla="*/ 2147483646 w 434"/>
              <a:gd name="T9" fmla="*/ 2147483646 h 597"/>
              <a:gd name="T10" fmla="*/ 2147483646 w 434"/>
              <a:gd name="T11" fmla="*/ 2147483646 h 597"/>
              <a:gd name="T12" fmla="*/ 2147483646 w 434"/>
              <a:gd name="T13" fmla="*/ 2147483646 h 597"/>
              <a:gd name="T14" fmla="*/ 2147483646 w 434"/>
              <a:gd name="T15" fmla="*/ 2147483646 h 597"/>
              <a:gd name="T16" fmla="*/ 2147483646 w 434"/>
              <a:gd name="T17" fmla="*/ 2147483646 h 597"/>
              <a:gd name="T18" fmla="*/ 2147483646 w 434"/>
              <a:gd name="T19" fmla="*/ 2147483646 h 597"/>
              <a:gd name="T20" fmla="*/ 2147483646 w 434"/>
              <a:gd name="T21" fmla="*/ 2147483646 h 597"/>
              <a:gd name="T22" fmla="*/ 2147483646 w 434"/>
              <a:gd name="T23" fmla="*/ 0 h 597"/>
              <a:gd name="T24" fmla="*/ 2147483646 w 434"/>
              <a:gd name="T25" fmla="*/ 2147483646 h 597"/>
              <a:gd name="T26" fmla="*/ 2147483646 w 434"/>
              <a:gd name="T27" fmla="*/ 2147483646 h 5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4"/>
              <a:gd name="T43" fmla="*/ 0 h 597"/>
              <a:gd name="T44" fmla="*/ 434 w 434"/>
              <a:gd name="T45" fmla="*/ 597 h 5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4" h="597">
                <a:moveTo>
                  <a:pt x="42" y="231"/>
                </a:moveTo>
                <a:lnTo>
                  <a:pt x="0" y="304"/>
                </a:lnTo>
                <a:lnTo>
                  <a:pt x="42" y="304"/>
                </a:lnTo>
                <a:lnTo>
                  <a:pt x="104" y="335"/>
                </a:lnTo>
                <a:lnTo>
                  <a:pt x="104" y="408"/>
                </a:lnTo>
                <a:lnTo>
                  <a:pt x="166" y="450"/>
                </a:lnTo>
                <a:lnTo>
                  <a:pt x="268" y="596"/>
                </a:lnTo>
                <a:lnTo>
                  <a:pt x="300" y="596"/>
                </a:lnTo>
                <a:lnTo>
                  <a:pt x="300" y="482"/>
                </a:lnTo>
                <a:lnTo>
                  <a:pt x="371" y="482"/>
                </a:lnTo>
                <a:lnTo>
                  <a:pt x="433" y="377"/>
                </a:lnTo>
                <a:lnTo>
                  <a:pt x="268" y="0"/>
                </a:lnTo>
                <a:lnTo>
                  <a:pt x="166" y="189"/>
                </a:lnTo>
                <a:lnTo>
                  <a:pt x="42" y="231"/>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07" name="Freeform 589"/>
          <p:cNvSpPr>
            <a:spLocks/>
          </p:cNvSpPr>
          <p:nvPr/>
        </p:nvSpPr>
        <p:spPr bwMode="auto">
          <a:xfrm>
            <a:off x="5853113" y="5173663"/>
            <a:ext cx="454025" cy="366712"/>
          </a:xfrm>
          <a:custGeom>
            <a:avLst/>
            <a:gdLst>
              <a:gd name="T0" fmla="*/ 0 w 316"/>
              <a:gd name="T1" fmla="*/ 0 h 289"/>
              <a:gd name="T2" fmla="*/ 0 w 316"/>
              <a:gd name="T3" fmla="*/ 2147483646 h 289"/>
              <a:gd name="T4" fmla="*/ 2147483646 w 316"/>
              <a:gd name="T5" fmla="*/ 2147483646 h 289"/>
              <a:gd name="T6" fmla="*/ 2147483646 w 316"/>
              <a:gd name="T7" fmla="*/ 2147483646 h 289"/>
              <a:gd name="T8" fmla="*/ 2147483646 w 316"/>
              <a:gd name="T9" fmla="*/ 2147483646 h 289"/>
              <a:gd name="T10" fmla="*/ 2147483646 w 316"/>
              <a:gd name="T11" fmla="*/ 2147483646 h 289"/>
              <a:gd name="T12" fmla="*/ 2147483646 w 316"/>
              <a:gd name="T13" fmla="*/ 2147483646 h 289"/>
              <a:gd name="T14" fmla="*/ 0 w 316"/>
              <a:gd name="T15" fmla="*/ 0 h 289"/>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289"/>
              <a:gd name="T26" fmla="*/ 316 w 316"/>
              <a:gd name="T27" fmla="*/ 289 h 2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289">
                <a:moveTo>
                  <a:pt x="0" y="0"/>
                </a:moveTo>
                <a:lnTo>
                  <a:pt x="0" y="163"/>
                </a:lnTo>
                <a:lnTo>
                  <a:pt x="117" y="252"/>
                </a:lnTo>
                <a:lnTo>
                  <a:pt x="172" y="252"/>
                </a:lnTo>
                <a:lnTo>
                  <a:pt x="261" y="288"/>
                </a:lnTo>
                <a:lnTo>
                  <a:pt x="261" y="126"/>
                </a:lnTo>
                <a:lnTo>
                  <a:pt x="315" y="99"/>
                </a:lnTo>
                <a:lnTo>
                  <a:pt x="0"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08" name="Freeform 590"/>
          <p:cNvSpPr>
            <a:spLocks/>
          </p:cNvSpPr>
          <p:nvPr/>
        </p:nvSpPr>
        <p:spPr bwMode="auto">
          <a:xfrm>
            <a:off x="6710363" y="5087938"/>
            <a:ext cx="525462" cy="417512"/>
          </a:xfrm>
          <a:custGeom>
            <a:avLst/>
            <a:gdLst>
              <a:gd name="T0" fmla="*/ 2147483646 w 367"/>
              <a:gd name="T1" fmla="*/ 0 h 328"/>
              <a:gd name="T2" fmla="*/ 2147483646 w 367"/>
              <a:gd name="T3" fmla="*/ 2147483646 h 328"/>
              <a:gd name="T4" fmla="*/ 2147483646 w 367"/>
              <a:gd name="T5" fmla="*/ 2147483646 h 328"/>
              <a:gd name="T6" fmla="*/ 2147483646 w 367"/>
              <a:gd name="T7" fmla="*/ 2147483646 h 328"/>
              <a:gd name="T8" fmla="*/ 2147483646 w 367"/>
              <a:gd name="T9" fmla="*/ 2147483646 h 328"/>
              <a:gd name="T10" fmla="*/ 2147483646 w 367"/>
              <a:gd name="T11" fmla="*/ 2147483646 h 328"/>
              <a:gd name="T12" fmla="*/ 0 w 367"/>
              <a:gd name="T13" fmla="*/ 2147483646 h 328"/>
              <a:gd name="T14" fmla="*/ 2147483646 w 367"/>
              <a:gd name="T15" fmla="*/ 0 h 328"/>
              <a:gd name="T16" fmla="*/ 0 60000 65536"/>
              <a:gd name="T17" fmla="*/ 0 60000 65536"/>
              <a:gd name="T18" fmla="*/ 0 60000 65536"/>
              <a:gd name="T19" fmla="*/ 0 60000 65536"/>
              <a:gd name="T20" fmla="*/ 0 60000 65536"/>
              <a:gd name="T21" fmla="*/ 0 60000 65536"/>
              <a:gd name="T22" fmla="*/ 0 60000 65536"/>
              <a:gd name="T23" fmla="*/ 0 60000 65536"/>
              <a:gd name="T24" fmla="*/ 0 w 367"/>
              <a:gd name="T25" fmla="*/ 0 h 328"/>
              <a:gd name="T26" fmla="*/ 367 w 367"/>
              <a:gd name="T27" fmla="*/ 328 h 3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7" h="328">
                <a:moveTo>
                  <a:pt x="131" y="0"/>
                </a:moveTo>
                <a:lnTo>
                  <a:pt x="332" y="34"/>
                </a:lnTo>
                <a:lnTo>
                  <a:pt x="366" y="101"/>
                </a:lnTo>
                <a:lnTo>
                  <a:pt x="194" y="230"/>
                </a:lnTo>
                <a:lnTo>
                  <a:pt x="7" y="327"/>
                </a:lnTo>
                <a:lnTo>
                  <a:pt x="9" y="317"/>
                </a:lnTo>
                <a:lnTo>
                  <a:pt x="0" y="130"/>
                </a:lnTo>
                <a:lnTo>
                  <a:pt x="131" y="0"/>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09" name="Freeform 592"/>
          <p:cNvSpPr>
            <a:spLocks/>
          </p:cNvSpPr>
          <p:nvPr/>
        </p:nvSpPr>
        <p:spPr bwMode="auto">
          <a:xfrm>
            <a:off x="6503988" y="2955925"/>
            <a:ext cx="506412" cy="561975"/>
          </a:xfrm>
          <a:custGeom>
            <a:avLst/>
            <a:gdLst>
              <a:gd name="T0" fmla="*/ 0 w 353"/>
              <a:gd name="T1" fmla="*/ 2147483646 h 442"/>
              <a:gd name="T2" fmla="*/ 2147483646 w 353"/>
              <a:gd name="T3" fmla="*/ 2147483646 h 442"/>
              <a:gd name="T4" fmla="*/ 2147483646 w 353"/>
              <a:gd name="T5" fmla="*/ 2147483646 h 442"/>
              <a:gd name="T6" fmla="*/ 2147483646 w 353"/>
              <a:gd name="T7" fmla="*/ 2147483646 h 442"/>
              <a:gd name="T8" fmla="*/ 2147483646 w 353"/>
              <a:gd name="T9" fmla="*/ 2147483646 h 442"/>
              <a:gd name="T10" fmla="*/ 2147483646 w 353"/>
              <a:gd name="T11" fmla="*/ 2147483646 h 442"/>
              <a:gd name="T12" fmla="*/ 2147483646 w 353"/>
              <a:gd name="T13" fmla="*/ 2147483646 h 442"/>
              <a:gd name="T14" fmla="*/ 2147483646 w 353"/>
              <a:gd name="T15" fmla="*/ 0 h 442"/>
              <a:gd name="T16" fmla="*/ 0 w 353"/>
              <a:gd name="T17" fmla="*/ 2147483646 h 4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3"/>
              <a:gd name="T28" fmla="*/ 0 h 442"/>
              <a:gd name="T29" fmla="*/ 353 w 353"/>
              <a:gd name="T30" fmla="*/ 442 h 4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3" h="442">
                <a:moveTo>
                  <a:pt x="0" y="224"/>
                </a:moveTo>
                <a:lnTo>
                  <a:pt x="63" y="314"/>
                </a:lnTo>
                <a:lnTo>
                  <a:pt x="208" y="378"/>
                </a:lnTo>
                <a:lnTo>
                  <a:pt x="208" y="441"/>
                </a:lnTo>
                <a:lnTo>
                  <a:pt x="298" y="414"/>
                </a:lnTo>
                <a:lnTo>
                  <a:pt x="352" y="350"/>
                </a:lnTo>
                <a:lnTo>
                  <a:pt x="325" y="188"/>
                </a:lnTo>
                <a:lnTo>
                  <a:pt x="118" y="0"/>
                </a:lnTo>
                <a:lnTo>
                  <a:pt x="0" y="224"/>
                </a:lnTo>
              </a:path>
            </a:pathLst>
          </a:custGeom>
          <a:blipFill dpi="0" rotWithShape="1">
            <a:blip r:embed="rId3"/>
            <a:srcRect/>
            <a:tile tx="0" ty="0" sx="100000" sy="100000" flip="none" algn="tl"/>
          </a:blip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10" name="Oval 593"/>
          <p:cNvSpPr>
            <a:spLocks noChangeArrowheads="1"/>
          </p:cNvSpPr>
          <p:nvPr/>
        </p:nvSpPr>
        <p:spPr bwMode="auto">
          <a:xfrm>
            <a:off x="6872288" y="5091113"/>
            <a:ext cx="146050" cy="130175"/>
          </a:xfrm>
          <a:prstGeom prst="ellipse">
            <a:avLst/>
          </a:prstGeom>
          <a:solidFill>
            <a:srgbClr val="FF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211" name="Freeform 594"/>
          <p:cNvSpPr>
            <a:spLocks/>
          </p:cNvSpPr>
          <p:nvPr/>
        </p:nvSpPr>
        <p:spPr bwMode="auto">
          <a:xfrm>
            <a:off x="6511925" y="5380038"/>
            <a:ext cx="714375" cy="481012"/>
          </a:xfrm>
          <a:custGeom>
            <a:avLst/>
            <a:gdLst>
              <a:gd name="T0" fmla="*/ 0 w 498"/>
              <a:gd name="T1" fmla="*/ 2147483646 h 379"/>
              <a:gd name="T2" fmla="*/ 2147483646 w 498"/>
              <a:gd name="T3" fmla="*/ 2147483646 h 379"/>
              <a:gd name="T4" fmla="*/ 2147483646 w 498"/>
              <a:gd name="T5" fmla="*/ 2147483646 h 379"/>
              <a:gd name="T6" fmla="*/ 2147483646 w 498"/>
              <a:gd name="T7" fmla="*/ 2147483646 h 379"/>
              <a:gd name="T8" fmla="*/ 2147483646 w 498"/>
              <a:gd name="T9" fmla="*/ 2147483646 h 379"/>
              <a:gd name="T10" fmla="*/ 2147483646 w 498"/>
              <a:gd name="T11" fmla="*/ 2147483646 h 379"/>
              <a:gd name="T12" fmla="*/ 2147483646 w 498"/>
              <a:gd name="T13" fmla="*/ 2147483646 h 379"/>
              <a:gd name="T14" fmla="*/ 2147483646 w 498"/>
              <a:gd name="T15" fmla="*/ 0 h 379"/>
              <a:gd name="T16" fmla="*/ 2147483646 w 498"/>
              <a:gd name="T17" fmla="*/ 2147483646 h 379"/>
              <a:gd name="T18" fmla="*/ 0 w 498"/>
              <a:gd name="T19" fmla="*/ 2147483646 h 3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8"/>
              <a:gd name="T31" fmla="*/ 0 h 379"/>
              <a:gd name="T32" fmla="*/ 498 w 498"/>
              <a:gd name="T33" fmla="*/ 379 h 3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8" h="379">
                <a:moveTo>
                  <a:pt x="0" y="216"/>
                </a:moveTo>
                <a:lnTo>
                  <a:pt x="63" y="251"/>
                </a:lnTo>
                <a:lnTo>
                  <a:pt x="118" y="216"/>
                </a:lnTo>
                <a:lnTo>
                  <a:pt x="118" y="378"/>
                </a:lnTo>
                <a:lnTo>
                  <a:pt x="154" y="378"/>
                </a:lnTo>
                <a:lnTo>
                  <a:pt x="497" y="126"/>
                </a:lnTo>
                <a:lnTo>
                  <a:pt x="470" y="27"/>
                </a:lnTo>
                <a:lnTo>
                  <a:pt x="325" y="0"/>
                </a:lnTo>
                <a:lnTo>
                  <a:pt x="140" y="86"/>
                </a:lnTo>
                <a:lnTo>
                  <a:pt x="0" y="216"/>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12" name="Freeform 595"/>
          <p:cNvSpPr>
            <a:spLocks/>
          </p:cNvSpPr>
          <p:nvPr/>
        </p:nvSpPr>
        <p:spPr bwMode="auto">
          <a:xfrm>
            <a:off x="8194675" y="4121150"/>
            <a:ext cx="658813" cy="733425"/>
          </a:xfrm>
          <a:custGeom>
            <a:avLst/>
            <a:gdLst>
              <a:gd name="T0" fmla="*/ 2147483646 w 460"/>
              <a:gd name="T1" fmla="*/ 2147483646 h 578"/>
              <a:gd name="T2" fmla="*/ 2147483646 w 460"/>
              <a:gd name="T3" fmla="*/ 2147483646 h 578"/>
              <a:gd name="T4" fmla="*/ 2147483646 w 460"/>
              <a:gd name="T5" fmla="*/ 2147483646 h 578"/>
              <a:gd name="T6" fmla="*/ 2147483646 w 460"/>
              <a:gd name="T7" fmla="*/ 2147483646 h 578"/>
              <a:gd name="T8" fmla="*/ 0 w 460"/>
              <a:gd name="T9" fmla="*/ 2147483646 h 578"/>
              <a:gd name="T10" fmla="*/ 2147483646 w 460"/>
              <a:gd name="T11" fmla="*/ 2147483646 h 578"/>
              <a:gd name="T12" fmla="*/ 2147483646 w 460"/>
              <a:gd name="T13" fmla="*/ 2147483646 h 578"/>
              <a:gd name="T14" fmla="*/ 2147483646 w 460"/>
              <a:gd name="T15" fmla="*/ 2147483646 h 578"/>
              <a:gd name="T16" fmla="*/ 2147483646 w 460"/>
              <a:gd name="T17" fmla="*/ 2147483646 h 578"/>
              <a:gd name="T18" fmla="*/ 2147483646 w 460"/>
              <a:gd name="T19" fmla="*/ 2147483646 h 578"/>
              <a:gd name="T20" fmla="*/ 2147483646 w 460"/>
              <a:gd name="T21" fmla="*/ 2147483646 h 578"/>
              <a:gd name="T22" fmla="*/ 2147483646 w 460"/>
              <a:gd name="T23" fmla="*/ 0 h 578"/>
              <a:gd name="T24" fmla="*/ 2147483646 w 460"/>
              <a:gd name="T25" fmla="*/ 2147483646 h 578"/>
              <a:gd name="T26" fmla="*/ 2147483646 w 460"/>
              <a:gd name="T27" fmla="*/ 2147483646 h 5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0"/>
              <a:gd name="T43" fmla="*/ 0 h 578"/>
              <a:gd name="T44" fmla="*/ 460 w 460"/>
              <a:gd name="T45" fmla="*/ 578 h 5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0" h="578">
                <a:moveTo>
                  <a:pt x="197" y="63"/>
                </a:moveTo>
                <a:lnTo>
                  <a:pt x="142" y="127"/>
                </a:lnTo>
                <a:lnTo>
                  <a:pt x="118" y="262"/>
                </a:lnTo>
                <a:lnTo>
                  <a:pt x="54" y="262"/>
                </a:lnTo>
                <a:lnTo>
                  <a:pt x="0" y="515"/>
                </a:lnTo>
                <a:lnTo>
                  <a:pt x="118" y="515"/>
                </a:lnTo>
                <a:lnTo>
                  <a:pt x="118" y="577"/>
                </a:lnTo>
                <a:lnTo>
                  <a:pt x="197" y="542"/>
                </a:lnTo>
                <a:lnTo>
                  <a:pt x="224" y="326"/>
                </a:lnTo>
                <a:lnTo>
                  <a:pt x="341" y="127"/>
                </a:lnTo>
                <a:lnTo>
                  <a:pt x="405" y="163"/>
                </a:lnTo>
                <a:lnTo>
                  <a:pt x="459" y="0"/>
                </a:lnTo>
                <a:lnTo>
                  <a:pt x="197" y="36"/>
                </a:lnTo>
                <a:lnTo>
                  <a:pt x="197" y="63"/>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13" name="Freeform 596"/>
          <p:cNvSpPr>
            <a:spLocks/>
          </p:cNvSpPr>
          <p:nvPr/>
        </p:nvSpPr>
        <p:spPr bwMode="auto">
          <a:xfrm>
            <a:off x="1679575" y="4887913"/>
            <a:ext cx="581025" cy="606425"/>
          </a:xfrm>
          <a:custGeom>
            <a:avLst/>
            <a:gdLst>
              <a:gd name="T0" fmla="*/ 2147483646 w 406"/>
              <a:gd name="T1" fmla="*/ 2147483646 h 478"/>
              <a:gd name="T2" fmla="*/ 2147483646 w 406"/>
              <a:gd name="T3" fmla="*/ 0 h 478"/>
              <a:gd name="T4" fmla="*/ 0 w 406"/>
              <a:gd name="T5" fmla="*/ 2147483646 h 478"/>
              <a:gd name="T6" fmla="*/ 2147483646 w 406"/>
              <a:gd name="T7" fmla="*/ 2147483646 h 478"/>
              <a:gd name="T8" fmla="*/ 2147483646 w 406"/>
              <a:gd name="T9" fmla="*/ 2147483646 h 478"/>
              <a:gd name="T10" fmla="*/ 2147483646 w 406"/>
              <a:gd name="T11" fmla="*/ 2147483646 h 478"/>
              <a:gd name="T12" fmla="*/ 2147483646 w 406"/>
              <a:gd name="T13" fmla="*/ 2147483646 h 478"/>
              <a:gd name="T14" fmla="*/ 2147483646 w 406"/>
              <a:gd name="T15" fmla="*/ 2147483646 h 478"/>
              <a:gd name="T16" fmla="*/ 2147483646 w 406"/>
              <a:gd name="T17" fmla="*/ 2147483646 h 478"/>
              <a:gd name="T18" fmla="*/ 2147483646 w 406"/>
              <a:gd name="T19" fmla="*/ 2147483646 h 478"/>
              <a:gd name="T20" fmla="*/ 2147483646 w 406"/>
              <a:gd name="T21" fmla="*/ 2147483646 h 4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6"/>
              <a:gd name="T34" fmla="*/ 0 h 478"/>
              <a:gd name="T35" fmla="*/ 406 w 406"/>
              <a:gd name="T36" fmla="*/ 478 h 4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6" h="478">
                <a:moveTo>
                  <a:pt x="261" y="36"/>
                </a:moveTo>
                <a:lnTo>
                  <a:pt x="234" y="0"/>
                </a:lnTo>
                <a:lnTo>
                  <a:pt x="0" y="225"/>
                </a:lnTo>
                <a:lnTo>
                  <a:pt x="118" y="477"/>
                </a:lnTo>
                <a:lnTo>
                  <a:pt x="207" y="477"/>
                </a:lnTo>
                <a:lnTo>
                  <a:pt x="234" y="415"/>
                </a:lnTo>
                <a:lnTo>
                  <a:pt x="288" y="388"/>
                </a:lnTo>
                <a:lnTo>
                  <a:pt x="405" y="288"/>
                </a:lnTo>
                <a:lnTo>
                  <a:pt x="352" y="261"/>
                </a:lnTo>
                <a:lnTo>
                  <a:pt x="234" y="63"/>
                </a:lnTo>
                <a:lnTo>
                  <a:pt x="261" y="36"/>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14" name="Freeform 597"/>
          <p:cNvSpPr>
            <a:spLocks/>
          </p:cNvSpPr>
          <p:nvPr/>
        </p:nvSpPr>
        <p:spPr bwMode="auto">
          <a:xfrm>
            <a:off x="1433513" y="5173663"/>
            <a:ext cx="415925" cy="447675"/>
          </a:xfrm>
          <a:custGeom>
            <a:avLst/>
            <a:gdLst>
              <a:gd name="T0" fmla="*/ 2147483646 w 291"/>
              <a:gd name="T1" fmla="*/ 0 h 352"/>
              <a:gd name="T2" fmla="*/ 0 w 291"/>
              <a:gd name="T3" fmla="*/ 2147483646 h 352"/>
              <a:gd name="T4" fmla="*/ 0 w 291"/>
              <a:gd name="T5" fmla="*/ 2147483646 h 352"/>
              <a:gd name="T6" fmla="*/ 2147483646 w 291"/>
              <a:gd name="T7" fmla="*/ 2147483646 h 352"/>
              <a:gd name="T8" fmla="*/ 2147483646 w 291"/>
              <a:gd name="T9" fmla="*/ 2147483646 h 352"/>
              <a:gd name="T10" fmla="*/ 2147483646 w 291"/>
              <a:gd name="T11" fmla="*/ 2147483646 h 352"/>
              <a:gd name="T12" fmla="*/ 2147483646 w 291"/>
              <a:gd name="T13" fmla="*/ 0 h 352"/>
              <a:gd name="T14" fmla="*/ 0 60000 65536"/>
              <a:gd name="T15" fmla="*/ 0 60000 65536"/>
              <a:gd name="T16" fmla="*/ 0 60000 65536"/>
              <a:gd name="T17" fmla="*/ 0 60000 65536"/>
              <a:gd name="T18" fmla="*/ 0 60000 65536"/>
              <a:gd name="T19" fmla="*/ 0 60000 65536"/>
              <a:gd name="T20" fmla="*/ 0 60000 65536"/>
              <a:gd name="T21" fmla="*/ 0 w 291"/>
              <a:gd name="T22" fmla="*/ 0 h 352"/>
              <a:gd name="T23" fmla="*/ 291 w 291"/>
              <a:gd name="T24" fmla="*/ 352 h 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1" h="352">
                <a:moveTo>
                  <a:pt x="172" y="0"/>
                </a:moveTo>
                <a:lnTo>
                  <a:pt x="0" y="126"/>
                </a:lnTo>
                <a:lnTo>
                  <a:pt x="0" y="190"/>
                </a:lnTo>
                <a:lnTo>
                  <a:pt x="118" y="351"/>
                </a:lnTo>
                <a:lnTo>
                  <a:pt x="145" y="315"/>
                </a:lnTo>
                <a:lnTo>
                  <a:pt x="290" y="252"/>
                </a:lnTo>
                <a:lnTo>
                  <a:pt x="172"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grpSp>
        <p:nvGrpSpPr>
          <p:cNvPr id="95251" name="Group 1"/>
          <p:cNvGrpSpPr>
            <a:grpSpLocks/>
          </p:cNvGrpSpPr>
          <p:nvPr/>
        </p:nvGrpSpPr>
        <p:grpSpPr bwMode="auto">
          <a:xfrm>
            <a:off x="222250" y="5334000"/>
            <a:ext cx="1458913" cy="733425"/>
            <a:chOff x="222250" y="5482986"/>
            <a:chExt cx="1458357" cy="732974"/>
          </a:xfrm>
        </p:grpSpPr>
        <p:sp>
          <p:nvSpPr>
            <p:cNvPr id="216" name="Freeform 598"/>
            <p:cNvSpPr>
              <a:spLocks/>
            </p:cNvSpPr>
            <p:nvPr/>
          </p:nvSpPr>
          <p:spPr bwMode="auto">
            <a:xfrm>
              <a:off x="1096630" y="5482986"/>
              <a:ext cx="583977" cy="493409"/>
            </a:xfrm>
            <a:custGeom>
              <a:avLst/>
              <a:gdLst>
                <a:gd name="T0" fmla="*/ 2147483646 w 408"/>
                <a:gd name="T1" fmla="*/ 2147483646 h 388"/>
                <a:gd name="T2" fmla="*/ 2147483646 w 408"/>
                <a:gd name="T3" fmla="*/ 0 h 388"/>
                <a:gd name="T4" fmla="*/ 2147483646 w 408"/>
                <a:gd name="T5" fmla="*/ 2147483646 h 388"/>
                <a:gd name="T6" fmla="*/ 2147483646 w 408"/>
                <a:gd name="T7" fmla="*/ 2147483646 h 388"/>
                <a:gd name="T8" fmla="*/ 0 w 408"/>
                <a:gd name="T9" fmla="*/ 2147483646 h 388"/>
                <a:gd name="T10" fmla="*/ 0 w 408"/>
                <a:gd name="T11" fmla="*/ 2147483646 h 388"/>
                <a:gd name="T12" fmla="*/ 2147483646 w 408"/>
                <a:gd name="T13" fmla="*/ 2147483646 h 388"/>
                <a:gd name="T14" fmla="*/ 2147483646 w 408"/>
                <a:gd name="T15" fmla="*/ 2147483646 h 388"/>
                <a:gd name="T16" fmla="*/ 2147483646 w 408"/>
                <a:gd name="T17" fmla="*/ 2147483646 h 388"/>
                <a:gd name="T18" fmla="*/ 2147483646 w 408"/>
                <a:gd name="T19" fmla="*/ 2147483646 h 388"/>
                <a:gd name="T20" fmla="*/ 2147483646 w 408"/>
                <a:gd name="T21" fmla="*/ 2147483646 h 388"/>
                <a:gd name="T22" fmla="*/ 2147483646 w 408"/>
                <a:gd name="T23" fmla="*/ 2147483646 h 388"/>
                <a:gd name="T24" fmla="*/ 2147483646 w 408"/>
                <a:gd name="T25" fmla="*/ 2147483646 h 388"/>
                <a:gd name="T26" fmla="*/ 2147483646 w 408"/>
                <a:gd name="T27" fmla="*/ 2147483646 h 388"/>
                <a:gd name="T28" fmla="*/ 2147483646 w 408"/>
                <a:gd name="T29" fmla="*/ 2147483646 h 3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8"/>
                <a:gd name="T46" fmla="*/ 0 h 388"/>
                <a:gd name="T47" fmla="*/ 408 w 408"/>
                <a:gd name="T48" fmla="*/ 388 h 3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8" h="388">
                  <a:moveTo>
                    <a:pt x="235" y="63"/>
                  </a:moveTo>
                  <a:lnTo>
                    <a:pt x="235" y="0"/>
                  </a:lnTo>
                  <a:lnTo>
                    <a:pt x="81" y="63"/>
                  </a:lnTo>
                  <a:lnTo>
                    <a:pt x="81" y="162"/>
                  </a:lnTo>
                  <a:lnTo>
                    <a:pt x="0" y="189"/>
                  </a:lnTo>
                  <a:lnTo>
                    <a:pt x="0" y="287"/>
                  </a:lnTo>
                  <a:lnTo>
                    <a:pt x="54" y="387"/>
                  </a:lnTo>
                  <a:lnTo>
                    <a:pt x="81" y="314"/>
                  </a:lnTo>
                  <a:lnTo>
                    <a:pt x="145" y="351"/>
                  </a:lnTo>
                  <a:lnTo>
                    <a:pt x="172" y="287"/>
                  </a:lnTo>
                  <a:lnTo>
                    <a:pt x="353" y="287"/>
                  </a:lnTo>
                  <a:lnTo>
                    <a:pt x="407" y="287"/>
                  </a:lnTo>
                  <a:lnTo>
                    <a:pt x="380" y="189"/>
                  </a:lnTo>
                  <a:lnTo>
                    <a:pt x="353" y="225"/>
                  </a:lnTo>
                  <a:lnTo>
                    <a:pt x="235" y="63"/>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17" name="Freeform 599"/>
            <p:cNvSpPr>
              <a:spLocks/>
            </p:cNvSpPr>
            <p:nvPr/>
          </p:nvSpPr>
          <p:spPr bwMode="auto">
            <a:xfrm>
              <a:off x="222250" y="5838367"/>
              <a:ext cx="955311" cy="336343"/>
            </a:xfrm>
            <a:custGeom>
              <a:avLst/>
              <a:gdLst>
                <a:gd name="T0" fmla="*/ 2147483646 w 672"/>
                <a:gd name="T1" fmla="*/ 0 h 281"/>
                <a:gd name="T2" fmla="*/ 2147483646 w 672"/>
                <a:gd name="T3" fmla="*/ 0 h 281"/>
                <a:gd name="T4" fmla="*/ 2147483646 w 672"/>
                <a:gd name="T5" fmla="*/ 2147483646 h 281"/>
                <a:gd name="T6" fmla="*/ 2147483646 w 672"/>
                <a:gd name="T7" fmla="*/ 2147483646 h 281"/>
                <a:gd name="T8" fmla="*/ 2147483646 w 672"/>
                <a:gd name="T9" fmla="*/ 2147483646 h 281"/>
                <a:gd name="T10" fmla="*/ 0 w 672"/>
                <a:gd name="T11" fmla="*/ 2147483646 h 281"/>
                <a:gd name="T12" fmla="*/ 2147483646 w 672"/>
                <a:gd name="T13" fmla="*/ 2147483646 h 281"/>
                <a:gd name="T14" fmla="*/ 2147483646 w 672"/>
                <a:gd name="T15" fmla="*/ 2147483646 h 281"/>
                <a:gd name="T16" fmla="*/ 2147483646 w 672"/>
                <a:gd name="T17" fmla="*/ 2147483646 h 281"/>
                <a:gd name="T18" fmla="*/ 2147483646 w 672"/>
                <a:gd name="T19" fmla="*/ 2147483646 h 281"/>
                <a:gd name="T20" fmla="*/ 2147483646 w 672"/>
                <a:gd name="T21" fmla="*/ 0 h 2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2"/>
                <a:gd name="T34" fmla="*/ 0 h 281"/>
                <a:gd name="T35" fmla="*/ 672 w 672"/>
                <a:gd name="T36" fmla="*/ 281 h 2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2" h="281">
                  <a:moveTo>
                    <a:pt x="614" y="0"/>
                  </a:moveTo>
                  <a:lnTo>
                    <a:pt x="586" y="0"/>
                  </a:lnTo>
                  <a:lnTo>
                    <a:pt x="463" y="29"/>
                  </a:lnTo>
                  <a:lnTo>
                    <a:pt x="396" y="140"/>
                  </a:lnTo>
                  <a:lnTo>
                    <a:pt x="123" y="210"/>
                  </a:lnTo>
                  <a:lnTo>
                    <a:pt x="0" y="280"/>
                  </a:lnTo>
                  <a:lnTo>
                    <a:pt x="519" y="280"/>
                  </a:lnTo>
                  <a:lnTo>
                    <a:pt x="548" y="210"/>
                  </a:lnTo>
                  <a:lnTo>
                    <a:pt x="614" y="179"/>
                  </a:lnTo>
                  <a:lnTo>
                    <a:pt x="671" y="110"/>
                  </a:lnTo>
                  <a:lnTo>
                    <a:pt x="614"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18" name="Freeform 600"/>
            <p:cNvSpPr>
              <a:spLocks/>
            </p:cNvSpPr>
            <p:nvPr/>
          </p:nvSpPr>
          <p:spPr bwMode="auto">
            <a:xfrm>
              <a:off x="966504" y="5847886"/>
              <a:ext cx="714103" cy="368074"/>
            </a:xfrm>
            <a:custGeom>
              <a:avLst/>
              <a:gdLst>
                <a:gd name="T0" fmla="*/ 0 w 499"/>
                <a:gd name="T1" fmla="*/ 2147483646 h 290"/>
                <a:gd name="T2" fmla="*/ 2147483646 w 499"/>
                <a:gd name="T3" fmla="*/ 2147483646 h 290"/>
                <a:gd name="T4" fmla="*/ 2147483646 w 499"/>
                <a:gd name="T5" fmla="*/ 2147483646 h 290"/>
                <a:gd name="T6" fmla="*/ 2147483646 w 499"/>
                <a:gd name="T7" fmla="*/ 0 h 290"/>
                <a:gd name="T8" fmla="*/ 2147483646 w 499"/>
                <a:gd name="T9" fmla="*/ 0 h 290"/>
                <a:gd name="T10" fmla="*/ 2147483646 w 499"/>
                <a:gd name="T11" fmla="*/ 2147483646 h 290"/>
                <a:gd name="T12" fmla="*/ 2147483646 w 499"/>
                <a:gd name="T13" fmla="*/ 2147483646 h 290"/>
                <a:gd name="T14" fmla="*/ 2147483646 w 499"/>
                <a:gd name="T15" fmla="*/ 2147483646 h 290"/>
                <a:gd name="T16" fmla="*/ 2147483646 w 499"/>
                <a:gd name="T17" fmla="*/ 2147483646 h 290"/>
                <a:gd name="T18" fmla="*/ 2147483646 w 499"/>
                <a:gd name="T19" fmla="*/ 2147483646 h 290"/>
                <a:gd name="T20" fmla="*/ 0 w 499"/>
                <a:gd name="T21" fmla="*/ 2147483646 h 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9"/>
                <a:gd name="T34" fmla="*/ 0 h 290"/>
                <a:gd name="T35" fmla="*/ 499 w 499"/>
                <a:gd name="T36" fmla="*/ 290 h 2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9" h="290">
                  <a:moveTo>
                    <a:pt x="0" y="253"/>
                  </a:moveTo>
                  <a:lnTo>
                    <a:pt x="498" y="289"/>
                  </a:lnTo>
                  <a:lnTo>
                    <a:pt x="471" y="162"/>
                  </a:lnTo>
                  <a:lnTo>
                    <a:pt x="407" y="0"/>
                  </a:lnTo>
                  <a:lnTo>
                    <a:pt x="263" y="0"/>
                  </a:lnTo>
                  <a:lnTo>
                    <a:pt x="235" y="63"/>
                  </a:lnTo>
                  <a:lnTo>
                    <a:pt x="172" y="27"/>
                  </a:lnTo>
                  <a:lnTo>
                    <a:pt x="145" y="100"/>
                  </a:lnTo>
                  <a:lnTo>
                    <a:pt x="91" y="162"/>
                  </a:lnTo>
                  <a:lnTo>
                    <a:pt x="27" y="189"/>
                  </a:lnTo>
                  <a:lnTo>
                    <a:pt x="0" y="253"/>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grpSp>
      <p:sp>
        <p:nvSpPr>
          <p:cNvPr id="219" name="Freeform 601"/>
          <p:cNvSpPr>
            <a:spLocks/>
          </p:cNvSpPr>
          <p:nvPr/>
        </p:nvSpPr>
        <p:spPr bwMode="auto">
          <a:xfrm>
            <a:off x="1549400" y="5380038"/>
            <a:ext cx="673100" cy="525462"/>
          </a:xfrm>
          <a:custGeom>
            <a:avLst/>
            <a:gdLst>
              <a:gd name="T0" fmla="*/ 0 w 470"/>
              <a:gd name="T1" fmla="*/ 2147483646 h 414"/>
              <a:gd name="T2" fmla="*/ 2147483646 w 470"/>
              <a:gd name="T3" fmla="*/ 2147483646 h 414"/>
              <a:gd name="T4" fmla="*/ 2147483646 w 470"/>
              <a:gd name="T5" fmla="*/ 2147483646 h 414"/>
              <a:gd name="T6" fmla="*/ 2147483646 w 470"/>
              <a:gd name="T7" fmla="*/ 2147483646 h 414"/>
              <a:gd name="T8" fmla="*/ 2147483646 w 470"/>
              <a:gd name="T9" fmla="*/ 2147483646 h 414"/>
              <a:gd name="T10" fmla="*/ 2147483646 w 470"/>
              <a:gd name="T11" fmla="*/ 2147483646 h 414"/>
              <a:gd name="T12" fmla="*/ 2147483646 w 470"/>
              <a:gd name="T13" fmla="*/ 0 h 414"/>
              <a:gd name="T14" fmla="*/ 2147483646 w 470"/>
              <a:gd name="T15" fmla="*/ 2147483646 h 414"/>
              <a:gd name="T16" fmla="*/ 2147483646 w 470"/>
              <a:gd name="T17" fmla="*/ 2147483646 h 414"/>
              <a:gd name="T18" fmla="*/ 2147483646 w 470"/>
              <a:gd name="T19" fmla="*/ 2147483646 h 414"/>
              <a:gd name="T20" fmla="*/ 2147483646 w 470"/>
              <a:gd name="T21" fmla="*/ 2147483646 h 414"/>
              <a:gd name="T22" fmla="*/ 2147483646 w 470"/>
              <a:gd name="T23" fmla="*/ 2147483646 h 414"/>
              <a:gd name="T24" fmla="*/ 0 w 470"/>
              <a:gd name="T25" fmla="*/ 2147483646 h 4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0"/>
              <a:gd name="T40" fmla="*/ 0 h 414"/>
              <a:gd name="T41" fmla="*/ 470 w 470"/>
              <a:gd name="T42" fmla="*/ 414 h 4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0" h="414">
                <a:moveTo>
                  <a:pt x="0" y="251"/>
                </a:moveTo>
                <a:lnTo>
                  <a:pt x="63" y="413"/>
                </a:lnTo>
                <a:lnTo>
                  <a:pt x="234" y="351"/>
                </a:lnTo>
                <a:lnTo>
                  <a:pt x="234" y="314"/>
                </a:lnTo>
                <a:lnTo>
                  <a:pt x="416" y="216"/>
                </a:lnTo>
                <a:lnTo>
                  <a:pt x="469" y="189"/>
                </a:lnTo>
                <a:lnTo>
                  <a:pt x="379" y="0"/>
                </a:lnTo>
                <a:lnTo>
                  <a:pt x="325" y="27"/>
                </a:lnTo>
                <a:lnTo>
                  <a:pt x="298" y="89"/>
                </a:lnTo>
                <a:lnTo>
                  <a:pt x="208" y="89"/>
                </a:lnTo>
                <a:lnTo>
                  <a:pt x="63" y="153"/>
                </a:lnTo>
                <a:lnTo>
                  <a:pt x="91" y="251"/>
                </a:lnTo>
                <a:lnTo>
                  <a:pt x="0" y="251"/>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20" name="Freeform 602"/>
          <p:cNvSpPr>
            <a:spLocks/>
          </p:cNvSpPr>
          <p:nvPr/>
        </p:nvSpPr>
        <p:spPr bwMode="auto">
          <a:xfrm>
            <a:off x="1639888" y="5653088"/>
            <a:ext cx="749300" cy="414337"/>
          </a:xfrm>
          <a:custGeom>
            <a:avLst/>
            <a:gdLst>
              <a:gd name="T0" fmla="*/ 0 w 523"/>
              <a:gd name="T1" fmla="*/ 2147483646 h 325"/>
              <a:gd name="T2" fmla="*/ 2147483646 w 523"/>
              <a:gd name="T3" fmla="*/ 2147483646 h 325"/>
              <a:gd name="T4" fmla="*/ 2147483646 w 523"/>
              <a:gd name="T5" fmla="*/ 2147483646 h 325"/>
              <a:gd name="T6" fmla="*/ 2147483646 w 523"/>
              <a:gd name="T7" fmla="*/ 2147483646 h 325"/>
              <a:gd name="T8" fmla="*/ 2147483646 w 523"/>
              <a:gd name="T9" fmla="*/ 2147483646 h 325"/>
              <a:gd name="T10" fmla="*/ 2147483646 w 523"/>
              <a:gd name="T11" fmla="*/ 2147483646 h 325"/>
              <a:gd name="T12" fmla="*/ 2147483646 w 523"/>
              <a:gd name="T13" fmla="*/ 0 h 325"/>
              <a:gd name="T14" fmla="*/ 2147483646 w 523"/>
              <a:gd name="T15" fmla="*/ 2147483646 h 325"/>
              <a:gd name="T16" fmla="*/ 2147483646 w 523"/>
              <a:gd name="T17" fmla="*/ 2147483646 h 325"/>
              <a:gd name="T18" fmla="*/ 0 w 523"/>
              <a:gd name="T19" fmla="*/ 2147483646 h 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3"/>
              <a:gd name="T31" fmla="*/ 0 h 325"/>
              <a:gd name="T32" fmla="*/ 523 w 523"/>
              <a:gd name="T33" fmla="*/ 325 h 3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3" h="325">
                <a:moveTo>
                  <a:pt x="0" y="197"/>
                </a:moveTo>
                <a:lnTo>
                  <a:pt x="27" y="324"/>
                </a:lnTo>
                <a:lnTo>
                  <a:pt x="288" y="324"/>
                </a:lnTo>
                <a:lnTo>
                  <a:pt x="288" y="288"/>
                </a:lnTo>
                <a:lnTo>
                  <a:pt x="522" y="288"/>
                </a:lnTo>
                <a:lnTo>
                  <a:pt x="459" y="135"/>
                </a:lnTo>
                <a:lnTo>
                  <a:pt x="351" y="0"/>
                </a:lnTo>
                <a:lnTo>
                  <a:pt x="171" y="99"/>
                </a:lnTo>
                <a:lnTo>
                  <a:pt x="171" y="135"/>
                </a:lnTo>
                <a:lnTo>
                  <a:pt x="0" y="197"/>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21" name="Freeform 603"/>
          <p:cNvSpPr>
            <a:spLocks/>
          </p:cNvSpPr>
          <p:nvPr/>
        </p:nvSpPr>
        <p:spPr bwMode="auto">
          <a:xfrm>
            <a:off x="2349500" y="5826125"/>
            <a:ext cx="830263" cy="274638"/>
          </a:xfrm>
          <a:custGeom>
            <a:avLst/>
            <a:gdLst>
              <a:gd name="T0" fmla="*/ 0 w 579"/>
              <a:gd name="T1" fmla="*/ 2147483646 h 217"/>
              <a:gd name="T2" fmla="*/ 2147483646 w 579"/>
              <a:gd name="T3" fmla="*/ 2147483646 h 217"/>
              <a:gd name="T4" fmla="*/ 2147483646 w 579"/>
              <a:gd name="T5" fmla="*/ 0 h 217"/>
              <a:gd name="T6" fmla="*/ 2147483646 w 579"/>
              <a:gd name="T7" fmla="*/ 2147483646 h 217"/>
              <a:gd name="T8" fmla="*/ 2147483646 w 579"/>
              <a:gd name="T9" fmla="*/ 2147483646 h 217"/>
              <a:gd name="T10" fmla="*/ 2147483646 w 579"/>
              <a:gd name="T11" fmla="*/ 2147483646 h 217"/>
              <a:gd name="T12" fmla="*/ 2147483646 w 579"/>
              <a:gd name="T13" fmla="*/ 2147483646 h 217"/>
              <a:gd name="T14" fmla="*/ 0 w 579"/>
              <a:gd name="T15" fmla="*/ 2147483646 h 217"/>
              <a:gd name="T16" fmla="*/ 0 w 579"/>
              <a:gd name="T17" fmla="*/ 2147483646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9"/>
              <a:gd name="T28" fmla="*/ 0 h 217"/>
              <a:gd name="T29" fmla="*/ 579 w 579"/>
              <a:gd name="T30" fmla="*/ 217 h 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9" h="217">
                <a:moveTo>
                  <a:pt x="0" y="189"/>
                </a:moveTo>
                <a:lnTo>
                  <a:pt x="578" y="216"/>
                </a:lnTo>
                <a:lnTo>
                  <a:pt x="433" y="0"/>
                </a:lnTo>
                <a:lnTo>
                  <a:pt x="262" y="27"/>
                </a:lnTo>
                <a:lnTo>
                  <a:pt x="54" y="89"/>
                </a:lnTo>
                <a:lnTo>
                  <a:pt x="81" y="125"/>
                </a:lnTo>
                <a:lnTo>
                  <a:pt x="27" y="153"/>
                </a:lnTo>
                <a:lnTo>
                  <a:pt x="0" y="153"/>
                </a:lnTo>
                <a:lnTo>
                  <a:pt x="0" y="189"/>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22" name="Freeform 604"/>
          <p:cNvSpPr>
            <a:spLocks/>
          </p:cNvSpPr>
          <p:nvPr/>
        </p:nvSpPr>
        <p:spPr bwMode="auto">
          <a:xfrm>
            <a:off x="2143125" y="5538788"/>
            <a:ext cx="582613" cy="482600"/>
          </a:xfrm>
          <a:custGeom>
            <a:avLst/>
            <a:gdLst>
              <a:gd name="T0" fmla="*/ 2147483646 w 407"/>
              <a:gd name="T1" fmla="*/ 2147483646 h 379"/>
              <a:gd name="T2" fmla="*/ 2147483646 w 407"/>
              <a:gd name="T3" fmla="*/ 2147483646 h 379"/>
              <a:gd name="T4" fmla="*/ 2147483646 w 407"/>
              <a:gd name="T5" fmla="*/ 2147483646 h 379"/>
              <a:gd name="T6" fmla="*/ 2147483646 w 407"/>
              <a:gd name="T7" fmla="*/ 2147483646 h 379"/>
              <a:gd name="T8" fmla="*/ 2147483646 w 407"/>
              <a:gd name="T9" fmla="*/ 2147483646 h 379"/>
              <a:gd name="T10" fmla="*/ 2147483646 w 407"/>
              <a:gd name="T11" fmla="*/ 2147483646 h 379"/>
              <a:gd name="T12" fmla="*/ 2147483646 w 407"/>
              <a:gd name="T13" fmla="*/ 2147483646 h 379"/>
              <a:gd name="T14" fmla="*/ 2147483646 w 407"/>
              <a:gd name="T15" fmla="*/ 0 h 379"/>
              <a:gd name="T16" fmla="*/ 2147483646 w 407"/>
              <a:gd name="T17" fmla="*/ 2147483646 h 379"/>
              <a:gd name="T18" fmla="*/ 2147483646 w 407"/>
              <a:gd name="T19" fmla="*/ 2147483646 h 379"/>
              <a:gd name="T20" fmla="*/ 2147483646 w 407"/>
              <a:gd name="T21" fmla="*/ 2147483646 h 379"/>
              <a:gd name="T22" fmla="*/ 0 w 407"/>
              <a:gd name="T23" fmla="*/ 2147483646 h 379"/>
              <a:gd name="T24" fmla="*/ 2147483646 w 407"/>
              <a:gd name="T25" fmla="*/ 2147483646 h 3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379"/>
              <a:gd name="T41" fmla="*/ 407 w 407"/>
              <a:gd name="T42" fmla="*/ 379 h 3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379">
                <a:moveTo>
                  <a:pt x="107" y="225"/>
                </a:moveTo>
                <a:lnTo>
                  <a:pt x="171" y="378"/>
                </a:lnTo>
                <a:lnTo>
                  <a:pt x="225" y="351"/>
                </a:lnTo>
                <a:lnTo>
                  <a:pt x="198" y="315"/>
                </a:lnTo>
                <a:lnTo>
                  <a:pt x="406" y="252"/>
                </a:lnTo>
                <a:lnTo>
                  <a:pt x="370" y="126"/>
                </a:lnTo>
                <a:lnTo>
                  <a:pt x="343" y="63"/>
                </a:lnTo>
                <a:lnTo>
                  <a:pt x="288" y="0"/>
                </a:lnTo>
                <a:lnTo>
                  <a:pt x="107" y="91"/>
                </a:lnTo>
                <a:lnTo>
                  <a:pt x="80" y="27"/>
                </a:lnTo>
                <a:lnTo>
                  <a:pt x="53" y="63"/>
                </a:lnTo>
                <a:lnTo>
                  <a:pt x="0" y="91"/>
                </a:lnTo>
                <a:lnTo>
                  <a:pt x="107" y="225"/>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23" name="Freeform 605"/>
          <p:cNvSpPr>
            <a:spLocks/>
          </p:cNvSpPr>
          <p:nvPr/>
        </p:nvSpPr>
        <p:spPr bwMode="auto">
          <a:xfrm>
            <a:off x="2093913" y="5146675"/>
            <a:ext cx="723900" cy="506413"/>
          </a:xfrm>
          <a:custGeom>
            <a:avLst/>
            <a:gdLst>
              <a:gd name="T0" fmla="*/ 2147483646 w 542"/>
              <a:gd name="T1" fmla="*/ 2147483646 h 435"/>
              <a:gd name="T2" fmla="*/ 2147483646 w 542"/>
              <a:gd name="T3" fmla="*/ 2147483646 h 435"/>
              <a:gd name="T4" fmla="*/ 2147483646 w 542"/>
              <a:gd name="T5" fmla="*/ 2147483646 h 435"/>
              <a:gd name="T6" fmla="*/ 2147483646 w 542"/>
              <a:gd name="T7" fmla="*/ 2147483646 h 435"/>
              <a:gd name="T8" fmla="*/ 2147483646 w 542"/>
              <a:gd name="T9" fmla="*/ 2147483646 h 435"/>
              <a:gd name="T10" fmla="*/ 2147483646 w 542"/>
              <a:gd name="T11" fmla="*/ 2147483646 h 435"/>
              <a:gd name="T12" fmla="*/ 2147483646 w 542"/>
              <a:gd name="T13" fmla="*/ 2147483646 h 435"/>
              <a:gd name="T14" fmla="*/ 2147483646 w 542"/>
              <a:gd name="T15" fmla="*/ 2147483646 h 435"/>
              <a:gd name="T16" fmla="*/ 2147483646 w 542"/>
              <a:gd name="T17" fmla="*/ 2147483646 h 435"/>
              <a:gd name="T18" fmla="*/ 2147483646 w 542"/>
              <a:gd name="T19" fmla="*/ 0 h 435"/>
              <a:gd name="T20" fmla="*/ 2147483646 w 542"/>
              <a:gd name="T21" fmla="*/ 2147483646 h 435"/>
              <a:gd name="T22" fmla="*/ 2147483646 w 542"/>
              <a:gd name="T23" fmla="*/ 2147483646 h 435"/>
              <a:gd name="T24" fmla="*/ 2147483646 w 542"/>
              <a:gd name="T25" fmla="*/ 2147483646 h 435"/>
              <a:gd name="T26" fmla="*/ 0 w 542"/>
              <a:gd name="T27" fmla="*/ 2147483646 h 435"/>
              <a:gd name="T28" fmla="*/ 2147483646 w 542"/>
              <a:gd name="T29" fmla="*/ 2147483646 h 4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2"/>
              <a:gd name="T46" fmla="*/ 0 h 435"/>
              <a:gd name="T47" fmla="*/ 542 w 542"/>
              <a:gd name="T48" fmla="*/ 435 h 4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2" h="435">
                <a:moveTo>
                  <a:pt x="97" y="404"/>
                </a:moveTo>
                <a:lnTo>
                  <a:pt x="126" y="366"/>
                </a:lnTo>
                <a:lnTo>
                  <a:pt x="157" y="434"/>
                </a:lnTo>
                <a:lnTo>
                  <a:pt x="353" y="337"/>
                </a:lnTo>
                <a:lnTo>
                  <a:pt x="512" y="270"/>
                </a:lnTo>
                <a:lnTo>
                  <a:pt x="443" y="232"/>
                </a:lnTo>
                <a:lnTo>
                  <a:pt x="512" y="164"/>
                </a:lnTo>
                <a:lnTo>
                  <a:pt x="482" y="136"/>
                </a:lnTo>
                <a:lnTo>
                  <a:pt x="541" y="97"/>
                </a:lnTo>
                <a:lnTo>
                  <a:pt x="443" y="0"/>
                </a:lnTo>
                <a:lnTo>
                  <a:pt x="285" y="136"/>
                </a:lnTo>
                <a:lnTo>
                  <a:pt x="196" y="164"/>
                </a:lnTo>
                <a:lnTo>
                  <a:pt x="126" y="97"/>
                </a:lnTo>
                <a:lnTo>
                  <a:pt x="0" y="203"/>
                </a:lnTo>
                <a:lnTo>
                  <a:pt x="97" y="404"/>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24" name="Freeform 606"/>
          <p:cNvSpPr>
            <a:spLocks/>
          </p:cNvSpPr>
          <p:nvPr/>
        </p:nvSpPr>
        <p:spPr bwMode="auto">
          <a:xfrm>
            <a:off x="2565400" y="5219700"/>
            <a:ext cx="622300" cy="401638"/>
          </a:xfrm>
          <a:custGeom>
            <a:avLst/>
            <a:gdLst>
              <a:gd name="T0" fmla="*/ 0 w 434"/>
              <a:gd name="T1" fmla="*/ 2147483646 h 316"/>
              <a:gd name="T2" fmla="*/ 2147483646 w 434"/>
              <a:gd name="T3" fmla="*/ 2147483646 h 316"/>
              <a:gd name="T4" fmla="*/ 2147483646 w 434"/>
              <a:gd name="T5" fmla="*/ 2147483646 h 316"/>
              <a:gd name="T6" fmla="*/ 2147483646 w 434"/>
              <a:gd name="T7" fmla="*/ 2147483646 h 316"/>
              <a:gd name="T8" fmla="*/ 2147483646 w 434"/>
              <a:gd name="T9" fmla="*/ 2147483646 h 316"/>
              <a:gd name="T10" fmla="*/ 2147483646 w 434"/>
              <a:gd name="T11" fmla="*/ 2147483646 h 316"/>
              <a:gd name="T12" fmla="*/ 2147483646 w 434"/>
              <a:gd name="T13" fmla="*/ 2147483646 h 316"/>
              <a:gd name="T14" fmla="*/ 2147483646 w 434"/>
              <a:gd name="T15" fmla="*/ 0 h 316"/>
              <a:gd name="T16" fmla="*/ 2147483646 w 434"/>
              <a:gd name="T17" fmla="*/ 0 h 316"/>
              <a:gd name="T18" fmla="*/ 2147483646 w 434"/>
              <a:gd name="T19" fmla="*/ 2147483646 h 316"/>
              <a:gd name="T20" fmla="*/ 2147483646 w 434"/>
              <a:gd name="T21" fmla="*/ 2147483646 h 316"/>
              <a:gd name="T22" fmla="*/ 2147483646 w 434"/>
              <a:gd name="T23" fmla="*/ 2147483646 h 316"/>
              <a:gd name="T24" fmla="*/ 2147483646 w 434"/>
              <a:gd name="T25" fmla="*/ 2147483646 h 316"/>
              <a:gd name="T26" fmla="*/ 2147483646 w 434"/>
              <a:gd name="T27" fmla="*/ 2147483646 h 316"/>
              <a:gd name="T28" fmla="*/ 0 w 434"/>
              <a:gd name="T29" fmla="*/ 2147483646 h 3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4"/>
              <a:gd name="T46" fmla="*/ 0 h 316"/>
              <a:gd name="T47" fmla="*/ 434 w 434"/>
              <a:gd name="T48" fmla="*/ 316 h 3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4" h="316">
                <a:moveTo>
                  <a:pt x="0" y="252"/>
                </a:moveTo>
                <a:lnTo>
                  <a:pt x="54" y="315"/>
                </a:lnTo>
                <a:lnTo>
                  <a:pt x="172" y="252"/>
                </a:lnTo>
                <a:lnTo>
                  <a:pt x="262" y="252"/>
                </a:lnTo>
                <a:lnTo>
                  <a:pt x="379" y="216"/>
                </a:lnTo>
                <a:lnTo>
                  <a:pt x="379" y="153"/>
                </a:lnTo>
                <a:lnTo>
                  <a:pt x="433" y="126"/>
                </a:lnTo>
                <a:lnTo>
                  <a:pt x="315" y="0"/>
                </a:lnTo>
                <a:lnTo>
                  <a:pt x="235" y="0"/>
                </a:lnTo>
                <a:lnTo>
                  <a:pt x="172" y="27"/>
                </a:lnTo>
                <a:lnTo>
                  <a:pt x="118" y="63"/>
                </a:lnTo>
                <a:lnTo>
                  <a:pt x="145" y="90"/>
                </a:lnTo>
                <a:lnTo>
                  <a:pt x="81" y="153"/>
                </a:lnTo>
                <a:lnTo>
                  <a:pt x="145" y="188"/>
                </a:lnTo>
                <a:lnTo>
                  <a:pt x="0" y="252"/>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25" name="Freeform 607"/>
          <p:cNvSpPr>
            <a:spLocks/>
          </p:cNvSpPr>
          <p:nvPr/>
        </p:nvSpPr>
        <p:spPr bwMode="auto">
          <a:xfrm>
            <a:off x="2635250" y="5494338"/>
            <a:ext cx="673100" cy="366712"/>
          </a:xfrm>
          <a:custGeom>
            <a:avLst/>
            <a:gdLst>
              <a:gd name="T0" fmla="*/ 0 w 470"/>
              <a:gd name="T1" fmla="*/ 2147483646 h 289"/>
              <a:gd name="T2" fmla="*/ 2147483646 w 470"/>
              <a:gd name="T3" fmla="*/ 2147483646 h 289"/>
              <a:gd name="T4" fmla="*/ 2147483646 w 470"/>
              <a:gd name="T5" fmla="*/ 2147483646 h 289"/>
              <a:gd name="T6" fmla="*/ 2147483646 w 470"/>
              <a:gd name="T7" fmla="*/ 2147483646 h 289"/>
              <a:gd name="T8" fmla="*/ 2147483646 w 470"/>
              <a:gd name="T9" fmla="*/ 2147483646 h 289"/>
              <a:gd name="T10" fmla="*/ 2147483646 w 470"/>
              <a:gd name="T11" fmla="*/ 0 h 289"/>
              <a:gd name="T12" fmla="*/ 2147483646 w 470"/>
              <a:gd name="T13" fmla="*/ 2147483646 h 289"/>
              <a:gd name="T14" fmla="*/ 2147483646 w 470"/>
              <a:gd name="T15" fmla="*/ 2147483646 h 289"/>
              <a:gd name="T16" fmla="*/ 0 w 470"/>
              <a:gd name="T17" fmla="*/ 2147483646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289"/>
              <a:gd name="T29" fmla="*/ 470 w 470"/>
              <a:gd name="T30" fmla="*/ 289 h 2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289">
                <a:moveTo>
                  <a:pt x="0" y="99"/>
                </a:moveTo>
                <a:lnTo>
                  <a:pt x="27" y="161"/>
                </a:lnTo>
                <a:lnTo>
                  <a:pt x="63" y="288"/>
                </a:lnTo>
                <a:lnTo>
                  <a:pt x="234" y="261"/>
                </a:lnTo>
                <a:lnTo>
                  <a:pt x="469" y="161"/>
                </a:lnTo>
                <a:lnTo>
                  <a:pt x="324" y="0"/>
                </a:lnTo>
                <a:lnTo>
                  <a:pt x="208" y="36"/>
                </a:lnTo>
                <a:lnTo>
                  <a:pt x="117" y="36"/>
                </a:lnTo>
                <a:lnTo>
                  <a:pt x="0" y="99"/>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26" name="Freeform 608"/>
          <p:cNvSpPr>
            <a:spLocks/>
          </p:cNvSpPr>
          <p:nvPr/>
        </p:nvSpPr>
        <p:spPr bwMode="auto">
          <a:xfrm>
            <a:off x="2970213" y="5653088"/>
            <a:ext cx="584200" cy="447675"/>
          </a:xfrm>
          <a:custGeom>
            <a:avLst/>
            <a:gdLst>
              <a:gd name="T0" fmla="*/ 0 w 408"/>
              <a:gd name="T1" fmla="*/ 2147483646 h 352"/>
              <a:gd name="T2" fmla="*/ 2147483646 w 408"/>
              <a:gd name="T3" fmla="*/ 2147483646 h 352"/>
              <a:gd name="T4" fmla="*/ 2147483646 w 408"/>
              <a:gd name="T5" fmla="*/ 2147483646 h 352"/>
              <a:gd name="T6" fmla="*/ 2147483646 w 408"/>
              <a:gd name="T7" fmla="*/ 2147483646 h 352"/>
              <a:gd name="T8" fmla="*/ 2147483646 w 408"/>
              <a:gd name="T9" fmla="*/ 2147483646 h 352"/>
              <a:gd name="T10" fmla="*/ 2147483646 w 408"/>
              <a:gd name="T11" fmla="*/ 2147483646 h 352"/>
              <a:gd name="T12" fmla="*/ 2147483646 w 408"/>
              <a:gd name="T13" fmla="*/ 2147483646 h 352"/>
              <a:gd name="T14" fmla="*/ 2147483646 w 408"/>
              <a:gd name="T15" fmla="*/ 0 h 352"/>
              <a:gd name="T16" fmla="*/ 2147483646 w 408"/>
              <a:gd name="T17" fmla="*/ 2147483646 h 352"/>
              <a:gd name="T18" fmla="*/ 0 w 408"/>
              <a:gd name="T19" fmla="*/ 2147483646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8"/>
              <a:gd name="T31" fmla="*/ 0 h 352"/>
              <a:gd name="T32" fmla="*/ 408 w 408"/>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8" h="352">
                <a:moveTo>
                  <a:pt x="0" y="135"/>
                </a:moveTo>
                <a:lnTo>
                  <a:pt x="145" y="351"/>
                </a:lnTo>
                <a:lnTo>
                  <a:pt x="325" y="351"/>
                </a:lnTo>
                <a:lnTo>
                  <a:pt x="289" y="287"/>
                </a:lnTo>
                <a:lnTo>
                  <a:pt x="353" y="260"/>
                </a:lnTo>
                <a:lnTo>
                  <a:pt x="407" y="260"/>
                </a:lnTo>
                <a:lnTo>
                  <a:pt x="407" y="197"/>
                </a:lnTo>
                <a:lnTo>
                  <a:pt x="289" y="0"/>
                </a:lnTo>
                <a:lnTo>
                  <a:pt x="235" y="35"/>
                </a:lnTo>
                <a:lnTo>
                  <a:pt x="0" y="135"/>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27" name="Freeform 609"/>
          <p:cNvSpPr>
            <a:spLocks/>
          </p:cNvSpPr>
          <p:nvPr/>
        </p:nvSpPr>
        <p:spPr bwMode="auto">
          <a:xfrm>
            <a:off x="3095625" y="5254625"/>
            <a:ext cx="431800" cy="444500"/>
          </a:xfrm>
          <a:custGeom>
            <a:avLst/>
            <a:gdLst>
              <a:gd name="T0" fmla="*/ 0 w 327"/>
              <a:gd name="T1" fmla="*/ 2147483646 h 379"/>
              <a:gd name="T2" fmla="*/ 0 w 327"/>
              <a:gd name="T3" fmla="*/ 2147483646 h 379"/>
              <a:gd name="T4" fmla="*/ 2147483646 w 327"/>
              <a:gd name="T5" fmla="*/ 2147483646 h 379"/>
              <a:gd name="T6" fmla="*/ 2147483646 w 327"/>
              <a:gd name="T7" fmla="*/ 2147483646 h 379"/>
              <a:gd name="T8" fmla="*/ 2147483646 w 327"/>
              <a:gd name="T9" fmla="*/ 2147483646 h 379"/>
              <a:gd name="T10" fmla="*/ 2147483646 w 327"/>
              <a:gd name="T11" fmla="*/ 2147483646 h 379"/>
              <a:gd name="T12" fmla="*/ 2147483646 w 327"/>
              <a:gd name="T13" fmla="*/ 2147483646 h 379"/>
              <a:gd name="T14" fmla="*/ 2147483646 w 327"/>
              <a:gd name="T15" fmla="*/ 0 h 379"/>
              <a:gd name="T16" fmla="*/ 2147483646 w 327"/>
              <a:gd name="T17" fmla="*/ 2147483646 h 379"/>
              <a:gd name="T18" fmla="*/ 0 w 327"/>
              <a:gd name="T19" fmla="*/ 2147483646 h 3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7"/>
              <a:gd name="T31" fmla="*/ 0 h 379"/>
              <a:gd name="T32" fmla="*/ 327 w 327"/>
              <a:gd name="T33" fmla="*/ 379 h 3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7" h="379">
                <a:moveTo>
                  <a:pt x="0" y="136"/>
                </a:moveTo>
                <a:lnTo>
                  <a:pt x="0" y="203"/>
                </a:lnTo>
                <a:lnTo>
                  <a:pt x="163" y="378"/>
                </a:lnTo>
                <a:lnTo>
                  <a:pt x="224" y="339"/>
                </a:lnTo>
                <a:lnTo>
                  <a:pt x="326" y="272"/>
                </a:lnTo>
                <a:lnTo>
                  <a:pt x="295" y="173"/>
                </a:lnTo>
                <a:lnTo>
                  <a:pt x="326" y="136"/>
                </a:lnTo>
                <a:lnTo>
                  <a:pt x="252" y="0"/>
                </a:lnTo>
                <a:lnTo>
                  <a:pt x="61" y="106"/>
                </a:lnTo>
                <a:lnTo>
                  <a:pt x="0" y="136"/>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28" name="Freeform 610"/>
          <p:cNvSpPr>
            <a:spLocks/>
          </p:cNvSpPr>
          <p:nvPr/>
        </p:nvSpPr>
        <p:spPr bwMode="auto">
          <a:xfrm>
            <a:off x="3008313" y="4967288"/>
            <a:ext cx="596900" cy="414337"/>
          </a:xfrm>
          <a:custGeom>
            <a:avLst/>
            <a:gdLst>
              <a:gd name="T0" fmla="*/ 0 w 417"/>
              <a:gd name="T1" fmla="*/ 2147483646 h 326"/>
              <a:gd name="T2" fmla="*/ 2147483646 w 417"/>
              <a:gd name="T3" fmla="*/ 2147483646 h 326"/>
              <a:gd name="T4" fmla="*/ 2147483646 w 417"/>
              <a:gd name="T5" fmla="*/ 2147483646 h 326"/>
              <a:gd name="T6" fmla="*/ 2147483646 w 417"/>
              <a:gd name="T7" fmla="*/ 2147483646 h 326"/>
              <a:gd name="T8" fmla="*/ 2147483646 w 417"/>
              <a:gd name="T9" fmla="*/ 2147483646 h 326"/>
              <a:gd name="T10" fmla="*/ 2147483646 w 417"/>
              <a:gd name="T11" fmla="*/ 0 h 326"/>
              <a:gd name="T12" fmla="*/ 2147483646 w 417"/>
              <a:gd name="T13" fmla="*/ 2147483646 h 326"/>
              <a:gd name="T14" fmla="*/ 2147483646 w 417"/>
              <a:gd name="T15" fmla="*/ 2147483646 h 326"/>
              <a:gd name="T16" fmla="*/ 2147483646 w 417"/>
              <a:gd name="T17" fmla="*/ 2147483646 h 326"/>
              <a:gd name="T18" fmla="*/ 2147483646 w 417"/>
              <a:gd name="T19" fmla="*/ 2147483646 h 326"/>
              <a:gd name="T20" fmla="*/ 0 w 417"/>
              <a:gd name="T21" fmla="*/ 2147483646 h 3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7"/>
              <a:gd name="T34" fmla="*/ 0 h 326"/>
              <a:gd name="T35" fmla="*/ 417 w 417"/>
              <a:gd name="T36" fmla="*/ 326 h 3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7" h="326">
                <a:moveTo>
                  <a:pt x="0" y="198"/>
                </a:moveTo>
                <a:lnTo>
                  <a:pt x="118" y="325"/>
                </a:lnTo>
                <a:lnTo>
                  <a:pt x="298" y="225"/>
                </a:lnTo>
                <a:lnTo>
                  <a:pt x="416" y="162"/>
                </a:lnTo>
                <a:lnTo>
                  <a:pt x="380" y="71"/>
                </a:lnTo>
                <a:lnTo>
                  <a:pt x="353" y="0"/>
                </a:lnTo>
                <a:lnTo>
                  <a:pt x="181" y="98"/>
                </a:lnTo>
                <a:lnTo>
                  <a:pt x="118" y="71"/>
                </a:lnTo>
                <a:lnTo>
                  <a:pt x="63" y="98"/>
                </a:lnTo>
                <a:lnTo>
                  <a:pt x="118" y="135"/>
                </a:lnTo>
                <a:lnTo>
                  <a:pt x="0" y="198"/>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29" name="Freeform 611"/>
          <p:cNvSpPr>
            <a:spLocks/>
          </p:cNvSpPr>
          <p:nvPr/>
        </p:nvSpPr>
        <p:spPr bwMode="auto">
          <a:xfrm>
            <a:off x="3386138" y="5699125"/>
            <a:ext cx="633412" cy="401638"/>
          </a:xfrm>
          <a:custGeom>
            <a:avLst/>
            <a:gdLst>
              <a:gd name="T0" fmla="*/ 0 w 443"/>
              <a:gd name="T1" fmla="*/ 2147483646 h 317"/>
              <a:gd name="T2" fmla="*/ 2147483646 w 443"/>
              <a:gd name="T3" fmla="*/ 2147483646 h 317"/>
              <a:gd name="T4" fmla="*/ 2147483646 w 443"/>
              <a:gd name="T5" fmla="*/ 2147483646 h 317"/>
              <a:gd name="T6" fmla="*/ 2147483646 w 443"/>
              <a:gd name="T7" fmla="*/ 2147483646 h 317"/>
              <a:gd name="T8" fmla="*/ 2147483646 w 443"/>
              <a:gd name="T9" fmla="*/ 2147483646 h 317"/>
              <a:gd name="T10" fmla="*/ 2147483646 w 443"/>
              <a:gd name="T11" fmla="*/ 2147483646 h 317"/>
              <a:gd name="T12" fmla="*/ 2147483646 w 443"/>
              <a:gd name="T13" fmla="*/ 2147483646 h 317"/>
              <a:gd name="T14" fmla="*/ 2147483646 w 443"/>
              <a:gd name="T15" fmla="*/ 2147483646 h 317"/>
              <a:gd name="T16" fmla="*/ 2147483646 w 443"/>
              <a:gd name="T17" fmla="*/ 0 h 317"/>
              <a:gd name="T18" fmla="*/ 2147483646 w 443"/>
              <a:gd name="T19" fmla="*/ 2147483646 h 317"/>
              <a:gd name="T20" fmla="*/ 2147483646 w 443"/>
              <a:gd name="T21" fmla="*/ 2147483646 h 317"/>
              <a:gd name="T22" fmla="*/ 2147483646 w 443"/>
              <a:gd name="T23" fmla="*/ 2147483646 h 317"/>
              <a:gd name="T24" fmla="*/ 2147483646 w 443"/>
              <a:gd name="T25" fmla="*/ 2147483646 h 317"/>
              <a:gd name="T26" fmla="*/ 2147483646 w 443"/>
              <a:gd name="T27" fmla="*/ 2147483646 h 317"/>
              <a:gd name="T28" fmla="*/ 0 w 443"/>
              <a:gd name="T29" fmla="*/ 2147483646 h 3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3"/>
              <a:gd name="T46" fmla="*/ 0 h 317"/>
              <a:gd name="T47" fmla="*/ 443 w 443"/>
              <a:gd name="T48" fmla="*/ 317 h 3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3" h="317">
                <a:moveTo>
                  <a:pt x="0" y="252"/>
                </a:moveTo>
                <a:lnTo>
                  <a:pt x="36" y="316"/>
                </a:lnTo>
                <a:lnTo>
                  <a:pt x="442" y="316"/>
                </a:lnTo>
                <a:lnTo>
                  <a:pt x="442" y="225"/>
                </a:lnTo>
                <a:lnTo>
                  <a:pt x="379" y="162"/>
                </a:lnTo>
                <a:lnTo>
                  <a:pt x="379" y="100"/>
                </a:lnTo>
                <a:lnTo>
                  <a:pt x="442" y="100"/>
                </a:lnTo>
                <a:lnTo>
                  <a:pt x="415" y="27"/>
                </a:lnTo>
                <a:lnTo>
                  <a:pt x="297" y="0"/>
                </a:lnTo>
                <a:lnTo>
                  <a:pt x="208" y="63"/>
                </a:lnTo>
                <a:lnTo>
                  <a:pt x="181" y="127"/>
                </a:lnTo>
                <a:lnTo>
                  <a:pt x="118" y="162"/>
                </a:lnTo>
                <a:lnTo>
                  <a:pt x="118" y="225"/>
                </a:lnTo>
                <a:lnTo>
                  <a:pt x="63" y="225"/>
                </a:lnTo>
                <a:lnTo>
                  <a:pt x="0" y="252"/>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30" name="Freeform 612"/>
          <p:cNvSpPr>
            <a:spLocks/>
          </p:cNvSpPr>
          <p:nvPr/>
        </p:nvSpPr>
        <p:spPr bwMode="auto">
          <a:xfrm>
            <a:off x="3386138" y="5414963"/>
            <a:ext cx="542925" cy="490537"/>
          </a:xfrm>
          <a:custGeom>
            <a:avLst/>
            <a:gdLst>
              <a:gd name="T0" fmla="*/ 0 w 379"/>
              <a:gd name="T1" fmla="*/ 2147483646 h 386"/>
              <a:gd name="T2" fmla="*/ 2147483646 w 379"/>
              <a:gd name="T3" fmla="*/ 2147483646 h 386"/>
              <a:gd name="T4" fmla="*/ 2147483646 w 379"/>
              <a:gd name="T5" fmla="*/ 2147483646 h 386"/>
              <a:gd name="T6" fmla="*/ 2147483646 w 379"/>
              <a:gd name="T7" fmla="*/ 2147483646 h 386"/>
              <a:gd name="T8" fmla="*/ 2147483646 w 379"/>
              <a:gd name="T9" fmla="*/ 2147483646 h 386"/>
              <a:gd name="T10" fmla="*/ 2147483646 w 379"/>
              <a:gd name="T11" fmla="*/ 2147483646 h 386"/>
              <a:gd name="T12" fmla="*/ 2147483646 w 379"/>
              <a:gd name="T13" fmla="*/ 0 h 386"/>
              <a:gd name="T14" fmla="*/ 2147483646 w 379"/>
              <a:gd name="T15" fmla="*/ 0 h 386"/>
              <a:gd name="T16" fmla="*/ 2147483646 w 379"/>
              <a:gd name="T17" fmla="*/ 2147483646 h 386"/>
              <a:gd name="T18" fmla="*/ 2147483646 w 379"/>
              <a:gd name="T19" fmla="*/ 2147483646 h 386"/>
              <a:gd name="T20" fmla="*/ 0 w 379"/>
              <a:gd name="T21" fmla="*/ 2147483646 h 3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9"/>
              <a:gd name="T34" fmla="*/ 0 h 386"/>
              <a:gd name="T35" fmla="*/ 379 w 379"/>
              <a:gd name="T36" fmla="*/ 386 h 3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9" h="386">
                <a:moveTo>
                  <a:pt x="0" y="188"/>
                </a:moveTo>
                <a:lnTo>
                  <a:pt x="117" y="385"/>
                </a:lnTo>
                <a:lnTo>
                  <a:pt x="180" y="350"/>
                </a:lnTo>
                <a:lnTo>
                  <a:pt x="208" y="287"/>
                </a:lnTo>
                <a:lnTo>
                  <a:pt x="297" y="223"/>
                </a:lnTo>
                <a:lnTo>
                  <a:pt x="378" y="98"/>
                </a:lnTo>
                <a:lnTo>
                  <a:pt x="351" y="0"/>
                </a:lnTo>
                <a:lnTo>
                  <a:pt x="324" y="0"/>
                </a:lnTo>
                <a:lnTo>
                  <a:pt x="208" y="98"/>
                </a:lnTo>
                <a:lnTo>
                  <a:pt x="90" y="125"/>
                </a:lnTo>
                <a:lnTo>
                  <a:pt x="0" y="188"/>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31" name="Freeform 613"/>
          <p:cNvSpPr>
            <a:spLocks/>
          </p:cNvSpPr>
          <p:nvPr/>
        </p:nvSpPr>
        <p:spPr bwMode="auto">
          <a:xfrm>
            <a:off x="3436938" y="5138738"/>
            <a:ext cx="414337" cy="436562"/>
          </a:xfrm>
          <a:custGeom>
            <a:avLst/>
            <a:gdLst>
              <a:gd name="T0" fmla="*/ 2147483646 w 289"/>
              <a:gd name="T1" fmla="*/ 2147483646 h 344"/>
              <a:gd name="T2" fmla="*/ 2147483646 w 289"/>
              <a:gd name="T3" fmla="*/ 2147483646 h 344"/>
              <a:gd name="T4" fmla="*/ 2147483646 w 289"/>
              <a:gd name="T5" fmla="*/ 2147483646 h 344"/>
              <a:gd name="T6" fmla="*/ 2147483646 w 289"/>
              <a:gd name="T7" fmla="*/ 2147483646 h 344"/>
              <a:gd name="T8" fmla="*/ 2147483646 w 289"/>
              <a:gd name="T9" fmla="*/ 2147483646 h 344"/>
              <a:gd name="T10" fmla="*/ 2147483646 w 289"/>
              <a:gd name="T11" fmla="*/ 2147483646 h 344"/>
              <a:gd name="T12" fmla="*/ 2147483646 w 289"/>
              <a:gd name="T13" fmla="*/ 0 h 344"/>
              <a:gd name="T14" fmla="*/ 2147483646 w 289"/>
              <a:gd name="T15" fmla="*/ 0 h 344"/>
              <a:gd name="T16" fmla="*/ 2147483646 w 289"/>
              <a:gd name="T17" fmla="*/ 2147483646 h 344"/>
              <a:gd name="T18" fmla="*/ 0 w 289"/>
              <a:gd name="T19" fmla="*/ 2147483646 h 344"/>
              <a:gd name="T20" fmla="*/ 2147483646 w 289"/>
              <a:gd name="T21" fmla="*/ 2147483646 h 3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344"/>
              <a:gd name="T35" fmla="*/ 289 w 289"/>
              <a:gd name="T36" fmla="*/ 344 h 3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344">
                <a:moveTo>
                  <a:pt x="54" y="217"/>
                </a:moveTo>
                <a:lnTo>
                  <a:pt x="27" y="252"/>
                </a:lnTo>
                <a:lnTo>
                  <a:pt x="54" y="343"/>
                </a:lnTo>
                <a:lnTo>
                  <a:pt x="172" y="316"/>
                </a:lnTo>
                <a:lnTo>
                  <a:pt x="288" y="217"/>
                </a:lnTo>
                <a:lnTo>
                  <a:pt x="288" y="91"/>
                </a:lnTo>
                <a:lnTo>
                  <a:pt x="225" y="0"/>
                </a:lnTo>
                <a:lnTo>
                  <a:pt x="172" y="0"/>
                </a:lnTo>
                <a:lnTo>
                  <a:pt x="117" y="27"/>
                </a:lnTo>
                <a:lnTo>
                  <a:pt x="0" y="91"/>
                </a:lnTo>
                <a:lnTo>
                  <a:pt x="54" y="217"/>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32" name="Freeform 614"/>
          <p:cNvSpPr>
            <a:spLocks/>
          </p:cNvSpPr>
          <p:nvPr/>
        </p:nvSpPr>
        <p:spPr bwMode="auto">
          <a:xfrm>
            <a:off x="3514725" y="4773613"/>
            <a:ext cx="542925" cy="401637"/>
          </a:xfrm>
          <a:custGeom>
            <a:avLst/>
            <a:gdLst>
              <a:gd name="T0" fmla="*/ 0 w 379"/>
              <a:gd name="T1" fmla="*/ 2147483646 h 316"/>
              <a:gd name="T2" fmla="*/ 2147483646 w 379"/>
              <a:gd name="T3" fmla="*/ 2147483646 h 316"/>
              <a:gd name="T4" fmla="*/ 2147483646 w 379"/>
              <a:gd name="T5" fmla="*/ 2147483646 h 316"/>
              <a:gd name="T6" fmla="*/ 2147483646 w 379"/>
              <a:gd name="T7" fmla="*/ 2147483646 h 316"/>
              <a:gd name="T8" fmla="*/ 2147483646 w 379"/>
              <a:gd name="T9" fmla="*/ 2147483646 h 316"/>
              <a:gd name="T10" fmla="*/ 2147483646 w 379"/>
              <a:gd name="T11" fmla="*/ 2147483646 h 316"/>
              <a:gd name="T12" fmla="*/ 2147483646 w 379"/>
              <a:gd name="T13" fmla="*/ 2147483646 h 316"/>
              <a:gd name="T14" fmla="*/ 2147483646 w 379"/>
              <a:gd name="T15" fmla="*/ 0 h 316"/>
              <a:gd name="T16" fmla="*/ 2147483646 w 379"/>
              <a:gd name="T17" fmla="*/ 2147483646 h 316"/>
              <a:gd name="T18" fmla="*/ 2147483646 w 379"/>
              <a:gd name="T19" fmla="*/ 2147483646 h 316"/>
              <a:gd name="T20" fmla="*/ 2147483646 w 379"/>
              <a:gd name="T21" fmla="*/ 2147483646 h 316"/>
              <a:gd name="T22" fmla="*/ 2147483646 w 379"/>
              <a:gd name="T23" fmla="*/ 2147483646 h 316"/>
              <a:gd name="T24" fmla="*/ 0 w 379"/>
              <a:gd name="T25" fmla="*/ 2147483646 h 3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
              <a:gd name="T40" fmla="*/ 0 h 316"/>
              <a:gd name="T41" fmla="*/ 379 w 379"/>
              <a:gd name="T42" fmla="*/ 316 h 3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 h="316">
                <a:moveTo>
                  <a:pt x="0" y="153"/>
                </a:moveTo>
                <a:lnTo>
                  <a:pt x="27" y="224"/>
                </a:lnTo>
                <a:lnTo>
                  <a:pt x="63" y="315"/>
                </a:lnTo>
                <a:lnTo>
                  <a:pt x="118" y="288"/>
                </a:lnTo>
                <a:lnTo>
                  <a:pt x="171" y="288"/>
                </a:lnTo>
                <a:lnTo>
                  <a:pt x="325" y="188"/>
                </a:lnTo>
                <a:lnTo>
                  <a:pt x="378" y="89"/>
                </a:lnTo>
                <a:lnTo>
                  <a:pt x="325" y="0"/>
                </a:lnTo>
                <a:lnTo>
                  <a:pt x="261" y="27"/>
                </a:lnTo>
                <a:lnTo>
                  <a:pt x="207" y="27"/>
                </a:lnTo>
                <a:lnTo>
                  <a:pt x="118" y="62"/>
                </a:lnTo>
                <a:lnTo>
                  <a:pt x="145" y="89"/>
                </a:lnTo>
                <a:lnTo>
                  <a:pt x="0" y="153"/>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33" name="Freeform 615"/>
          <p:cNvSpPr>
            <a:spLocks/>
          </p:cNvSpPr>
          <p:nvPr/>
        </p:nvSpPr>
        <p:spPr bwMode="auto">
          <a:xfrm>
            <a:off x="3759200" y="5011738"/>
            <a:ext cx="427038" cy="404812"/>
          </a:xfrm>
          <a:custGeom>
            <a:avLst/>
            <a:gdLst>
              <a:gd name="T0" fmla="*/ 0 w 298"/>
              <a:gd name="T1" fmla="*/ 2147483646 h 318"/>
              <a:gd name="T2" fmla="*/ 2147483646 w 298"/>
              <a:gd name="T3" fmla="*/ 2147483646 h 318"/>
              <a:gd name="T4" fmla="*/ 2147483646 w 298"/>
              <a:gd name="T5" fmla="*/ 2147483646 h 318"/>
              <a:gd name="T6" fmla="*/ 2147483646 w 298"/>
              <a:gd name="T7" fmla="*/ 2147483646 h 318"/>
              <a:gd name="T8" fmla="*/ 2147483646 w 298"/>
              <a:gd name="T9" fmla="*/ 2147483646 h 318"/>
              <a:gd name="T10" fmla="*/ 2147483646 w 298"/>
              <a:gd name="T11" fmla="*/ 2147483646 h 318"/>
              <a:gd name="T12" fmla="*/ 2147483646 w 298"/>
              <a:gd name="T13" fmla="*/ 2147483646 h 318"/>
              <a:gd name="T14" fmla="*/ 2147483646 w 298"/>
              <a:gd name="T15" fmla="*/ 2147483646 h 318"/>
              <a:gd name="T16" fmla="*/ 2147483646 w 298"/>
              <a:gd name="T17" fmla="*/ 0 h 318"/>
              <a:gd name="T18" fmla="*/ 0 w 298"/>
              <a:gd name="T19" fmla="*/ 2147483646 h 3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8"/>
              <a:gd name="T31" fmla="*/ 0 h 318"/>
              <a:gd name="T32" fmla="*/ 298 w 298"/>
              <a:gd name="T33" fmla="*/ 318 h 3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8" h="318">
                <a:moveTo>
                  <a:pt x="0" y="100"/>
                </a:moveTo>
                <a:lnTo>
                  <a:pt x="63" y="190"/>
                </a:lnTo>
                <a:lnTo>
                  <a:pt x="63" y="317"/>
                </a:lnTo>
                <a:lnTo>
                  <a:pt x="90" y="317"/>
                </a:lnTo>
                <a:lnTo>
                  <a:pt x="181" y="253"/>
                </a:lnTo>
                <a:lnTo>
                  <a:pt x="234" y="290"/>
                </a:lnTo>
                <a:lnTo>
                  <a:pt x="297" y="226"/>
                </a:lnTo>
                <a:lnTo>
                  <a:pt x="297" y="127"/>
                </a:lnTo>
                <a:lnTo>
                  <a:pt x="154" y="0"/>
                </a:lnTo>
                <a:lnTo>
                  <a:pt x="0" y="10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34" name="Freeform 616"/>
          <p:cNvSpPr>
            <a:spLocks/>
          </p:cNvSpPr>
          <p:nvPr/>
        </p:nvSpPr>
        <p:spPr bwMode="auto">
          <a:xfrm>
            <a:off x="3722688" y="4373563"/>
            <a:ext cx="709612" cy="434975"/>
          </a:xfrm>
          <a:custGeom>
            <a:avLst/>
            <a:gdLst>
              <a:gd name="T0" fmla="*/ 2147483646 w 496"/>
              <a:gd name="T1" fmla="*/ 2147483646 h 343"/>
              <a:gd name="T2" fmla="*/ 2147483646 w 496"/>
              <a:gd name="T3" fmla="*/ 2147483646 h 343"/>
              <a:gd name="T4" fmla="*/ 2147483646 w 496"/>
              <a:gd name="T5" fmla="*/ 2147483646 h 343"/>
              <a:gd name="T6" fmla="*/ 2147483646 w 496"/>
              <a:gd name="T7" fmla="*/ 2147483646 h 343"/>
              <a:gd name="T8" fmla="*/ 2147483646 w 496"/>
              <a:gd name="T9" fmla="*/ 2147483646 h 343"/>
              <a:gd name="T10" fmla="*/ 2147483646 w 496"/>
              <a:gd name="T11" fmla="*/ 2147483646 h 343"/>
              <a:gd name="T12" fmla="*/ 2147483646 w 496"/>
              <a:gd name="T13" fmla="*/ 2147483646 h 343"/>
              <a:gd name="T14" fmla="*/ 2147483646 w 496"/>
              <a:gd name="T15" fmla="*/ 2147483646 h 343"/>
              <a:gd name="T16" fmla="*/ 2147483646 w 496"/>
              <a:gd name="T17" fmla="*/ 2147483646 h 343"/>
              <a:gd name="T18" fmla="*/ 2147483646 w 496"/>
              <a:gd name="T19" fmla="*/ 0 h 343"/>
              <a:gd name="T20" fmla="*/ 2147483646 w 496"/>
              <a:gd name="T21" fmla="*/ 0 h 343"/>
              <a:gd name="T22" fmla="*/ 0 w 496"/>
              <a:gd name="T23" fmla="*/ 2147483646 h 343"/>
              <a:gd name="T24" fmla="*/ 2147483646 w 496"/>
              <a:gd name="T25" fmla="*/ 2147483646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6"/>
              <a:gd name="T40" fmla="*/ 0 h 343"/>
              <a:gd name="T41" fmla="*/ 496 w 496"/>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6" h="343">
                <a:moveTo>
                  <a:pt x="62" y="342"/>
                </a:moveTo>
                <a:lnTo>
                  <a:pt x="116" y="342"/>
                </a:lnTo>
                <a:lnTo>
                  <a:pt x="180" y="315"/>
                </a:lnTo>
                <a:lnTo>
                  <a:pt x="350" y="152"/>
                </a:lnTo>
                <a:lnTo>
                  <a:pt x="441" y="188"/>
                </a:lnTo>
                <a:lnTo>
                  <a:pt x="495" y="90"/>
                </a:lnTo>
                <a:lnTo>
                  <a:pt x="468" y="63"/>
                </a:lnTo>
                <a:lnTo>
                  <a:pt x="441" y="90"/>
                </a:lnTo>
                <a:lnTo>
                  <a:pt x="287" y="63"/>
                </a:lnTo>
                <a:lnTo>
                  <a:pt x="260" y="0"/>
                </a:lnTo>
                <a:lnTo>
                  <a:pt x="180" y="0"/>
                </a:lnTo>
                <a:lnTo>
                  <a:pt x="0" y="252"/>
                </a:lnTo>
                <a:lnTo>
                  <a:pt x="62" y="342"/>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35" name="Freeform 617"/>
          <p:cNvSpPr>
            <a:spLocks/>
          </p:cNvSpPr>
          <p:nvPr/>
        </p:nvSpPr>
        <p:spPr bwMode="auto">
          <a:xfrm>
            <a:off x="3979863" y="4567238"/>
            <a:ext cx="582612" cy="608012"/>
          </a:xfrm>
          <a:custGeom>
            <a:avLst/>
            <a:gdLst>
              <a:gd name="T0" fmla="*/ 0 w 407"/>
              <a:gd name="T1" fmla="*/ 2147483646 h 479"/>
              <a:gd name="T2" fmla="*/ 2147483646 w 407"/>
              <a:gd name="T3" fmla="*/ 2147483646 h 479"/>
              <a:gd name="T4" fmla="*/ 0 w 407"/>
              <a:gd name="T5" fmla="*/ 2147483646 h 479"/>
              <a:gd name="T6" fmla="*/ 2147483646 w 407"/>
              <a:gd name="T7" fmla="*/ 2147483646 h 479"/>
              <a:gd name="T8" fmla="*/ 2147483646 w 407"/>
              <a:gd name="T9" fmla="*/ 2147483646 h 479"/>
              <a:gd name="T10" fmla="*/ 2147483646 w 407"/>
              <a:gd name="T11" fmla="*/ 2147483646 h 479"/>
              <a:gd name="T12" fmla="*/ 2147483646 w 407"/>
              <a:gd name="T13" fmla="*/ 2147483646 h 479"/>
              <a:gd name="T14" fmla="*/ 2147483646 w 407"/>
              <a:gd name="T15" fmla="*/ 2147483646 h 479"/>
              <a:gd name="T16" fmla="*/ 2147483646 w 407"/>
              <a:gd name="T17" fmla="*/ 2147483646 h 479"/>
              <a:gd name="T18" fmla="*/ 2147483646 w 407"/>
              <a:gd name="T19" fmla="*/ 2147483646 h 479"/>
              <a:gd name="T20" fmla="*/ 2147483646 w 407"/>
              <a:gd name="T21" fmla="*/ 2147483646 h 479"/>
              <a:gd name="T22" fmla="*/ 2147483646 w 407"/>
              <a:gd name="T23" fmla="*/ 0 h 479"/>
              <a:gd name="T24" fmla="*/ 0 w 407"/>
              <a:gd name="T25" fmla="*/ 2147483646 h 4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479"/>
              <a:gd name="T41" fmla="*/ 407 w 407"/>
              <a:gd name="T42" fmla="*/ 479 h 4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479">
                <a:moveTo>
                  <a:pt x="0" y="163"/>
                </a:moveTo>
                <a:lnTo>
                  <a:pt x="53" y="253"/>
                </a:lnTo>
                <a:lnTo>
                  <a:pt x="0" y="351"/>
                </a:lnTo>
                <a:lnTo>
                  <a:pt x="144" y="478"/>
                </a:lnTo>
                <a:lnTo>
                  <a:pt x="198" y="387"/>
                </a:lnTo>
                <a:lnTo>
                  <a:pt x="171" y="351"/>
                </a:lnTo>
                <a:lnTo>
                  <a:pt x="288" y="289"/>
                </a:lnTo>
                <a:lnTo>
                  <a:pt x="343" y="316"/>
                </a:lnTo>
                <a:lnTo>
                  <a:pt x="406" y="225"/>
                </a:lnTo>
                <a:lnTo>
                  <a:pt x="261" y="127"/>
                </a:lnTo>
                <a:lnTo>
                  <a:pt x="261" y="36"/>
                </a:lnTo>
                <a:lnTo>
                  <a:pt x="171" y="0"/>
                </a:lnTo>
                <a:lnTo>
                  <a:pt x="0" y="163"/>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36" name="Freeform 618"/>
          <p:cNvSpPr>
            <a:spLocks/>
          </p:cNvSpPr>
          <p:nvPr/>
        </p:nvSpPr>
        <p:spPr bwMode="auto">
          <a:xfrm>
            <a:off x="4168775" y="4770438"/>
            <a:ext cx="679450" cy="769937"/>
          </a:xfrm>
          <a:custGeom>
            <a:avLst/>
            <a:gdLst>
              <a:gd name="T0" fmla="*/ 2147483646 w 474"/>
              <a:gd name="T1" fmla="*/ 2147483646 h 607"/>
              <a:gd name="T2" fmla="*/ 2147483646 w 474"/>
              <a:gd name="T3" fmla="*/ 2147483646 h 607"/>
              <a:gd name="T4" fmla="*/ 0 w 474"/>
              <a:gd name="T5" fmla="*/ 2147483646 h 607"/>
              <a:gd name="T6" fmla="*/ 0 w 474"/>
              <a:gd name="T7" fmla="*/ 2147483646 h 607"/>
              <a:gd name="T8" fmla="*/ 2147483646 w 474"/>
              <a:gd name="T9" fmla="*/ 2147483646 h 607"/>
              <a:gd name="T10" fmla="*/ 2147483646 w 474"/>
              <a:gd name="T11" fmla="*/ 2147483646 h 607"/>
              <a:gd name="T12" fmla="*/ 2147483646 w 474"/>
              <a:gd name="T13" fmla="*/ 2147483646 h 607"/>
              <a:gd name="T14" fmla="*/ 2147483646 w 474"/>
              <a:gd name="T15" fmla="*/ 2147483646 h 607"/>
              <a:gd name="T16" fmla="*/ 2147483646 w 474"/>
              <a:gd name="T17" fmla="*/ 2147483646 h 607"/>
              <a:gd name="T18" fmla="*/ 2147483646 w 474"/>
              <a:gd name="T19" fmla="*/ 2147483646 h 607"/>
              <a:gd name="T20" fmla="*/ 2147483646 w 474"/>
              <a:gd name="T21" fmla="*/ 2147483646 h 607"/>
              <a:gd name="T22" fmla="*/ 2147483646 w 474"/>
              <a:gd name="T23" fmla="*/ 2147483646 h 607"/>
              <a:gd name="T24" fmla="*/ 2147483646 w 474"/>
              <a:gd name="T25" fmla="*/ 0 h 607"/>
              <a:gd name="T26" fmla="*/ 2147483646 w 474"/>
              <a:gd name="T27" fmla="*/ 2147483646 h 607"/>
              <a:gd name="T28" fmla="*/ 2147483646 w 474"/>
              <a:gd name="T29" fmla="*/ 2147483646 h 607"/>
              <a:gd name="T30" fmla="*/ 2147483646 w 474"/>
              <a:gd name="T31" fmla="*/ 2147483646 h 607"/>
              <a:gd name="T32" fmla="*/ 2147483646 w 474"/>
              <a:gd name="T33" fmla="*/ 2147483646 h 6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4"/>
              <a:gd name="T52" fmla="*/ 0 h 607"/>
              <a:gd name="T53" fmla="*/ 474 w 474"/>
              <a:gd name="T54" fmla="*/ 607 h 6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4" h="607">
                <a:moveTo>
                  <a:pt x="28" y="189"/>
                </a:moveTo>
                <a:lnTo>
                  <a:pt x="55" y="225"/>
                </a:lnTo>
                <a:lnTo>
                  <a:pt x="0" y="316"/>
                </a:lnTo>
                <a:lnTo>
                  <a:pt x="0" y="416"/>
                </a:lnTo>
                <a:lnTo>
                  <a:pt x="204" y="543"/>
                </a:lnTo>
                <a:lnTo>
                  <a:pt x="296" y="606"/>
                </a:lnTo>
                <a:lnTo>
                  <a:pt x="325" y="543"/>
                </a:lnTo>
                <a:lnTo>
                  <a:pt x="445" y="252"/>
                </a:lnTo>
                <a:lnTo>
                  <a:pt x="417" y="189"/>
                </a:lnTo>
                <a:lnTo>
                  <a:pt x="473" y="127"/>
                </a:lnTo>
                <a:lnTo>
                  <a:pt x="445" y="62"/>
                </a:lnTo>
                <a:lnTo>
                  <a:pt x="417" y="89"/>
                </a:lnTo>
                <a:lnTo>
                  <a:pt x="296" y="0"/>
                </a:lnTo>
                <a:lnTo>
                  <a:pt x="269" y="62"/>
                </a:lnTo>
                <a:lnTo>
                  <a:pt x="204" y="154"/>
                </a:lnTo>
                <a:lnTo>
                  <a:pt x="148" y="127"/>
                </a:lnTo>
                <a:lnTo>
                  <a:pt x="28" y="189"/>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37" name="Freeform 619"/>
          <p:cNvSpPr>
            <a:spLocks/>
          </p:cNvSpPr>
          <p:nvPr/>
        </p:nvSpPr>
        <p:spPr bwMode="auto">
          <a:xfrm>
            <a:off x="3811588" y="5299075"/>
            <a:ext cx="660400" cy="527050"/>
          </a:xfrm>
          <a:custGeom>
            <a:avLst/>
            <a:gdLst>
              <a:gd name="T0" fmla="*/ 2147483646 w 461"/>
              <a:gd name="T1" fmla="*/ 0 h 415"/>
              <a:gd name="T2" fmla="*/ 2147483646 w 461"/>
              <a:gd name="T3" fmla="*/ 2147483646 h 415"/>
              <a:gd name="T4" fmla="*/ 2147483646 w 461"/>
              <a:gd name="T5" fmla="*/ 2147483646 h 415"/>
              <a:gd name="T6" fmla="*/ 2147483646 w 461"/>
              <a:gd name="T7" fmla="*/ 2147483646 h 415"/>
              <a:gd name="T8" fmla="*/ 2147483646 w 461"/>
              <a:gd name="T9" fmla="*/ 2147483646 h 415"/>
              <a:gd name="T10" fmla="*/ 0 w 461"/>
              <a:gd name="T11" fmla="*/ 2147483646 h 415"/>
              <a:gd name="T12" fmla="*/ 2147483646 w 461"/>
              <a:gd name="T13" fmla="*/ 2147483646 h 415"/>
              <a:gd name="T14" fmla="*/ 2147483646 w 461"/>
              <a:gd name="T15" fmla="*/ 2147483646 h 415"/>
              <a:gd name="T16" fmla="*/ 2147483646 w 461"/>
              <a:gd name="T17" fmla="*/ 2147483646 h 415"/>
              <a:gd name="T18" fmla="*/ 2147483646 w 461"/>
              <a:gd name="T19" fmla="*/ 2147483646 h 415"/>
              <a:gd name="T20" fmla="*/ 2147483646 w 461"/>
              <a:gd name="T21" fmla="*/ 2147483646 h 415"/>
              <a:gd name="T22" fmla="*/ 2147483646 w 461"/>
              <a:gd name="T23" fmla="*/ 2147483646 h 415"/>
              <a:gd name="T24" fmla="*/ 2147483646 w 461"/>
              <a:gd name="T25" fmla="*/ 0 h 4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1"/>
              <a:gd name="T40" fmla="*/ 0 h 415"/>
              <a:gd name="T41" fmla="*/ 461 w 461"/>
              <a:gd name="T42" fmla="*/ 415 h 4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1" h="415">
                <a:moveTo>
                  <a:pt x="261" y="0"/>
                </a:moveTo>
                <a:lnTo>
                  <a:pt x="198" y="63"/>
                </a:lnTo>
                <a:lnTo>
                  <a:pt x="145" y="27"/>
                </a:lnTo>
                <a:lnTo>
                  <a:pt x="54" y="90"/>
                </a:lnTo>
                <a:lnTo>
                  <a:pt x="81" y="189"/>
                </a:lnTo>
                <a:lnTo>
                  <a:pt x="0" y="314"/>
                </a:lnTo>
                <a:lnTo>
                  <a:pt x="118" y="341"/>
                </a:lnTo>
                <a:lnTo>
                  <a:pt x="145" y="414"/>
                </a:lnTo>
                <a:lnTo>
                  <a:pt x="171" y="341"/>
                </a:lnTo>
                <a:lnTo>
                  <a:pt x="342" y="378"/>
                </a:lnTo>
                <a:lnTo>
                  <a:pt x="433" y="341"/>
                </a:lnTo>
                <a:lnTo>
                  <a:pt x="460" y="126"/>
                </a:lnTo>
                <a:lnTo>
                  <a:pt x="261"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38" name="Freeform 621"/>
          <p:cNvSpPr>
            <a:spLocks/>
          </p:cNvSpPr>
          <p:nvPr/>
        </p:nvSpPr>
        <p:spPr bwMode="auto">
          <a:xfrm>
            <a:off x="4354513" y="5380038"/>
            <a:ext cx="622300" cy="720725"/>
          </a:xfrm>
          <a:custGeom>
            <a:avLst/>
            <a:gdLst>
              <a:gd name="T0" fmla="*/ 2147483646 w 435"/>
              <a:gd name="T1" fmla="*/ 2147483646 h 568"/>
              <a:gd name="T2" fmla="*/ 2147483646 w 435"/>
              <a:gd name="T3" fmla="*/ 2147483646 h 568"/>
              <a:gd name="T4" fmla="*/ 0 w 435"/>
              <a:gd name="T5" fmla="*/ 2147483646 h 568"/>
              <a:gd name="T6" fmla="*/ 2147483646 w 435"/>
              <a:gd name="T7" fmla="*/ 2147483646 h 568"/>
              <a:gd name="T8" fmla="*/ 2147483646 w 435"/>
              <a:gd name="T9" fmla="*/ 2147483646 h 568"/>
              <a:gd name="T10" fmla="*/ 2147483646 w 435"/>
              <a:gd name="T11" fmla="*/ 0 h 568"/>
              <a:gd name="T12" fmla="*/ 2147483646 w 435"/>
              <a:gd name="T13" fmla="*/ 0 h 568"/>
              <a:gd name="T14" fmla="*/ 2147483646 w 435"/>
              <a:gd name="T15" fmla="*/ 2147483646 h 568"/>
              <a:gd name="T16" fmla="*/ 2147483646 w 435"/>
              <a:gd name="T17" fmla="*/ 2147483646 h 568"/>
              <a:gd name="T18" fmla="*/ 2147483646 w 435"/>
              <a:gd name="T19" fmla="*/ 2147483646 h 5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568"/>
              <a:gd name="T32" fmla="*/ 435 w 435"/>
              <a:gd name="T33" fmla="*/ 568 h 5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568">
                <a:moveTo>
                  <a:pt x="81" y="62"/>
                </a:moveTo>
                <a:lnTo>
                  <a:pt x="54" y="278"/>
                </a:lnTo>
                <a:lnTo>
                  <a:pt x="0" y="567"/>
                </a:lnTo>
                <a:lnTo>
                  <a:pt x="380" y="567"/>
                </a:lnTo>
                <a:lnTo>
                  <a:pt x="434" y="62"/>
                </a:lnTo>
                <a:lnTo>
                  <a:pt x="316" y="0"/>
                </a:lnTo>
                <a:lnTo>
                  <a:pt x="262" y="0"/>
                </a:lnTo>
                <a:lnTo>
                  <a:pt x="199" y="62"/>
                </a:lnTo>
                <a:lnTo>
                  <a:pt x="172" y="126"/>
                </a:lnTo>
                <a:lnTo>
                  <a:pt x="81" y="62"/>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39" name="Freeform 622"/>
          <p:cNvSpPr>
            <a:spLocks/>
          </p:cNvSpPr>
          <p:nvPr/>
        </p:nvSpPr>
        <p:spPr bwMode="auto">
          <a:xfrm>
            <a:off x="4638675" y="4967288"/>
            <a:ext cx="582613" cy="527050"/>
          </a:xfrm>
          <a:custGeom>
            <a:avLst/>
            <a:gdLst>
              <a:gd name="T0" fmla="*/ 0 w 407"/>
              <a:gd name="T1" fmla="*/ 2147483646 h 415"/>
              <a:gd name="T2" fmla="*/ 2147483646 w 407"/>
              <a:gd name="T3" fmla="*/ 2147483646 h 415"/>
              <a:gd name="T4" fmla="*/ 2147483646 w 407"/>
              <a:gd name="T5" fmla="*/ 2147483646 h 415"/>
              <a:gd name="T6" fmla="*/ 2147483646 w 407"/>
              <a:gd name="T7" fmla="*/ 2147483646 h 415"/>
              <a:gd name="T8" fmla="*/ 2147483646 w 407"/>
              <a:gd name="T9" fmla="*/ 2147483646 h 415"/>
              <a:gd name="T10" fmla="*/ 2147483646 w 407"/>
              <a:gd name="T11" fmla="*/ 2147483646 h 415"/>
              <a:gd name="T12" fmla="*/ 2147483646 w 407"/>
              <a:gd name="T13" fmla="*/ 2147483646 h 415"/>
              <a:gd name="T14" fmla="*/ 2147483646 w 407"/>
              <a:gd name="T15" fmla="*/ 0 h 415"/>
              <a:gd name="T16" fmla="*/ 2147483646 w 407"/>
              <a:gd name="T17" fmla="*/ 2147483646 h 415"/>
              <a:gd name="T18" fmla="*/ 2147483646 w 407"/>
              <a:gd name="T19" fmla="*/ 2147483646 h 415"/>
              <a:gd name="T20" fmla="*/ 2147483646 w 407"/>
              <a:gd name="T21" fmla="*/ 2147483646 h 415"/>
              <a:gd name="T22" fmla="*/ 0 w 407"/>
              <a:gd name="T23" fmla="*/ 2147483646 h 4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7"/>
              <a:gd name="T37" fmla="*/ 0 h 415"/>
              <a:gd name="T38" fmla="*/ 407 w 407"/>
              <a:gd name="T39" fmla="*/ 415 h 4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7" h="415">
                <a:moveTo>
                  <a:pt x="0" y="387"/>
                </a:moveTo>
                <a:lnTo>
                  <a:pt x="63" y="325"/>
                </a:lnTo>
                <a:lnTo>
                  <a:pt x="118" y="325"/>
                </a:lnTo>
                <a:lnTo>
                  <a:pt x="235" y="387"/>
                </a:lnTo>
                <a:lnTo>
                  <a:pt x="379" y="414"/>
                </a:lnTo>
                <a:lnTo>
                  <a:pt x="406" y="225"/>
                </a:lnTo>
                <a:lnTo>
                  <a:pt x="352" y="198"/>
                </a:lnTo>
                <a:lnTo>
                  <a:pt x="289" y="0"/>
                </a:lnTo>
                <a:lnTo>
                  <a:pt x="235" y="71"/>
                </a:lnTo>
                <a:lnTo>
                  <a:pt x="181" y="135"/>
                </a:lnTo>
                <a:lnTo>
                  <a:pt x="118" y="98"/>
                </a:lnTo>
                <a:lnTo>
                  <a:pt x="0" y="387"/>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40" name="Freeform 623"/>
          <p:cNvSpPr>
            <a:spLocks/>
          </p:cNvSpPr>
          <p:nvPr/>
        </p:nvSpPr>
        <p:spPr bwMode="auto">
          <a:xfrm>
            <a:off x="4767263" y="4933950"/>
            <a:ext cx="209550" cy="206375"/>
          </a:xfrm>
          <a:custGeom>
            <a:avLst/>
            <a:gdLst>
              <a:gd name="T0" fmla="*/ 0 w 146"/>
              <a:gd name="T1" fmla="*/ 2147483646 h 163"/>
              <a:gd name="T2" fmla="*/ 2147483646 w 146"/>
              <a:gd name="T3" fmla="*/ 2147483646 h 163"/>
              <a:gd name="T4" fmla="*/ 2147483646 w 146"/>
              <a:gd name="T5" fmla="*/ 2147483646 h 163"/>
              <a:gd name="T6" fmla="*/ 2147483646 w 146"/>
              <a:gd name="T7" fmla="*/ 2147483646 h 163"/>
              <a:gd name="T8" fmla="*/ 2147483646 w 146"/>
              <a:gd name="T9" fmla="*/ 0 h 163"/>
              <a:gd name="T10" fmla="*/ 0 w 146"/>
              <a:gd name="T11" fmla="*/ 2147483646 h 163"/>
              <a:gd name="T12" fmla="*/ 0 60000 65536"/>
              <a:gd name="T13" fmla="*/ 0 60000 65536"/>
              <a:gd name="T14" fmla="*/ 0 60000 65536"/>
              <a:gd name="T15" fmla="*/ 0 60000 65536"/>
              <a:gd name="T16" fmla="*/ 0 60000 65536"/>
              <a:gd name="T17" fmla="*/ 0 60000 65536"/>
              <a:gd name="T18" fmla="*/ 0 w 146"/>
              <a:gd name="T19" fmla="*/ 0 h 163"/>
              <a:gd name="T20" fmla="*/ 146 w 146"/>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46" h="163">
                <a:moveTo>
                  <a:pt x="0" y="62"/>
                </a:moveTo>
                <a:lnTo>
                  <a:pt x="27" y="126"/>
                </a:lnTo>
                <a:lnTo>
                  <a:pt x="91" y="162"/>
                </a:lnTo>
                <a:lnTo>
                  <a:pt x="145" y="98"/>
                </a:lnTo>
                <a:lnTo>
                  <a:pt x="54" y="0"/>
                </a:lnTo>
                <a:lnTo>
                  <a:pt x="0" y="62"/>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41" name="Freeform 624"/>
          <p:cNvSpPr>
            <a:spLocks/>
          </p:cNvSpPr>
          <p:nvPr/>
        </p:nvSpPr>
        <p:spPr bwMode="auto">
          <a:xfrm>
            <a:off x="4591050" y="4525963"/>
            <a:ext cx="584200" cy="525462"/>
          </a:xfrm>
          <a:custGeom>
            <a:avLst/>
            <a:gdLst>
              <a:gd name="T0" fmla="*/ 2147483646 w 407"/>
              <a:gd name="T1" fmla="*/ 2147483646 h 414"/>
              <a:gd name="T2" fmla="*/ 2147483646 w 407"/>
              <a:gd name="T3" fmla="*/ 2147483646 h 414"/>
              <a:gd name="T4" fmla="*/ 2147483646 w 407"/>
              <a:gd name="T5" fmla="*/ 2147483646 h 414"/>
              <a:gd name="T6" fmla="*/ 2147483646 w 407"/>
              <a:gd name="T7" fmla="*/ 2147483646 h 414"/>
              <a:gd name="T8" fmla="*/ 2147483646 w 407"/>
              <a:gd name="T9" fmla="*/ 2147483646 h 414"/>
              <a:gd name="T10" fmla="*/ 2147483646 w 407"/>
              <a:gd name="T11" fmla="*/ 2147483646 h 414"/>
              <a:gd name="T12" fmla="*/ 2147483646 w 407"/>
              <a:gd name="T13" fmla="*/ 2147483646 h 414"/>
              <a:gd name="T14" fmla="*/ 2147483646 w 407"/>
              <a:gd name="T15" fmla="*/ 2147483646 h 414"/>
              <a:gd name="T16" fmla="*/ 2147483646 w 407"/>
              <a:gd name="T17" fmla="*/ 0 h 414"/>
              <a:gd name="T18" fmla="*/ 2147483646 w 407"/>
              <a:gd name="T19" fmla="*/ 0 h 414"/>
              <a:gd name="T20" fmla="*/ 0 w 407"/>
              <a:gd name="T21" fmla="*/ 2147483646 h 414"/>
              <a:gd name="T22" fmla="*/ 2147483646 w 407"/>
              <a:gd name="T23" fmla="*/ 2147483646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7"/>
              <a:gd name="T37" fmla="*/ 0 h 414"/>
              <a:gd name="T38" fmla="*/ 407 w 407"/>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7" h="414">
                <a:moveTo>
                  <a:pt x="118" y="278"/>
                </a:moveTo>
                <a:lnTo>
                  <a:pt x="145" y="251"/>
                </a:lnTo>
                <a:lnTo>
                  <a:pt x="172" y="314"/>
                </a:lnTo>
                <a:lnTo>
                  <a:pt x="262" y="413"/>
                </a:lnTo>
                <a:lnTo>
                  <a:pt x="406" y="251"/>
                </a:lnTo>
                <a:lnTo>
                  <a:pt x="317" y="126"/>
                </a:lnTo>
                <a:lnTo>
                  <a:pt x="262" y="89"/>
                </a:lnTo>
                <a:lnTo>
                  <a:pt x="262" y="26"/>
                </a:lnTo>
                <a:lnTo>
                  <a:pt x="208" y="0"/>
                </a:lnTo>
                <a:lnTo>
                  <a:pt x="118" y="0"/>
                </a:lnTo>
                <a:lnTo>
                  <a:pt x="0" y="189"/>
                </a:lnTo>
                <a:lnTo>
                  <a:pt x="118" y="278"/>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42" name="Freeform 626"/>
          <p:cNvSpPr>
            <a:spLocks/>
          </p:cNvSpPr>
          <p:nvPr/>
        </p:nvSpPr>
        <p:spPr bwMode="auto">
          <a:xfrm>
            <a:off x="3979863" y="3962400"/>
            <a:ext cx="622300" cy="527050"/>
          </a:xfrm>
          <a:custGeom>
            <a:avLst/>
            <a:gdLst>
              <a:gd name="T0" fmla="*/ 0 w 434"/>
              <a:gd name="T1" fmla="*/ 2147483646 h 415"/>
              <a:gd name="T2" fmla="*/ 2147483646 w 434"/>
              <a:gd name="T3" fmla="*/ 2147483646 h 415"/>
              <a:gd name="T4" fmla="*/ 2147483646 w 434"/>
              <a:gd name="T5" fmla="*/ 2147483646 h 415"/>
              <a:gd name="T6" fmla="*/ 2147483646 w 434"/>
              <a:gd name="T7" fmla="*/ 2147483646 h 415"/>
              <a:gd name="T8" fmla="*/ 2147483646 w 434"/>
              <a:gd name="T9" fmla="*/ 2147483646 h 415"/>
              <a:gd name="T10" fmla="*/ 2147483646 w 434"/>
              <a:gd name="T11" fmla="*/ 2147483646 h 415"/>
              <a:gd name="T12" fmla="*/ 2147483646 w 434"/>
              <a:gd name="T13" fmla="*/ 2147483646 h 415"/>
              <a:gd name="T14" fmla="*/ 2147483646 w 434"/>
              <a:gd name="T15" fmla="*/ 2147483646 h 415"/>
              <a:gd name="T16" fmla="*/ 2147483646 w 434"/>
              <a:gd name="T17" fmla="*/ 2147483646 h 415"/>
              <a:gd name="T18" fmla="*/ 2147483646 w 434"/>
              <a:gd name="T19" fmla="*/ 0 h 415"/>
              <a:gd name="T20" fmla="*/ 2147483646 w 434"/>
              <a:gd name="T21" fmla="*/ 2147483646 h 415"/>
              <a:gd name="T22" fmla="*/ 0 w 434"/>
              <a:gd name="T23" fmla="*/ 2147483646 h 4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4"/>
              <a:gd name="T37" fmla="*/ 0 h 415"/>
              <a:gd name="T38" fmla="*/ 434 w 434"/>
              <a:gd name="T39" fmla="*/ 415 h 4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4" h="415">
                <a:moveTo>
                  <a:pt x="0" y="323"/>
                </a:moveTo>
                <a:lnTo>
                  <a:pt x="80" y="323"/>
                </a:lnTo>
                <a:lnTo>
                  <a:pt x="107" y="387"/>
                </a:lnTo>
                <a:lnTo>
                  <a:pt x="261" y="414"/>
                </a:lnTo>
                <a:lnTo>
                  <a:pt x="288" y="387"/>
                </a:lnTo>
                <a:lnTo>
                  <a:pt x="406" y="161"/>
                </a:lnTo>
                <a:lnTo>
                  <a:pt x="433" y="97"/>
                </a:lnTo>
                <a:lnTo>
                  <a:pt x="379" y="62"/>
                </a:lnTo>
                <a:lnTo>
                  <a:pt x="261" y="62"/>
                </a:lnTo>
                <a:lnTo>
                  <a:pt x="171" y="0"/>
                </a:lnTo>
                <a:lnTo>
                  <a:pt x="80" y="62"/>
                </a:lnTo>
                <a:lnTo>
                  <a:pt x="0" y="323"/>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43" name="Freeform 627"/>
          <p:cNvSpPr>
            <a:spLocks/>
          </p:cNvSpPr>
          <p:nvPr/>
        </p:nvSpPr>
        <p:spPr bwMode="auto">
          <a:xfrm>
            <a:off x="4521200" y="3694113"/>
            <a:ext cx="752475" cy="768350"/>
          </a:xfrm>
          <a:custGeom>
            <a:avLst/>
            <a:gdLst>
              <a:gd name="T0" fmla="*/ 2147483646 w 525"/>
              <a:gd name="T1" fmla="*/ 2147483646 h 605"/>
              <a:gd name="T2" fmla="*/ 2147483646 w 525"/>
              <a:gd name="T3" fmla="*/ 2147483646 h 605"/>
              <a:gd name="T4" fmla="*/ 2147483646 w 525"/>
              <a:gd name="T5" fmla="*/ 2147483646 h 605"/>
              <a:gd name="T6" fmla="*/ 2147483646 w 525"/>
              <a:gd name="T7" fmla="*/ 2147483646 h 605"/>
              <a:gd name="T8" fmla="*/ 2147483646 w 525"/>
              <a:gd name="T9" fmla="*/ 2147483646 h 605"/>
              <a:gd name="T10" fmla="*/ 2147483646 w 525"/>
              <a:gd name="T11" fmla="*/ 2147483646 h 605"/>
              <a:gd name="T12" fmla="*/ 2147483646 w 525"/>
              <a:gd name="T13" fmla="*/ 2147483646 h 605"/>
              <a:gd name="T14" fmla="*/ 2147483646 w 525"/>
              <a:gd name="T15" fmla="*/ 0 h 605"/>
              <a:gd name="T16" fmla="*/ 2147483646 w 525"/>
              <a:gd name="T17" fmla="*/ 2147483646 h 605"/>
              <a:gd name="T18" fmla="*/ 0 w 525"/>
              <a:gd name="T19" fmla="*/ 2147483646 h 605"/>
              <a:gd name="T20" fmla="*/ 2147483646 w 525"/>
              <a:gd name="T21" fmla="*/ 2147483646 h 6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5"/>
              <a:gd name="T34" fmla="*/ 0 h 605"/>
              <a:gd name="T35" fmla="*/ 525 w 525"/>
              <a:gd name="T36" fmla="*/ 605 h 6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5" h="605">
                <a:moveTo>
                  <a:pt x="54" y="314"/>
                </a:moveTo>
                <a:lnTo>
                  <a:pt x="27" y="378"/>
                </a:lnTo>
                <a:lnTo>
                  <a:pt x="262" y="604"/>
                </a:lnTo>
                <a:lnTo>
                  <a:pt x="371" y="568"/>
                </a:lnTo>
                <a:lnTo>
                  <a:pt x="461" y="405"/>
                </a:lnTo>
                <a:lnTo>
                  <a:pt x="524" y="342"/>
                </a:lnTo>
                <a:lnTo>
                  <a:pt x="524" y="252"/>
                </a:lnTo>
                <a:lnTo>
                  <a:pt x="172" y="0"/>
                </a:lnTo>
                <a:lnTo>
                  <a:pt x="145" y="63"/>
                </a:lnTo>
                <a:lnTo>
                  <a:pt x="0" y="279"/>
                </a:lnTo>
                <a:lnTo>
                  <a:pt x="54" y="314"/>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44" name="Freeform 628"/>
          <p:cNvSpPr>
            <a:spLocks/>
          </p:cNvSpPr>
          <p:nvPr/>
        </p:nvSpPr>
        <p:spPr bwMode="auto">
          <a:xfrm>
            <a:off x="5046663" y="4846638"/>
            <a:ext cx="438150" cy="407987"/>
          </a:xfrm>
          <a:custGeom>
            <a:avLst/>
            <a:gdLst>
              <a:gd name="T0" fmla="*/ 2147483646 w 298"/>
              <a:gd name="T1" fmla="*/ 0 h 317"/>
              <a:gd name="T2" fmla="*/ 2147483646 w 298"/>
              <a:gd name="T3" fmla="*/ 0 h 317"/>
              <a:gd name="T4" fmla="*/ 0 w 298"/>
              <a:gd name="T5" fmla="*/ 2147483646 h 317"/>
              <a:gd name="T6" fmla="*/ 2147483646 w 298"/>
              <a:gd name="T7" fmla="*/ 2147483646 h 317"/>
              <a:gd name="T8" fmla="*/ 2147483646 w 298"/>
              <a:gd name="T9" fmla="*/ 2147483646 h 317"/>
              <a:gd name="T10" fmla="*/ 2147483646 w 298"/>
              <a:gd name="T11" fmla="*/ 2147483646 h 317"/>
              <a:gd name="T12" fmla="*/ 2147483646 w 298"/>
              <a:gd name="T13" fmla="*/ 2147483646 h 317"/>
              <a:gd name="T14" fmla="*/ 2147483646 w 298"/>
              <a:gd name="T15" fmla="*/ 0 h 317"/>
              <a:gd name="T16" fmla="*/ 0 60000 65536"/>
              <a:gd name="T17" fmla="*/ 0 60000 65536"/>
              <a:gd name="T18" fmla="*/ 0 60000 65536"/>
              <a:gd name="T19" fmla="*/ 0 60000 65536"/>
              <a:gd name="T20" fmla="*/ 0 60000 65536"/>
              <a:gd name="T21" fmla="*/ 0 60000 65536"/>
              <a:gd name="T22" fmla="*/ 0 60000 65536"/>
              <a:gd name="T23" fmla="*/ 0 60000 65536"/>
              <a:gd name="T24" fmla="*/ 0 w 298"/>
              <a:gd name="T25" fmla="*/ 0 h 317"/>
              <a:gd name="T26" fmla="*/ 298 w 298"/>
              <a:gd name="T27" fmla="*/ 317 h 3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8" h="317">
                <a:moveTo>
                  <a:pt x="117" y="0"/>
                </a:moveTo>
                <a:lnTo>
                  <a:pt x="90" y="0"/>
                </a:lnTo>
                <a:lnTo>
                  <a:pt x="0" y="91"/>
                </a:lnTo>
                <a:lnTo>
                  <a:pt x="62" y="289"/>
                </a:lnTo>
                <a:lnTo>
                  <a:pt x="117" y="316"/>
                </a:lnTo>
                <a:lnTo>
                  <a:pt x="233" y="289"/>
                </a:lnTo>
                <a:lnTo>
                  <a:pt x="297" y="162"/>
                </a:lnTo>
                <a:lnTo>
                  <a:pt x="117"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45" name="Freeform 629"/>
          <p:cNvSpPr>
            <a:spLocks/>
          </p:cNvSpPr>
          <p:nvPr/>
        </p:nvSpPr>
        <p:spPr bwMode="auto">
          <a:xfrm>
            <a:off x="5181600" y="5219700"/>
            <a:ext cx="414338" cy="641350"/>
          </a:xfrm>
          <a:custGeom>
            <a:avLst/>
            <a:gdLst>
              <a:gd name="T0" fmla="*/ 2147483646 w 289"/>
              <a:gd name="T1" fmla="*/ 0 h 505"/>
              <a:gd name="T2" fmla="*/ 2147483646 w 289"/>
              <a:gd name="T3" fmla="*/ 2147483646 h 505"/>
              <a:gd name="T4" fmla="*/ 0 w 289"/>
              <a:gd name="T5" fmla="*/ 2147483646 h 505"/>
              <a:gd name="T6" fmla="*/ 2147483646 w 289"/>
              <a:gd name="T7" fmla="*/ 2147483646 h 505"/>
              <a:gd name="T8" fmla="*/ 2147483646 w 289"/>
              <a:gd name="T9" fmla="*/ 2147483646 h 505"/>
              <a:gd name="T10" fmla="*/ 2147483646 w 289"/>
              <a:gd name="T11" fmla="*/ 2147483646 h 505"/>
              <a:gd name="T12" fmla="*/ 2147483646 w 289"/>
              <a:gd name="T13" fmla="*/ 2147483646 h 505"/>
              <a:gd name="T14" fmla="*/ 2147483646 w 289"/>
              <a:gd name="T15" fmla="*/ 2147483646 h 505"/>
              <a:gd name="T16" fmla="*/ 2147483646 w 289"/>
              <a:gd name="T17" fmla="*/ 2147483646 h 505"/>
              <a:gd name="T18" fmla="*/ 2147483646 w 289"/>
              <a:gd name="T19" fmla="*/ 2147483646 h 505"/>
              <a:gd name="T20" fmla="*/ 2147483646 w 289"/>
              <a:gd name="T21" fmla="*/ 0 h 5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505"/>
              <a:gd name="T35" fmla="*/ 289 w 289"/>
              <a:gd name="T36" fmla="*/ 505 h 5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505">
                <a:moveTo>
                  <a:pt x="143" y="0"/>
                </a:moveTo>
                <a:lnTo>
                  <a:pt x="27" y="27"/>
                </a:lnTo>
                <a:lnTo>
                  <a:pt x="0" y="216"/>
                </a:lnTo>
                <a:lnTo>
                  <a:pt x="63" y="279"/>
                </a:lnTo>
                <a:lnTo>
                  <a:pt x="116" y="252"/>
                </a:lnTo>
                <a:lnTo>
                  <a:pt x="89" y="315"/>
                </a:lnTo>
                <a:lnTo>
                  <a:pt x="179" y="377"/>
                </a:lnTo>
                <a:lnTo>
                  <a:pt x="179" y="504"/>
                </a:lnTo>
                <a:lnTo>
                  <a:pt x="288" y="315"/>
                </a:lnTo>
                <a:lnTo>
                  <a:pt x="288" y="154"/>
                </a:lnTo>
                <a:lnTo>
                  <a:pt x="143"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46" name="Freeform 630"/>
          <p:cNvSpPr>
            <a:spLocks/>
          </p:cNvSpPr>
          <p:nvPr/>
        </p:nvSpPr>
        <p:spPr bwMode="auto">
          <a:xfrm>
            <a:off x="5386388" y="5057775"/>
            <a:ext cx="468312" cy="358775"/>
          </a:xfrm>
          <a:custGeom>
            <a:avLst/>
            <a:gdLst>
              <a:gd name="T0" fmla="*/ 0 w 327"/>
              <a:gd name="T1" fmla="*/ 2147483646 h 282"/>
              <a:gd name="T2" fmla="*/ 2147483646 w 327"/>
              <a:gd name="T3" fmla="*/ 2147483646 h 282"/>
              <a:gd name="T4" fmla="*/ 2147483646 w 327"/>
              <a:gd name="T5" fmla="*/ 2147483646 h 282"/>
              <a:gd name="T6" fmla="*/ 2147483646 w 327"/>
              <a:gd name="T7" fmla="*/ 0 h 282"/>
              <a:gd name="T8" fmla="*/ 2147483646 w 327"/>
              <a:gd name="T9" fmla="*/ 2147483646 h 282"/>
              <a:gd name="T10" fmla="*/ 2147483646 w 327"/>
              <a:gd name="T11" fmla="*/ 2147483646 h 282"/>
              <a:gd name="T12" fmla="*/ 2147483646 w 327"/>
              <a:gd name="T13" fmla="*/ 0 h 282"/>
              <a:gd name="T14" fmla="*/ 0 w 327"/>
              <a:gd name="T15" fmla="*/ 2147483646 h 282"/>
              <a:gd name="T16" fmla="*/ 0 60000 65536"/>
              <a:gd name="T17" fmla="*/ 0 60000 65536"/>
              <a:gd name="T18" fmla="*/ 0 60000 65536"/>
              <a:gd name="T19" fmla="*/ 0 60000 65536"/>
              <a:gd name="T20" fmla="*/ 0 60000 65536"/>
              <a:gd name="T21" fmla="*/ 0 60000 65536"/>
              <a:gd name="T22" fmla="*/ 0 60000 65536"/>
              <a:gd name="T23" fmla="*/ 0 60000 65536"/>
              <a:gd name="T24" fmla="*/ 0 w 327"/>
              <a:gd name="T25" fmla="*/ 0 h 282"/>
              <a:gd name="T26" fmla="*/ 327 w 327"/>
              <a:gd name="T27" fmla="*/ 282 h 2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 h="282">
                <a:moveTo>
                  <a:pt x="0" y="127"/>
                </a:moveTo>
                <a:lnTo>
                  <a:pt x="145" y="281"/>
                </a:lnTo>
                <a:lnTo>
                  <a:pt x="326" y="254"/>
                </a:lnTo>
                <a:lnTo>
                  <a:pt x="326" y="0"/>
                </a:lnTo>
                <a:lnTo>
                  <a:pt x="235" y="27"/>
                </a:lnTo>
                <a:lnTo>
                  <a:pt x="145" y="27"/>
                </a:lnTo>
                <a:lnTo>
                  <a:pt x="63" y="0"/>
                </a:lnTo>
                <a:lnTo>
                  <a:pt x="0" y="127"/>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47" name="Freeform 631"/>
          <p:cNvSpPr>
            <a:spLocks/>
          </p:cNvSpPr>
          <p:nvPr/>
        </p:nvSpPr>
        <p:spPr bwMode="auto">
          <a:xfrm>
            <a:off x="5181600" y="3932238"/>
            <a:ext cx="671513" cy="677862"/>
          </a:xfrm>
          <a:custGeom>
            <a:avLst/>
            <a:gdLst>
              <a:gd name="T0" fmla="*/ 0 w 487"/>
              <a:gd name="T1" fmla="*/ 2147483646 h 555"/>
              <a:gd name="T2" fmla="*/ 2147483646 w 487"/>
              <a:gd name="T3" fmla="*/ 2147483646 h 555"/>
              <a:gd name="T4" fmla="*/ 2147483646 w 487"/>
              <a:gd name="T5" fmla="*/ 2147483646 h 555"/>
              <a:gd name="T6" fmla="*/ 2147483646 w 487"/>
              <a:gd name="T7" fmla="*/ 2147483646 h 555"/>
              <a:gd name="T8" fmla="*/ 2147483646 w 487"/>
              <a:gd name="T9" fmla="*/ 2147483646 h 555"/>
              <a:gd name="T10" fmla="*/ 2147483646 w 487"/>
              <a:gd name="T11" fmla="*/ 2147483646 h 555"/>
              <a:gd name="T12" fmla="*/ 2147483646 w 487"/>
              <a:gd name="T13" fmla="*/ 0 h 555"/>
              <a:gd name="T14" fmla="*/ 2147483646 w 487"/>
              <a:gd name="T15" fmla="*/ 2147483646 h 555"/>
              <a:gd name="T16" fmla="*/ 2147483646 w 487"/>
              <a:gd name="T17" fmla="*/ 2147483646 h 555"/>
              <a:gd name="T18" fmla="*/ 0 w 487"/>
              <a:gd name="T19" fmla="*/ 2147483646 h 5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7"/>
              <a:gd name="T31" fmla="*/ 0 h 555"/>
              <a:gd name="T32" fmla="*/ 487 w 487"/>
              <a:gd name="T33" fmla="*/ 555 h 5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7" h="555">
                <a:moveTo>
                  <a:pt x="0" y="220"/>
                </a:moveTo>
                <a:lnTo>
                  <a:pt x="149" y="554"/>
                </a:lnTo>
                <a:lnTo>
                  <a:pt x="270" y="517"/>
                </a:lnTo>
                <a:lnTo>
                  <a:pt x="420" y="258"/>
                </a:lnTo>
                <a:lnTo>
                  <a:pt x="486" y="128"/>
                </a:lnTo>
                <a:lnTo>
                  <a:pt x="364" y="92"/>
                </a:lnTo>
                <a:lnTo>
                  <a:pt x="149" y="0"/>
                </a:lnTo>
                <a:lnTo>
                  <a:pt x="66" y="64"/>
                </a:lnTo>
                <a:lnTo>
                  <a:pt x="66" y="156"/>
                </a:lnTo>
                <a:lnTo>
                  <a:pt x="0" y="220"/>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48" name="Freeform 632"/>
          <p:cNvSpPr>
            <a:spLocks/>
          </p:cNvSpPr>
          <p:nvPr/>
        </p:nvSpPr>
        <p:spPr bwMode="auto">
          <a:xfrm>
            <a:off x="5348288" y="5619750"/>
            <a:ext cx="752475" cy="481013"/>
          </a:xfrm>
          <a:custGeom>
            <a:avLst/>
            <a:gdLst>
              <a:gd name="T0" fmla="*/ 2147483646 w 526"/>
              <a:gd name="T1" fmla="*/ 2147483646 h 379"/>
              <a:gd name="T2" fmla="*/ 2147483646 w 526"/>
              <a:gd name="T3" fmla="*/ 2147483646 h 379"/>
              <a:gd name="T4" fmla="*/ 2147483646 w 526"/>
              <a:gd name="T5" fmla="*/ 2147483646 h 379"/>
              <a:gd name="T6" fmla="*/ 0 w 526"/>
              <a:gd name="T7" fmla="*/ 2147483646 h 379"/>
              <a:gd name="T8" fmla="*/ 2147483646 w 526"/>
              <a:gd name="T9" fmla="*/ 2147483646 h 379"/>
              <a:gd name="T10" fmla="*/ 2147483646 w 526"/>
              <a:gd name="T11" fmla="*/ 2147483646 h 379"/>
              <a:gd name="T12" fmla="*/ 2147483646 w 526"/>
              <a:gd name="T13" fmla="*/ 0 h 379"/>
              <a:gd name="T14" fmla="*/ 2147483646 w 526"/>
              <a:gd name="T15" fmla="*/ 2147483646 h 379"/>
              <a:gd name="T16" fmla="*/ 2147483646 w 526"/>
              <a:gd name="T17" fmla="*/ 2147483646 h 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6"/>
              <a:gd name="T28" fmla="*/ 0 h 379"/>
              <a:gd name="T29" fmla="*/ 526 w 526"/>
              <a:gd name="T30" fmla="*/ 379 h 3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6" h="379">
                <a:moveTo>
                  <a:pt x="118" y="251"/>
                </a:moveTo>
                <a:lnTo>
                  <a:pt x="118" y="287"/>
                </a:lnTo>
                <a:lnTo>
                  <a:pt x="63" y="224"/>
                </a:lnTo>
                <a:lnTo>
                  <a:pt x="0" y="378"/>
                </a:lnTo>
                <a:lnTo>
                  <a:pt x="525" y="378"/>
                </a:lnTo>
                <a:lnTo>
                  <a:pt x="525" y="126"/>
                </a:lnTo>
                <a:lnTo>
                  <a:pt x="172" y="0"/>
                </a:lnTo>
                <a:lnTo>
                  <a:pt x="63" y="189"/>
                </a:lnTo>
                <a:lnTo>
                  <a:pt x="118" y="251"/>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49" name="Freeform 633"/>
          <p:cNvSpPr>
            <a:spLocks/>
          </p:cNvSpPr>
          <p:nvPr/>
        </p:nvSpPr>
        <p:spPr bwMode="auto">
          <a:xfrm>
            <a:off x="5594350" y="5380038"/>
            <a:ext cx="506413" cy="401637"/>
          </a:xfrm>
          <a:custGeom>
            <a:avLst/>
            <a:gdLst>
              <a:gd name="T0" fmla="*/ 0 w 354"/>
              <a:gd name="T1" fmla="*/ 2147483646 h 316"/>
              <a:gd name="T2" fmla="*/ 0 w 354"/>
              <a:gd name="T3" fmla="*/ 2147483646 h 316"/>
              <a:gd name="T4" fmla="*/ 2147483646 w 354"/>
              <a:gd name="T5" fmla="*/ 2147483646 h 316"/>
              <a:gd name="T6" fmla="*/ 2147483646 w 354"/>
              <a:gd name="T7" fmla="*/ 2147483646 h 316"/>
              <a:gd name="T8" fmla="*/ 2147483646 w 354"/>
              <a:gd name="T9" fmla="*/ 2147483646 h 316"/>
              <a:gd name="T10" fmla="*/ 2147483646 w 354"/>
              <a:gd name="T11" fmla="*/ 0 h 316"/>
              <a:gd name="T12" fmla="*/ 0 w 354"/>
              <a:gd name="T13" fmla="*/ 2147483646 h 316"/>
              <a:gd name="T14" fmla="*/ 0 60000 65536"/>
              <a:gd name="T15" fmla="*/ 0 60000 65536"/>
              <a:gd name="T16" fmla="*/ 0 60000 65536"/>
              <a:gd name="T17" fmla="*/ 0 60000 65536"/>
              <a:gd name="T18" fmla="*/ 0 60000 65536"/>
              <a:gd name="T19" fmla="*/ 0 60000 65536"/>
              <a:gd name="T20" fmla="*/ 0 60000 65536"/>
              <a:gd name="T21" fmla="*/ 0 w 354"/>
              <a:gd name="T22" fmla="*/ 0 h 316"/>
              <a:gd name="T23" fmla="*/ 354 w 354"/>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4" h="316">
                <a:moveTo>
                  <a:pt x="0" y="27"/>
                </a:moveTo>
                <a:lnTo>
                  <a:pt x="0" y="189"/>
                </a:lnTo>
                <a:lnTo>
                  <a:pt x="353" y="315"/>
                </a:lnTo>
                <a:lnTo>
                  <a:pt x="353" y="89"/>
                </a:lnTo>
                <a:lnTo>
                  <a:pt x="299" y="89"/>
                </a:lnTo>
                <a:lnTo>
                  <a:pt x="181" y="0"/>
                </a:lnTo>
                <a:lnTo>
                  <a:pt x="0" y="27"/>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50" name="Freeform 634"/>
          <p:cNvSpPr>
            <a:spLocks/>
          </p:cNvSpPr>
          <p:nvPr/>
        </p:nvSpPr>
        <p:spPr bwMode="auto">
          <a:xfrm>
            <a:off x="5594350" y="4567238"/>
            <a:ext cx="430213" cy="527050"/>
          </a:xfrm>
          <a:custGeom>
            <a:avLst/>
            <a:gdLst>
              <a:gd name="T0" fmla="*/ 0 w 300"/>
              <a:gd name="T1" fmla="*/ 2147483646 h 415"/>
              <a:gd name="T2" fmla="*/ 2147483646 w 300"/>
              <a:gd name="T3" fmla="*/ 2147483646 h 415"/>
              <a:gd name="T4" fmla="*/ 2147483646 w 300"/>
              <a:gd name="T5" fmla="*/ 2147483646 h 415"/>
              <a:gd name="T6" fmla="*/ 2147483646 w 300"/>
              <a:gd name="T7" fmla="*/ 2147483646 h 415"/>
              <a:gd name="T8" fmla="*/ 2147483646 w 300"/>
              <a:gd name="T9" fmla="*/ 2147483646 h 415"/>
              <a:gd name="T10" fmla="*/ 2147483646 w 300"/>
              <a:gd name="T11" fmla="*/ 2147483646 h 415"/>
              <a:gd name="T12" fmla="*/ 2147483646 w 300"/>
              <a:gd name="T13" fmla="*/ 2147483646 h 415"/>
              <a:gd name="T14" fmla="*/ 2147483646 w 300"/>
              <a:gd name="T15" fmla="*/ 0 h 415"/>
              <a:gd name="T16" fmla="*/ 2147483646 w 300"/>
              <a:gd name="T17" fmla="*/ 2147483646 h 415"/>
              <a:gd name="T18" fmla="*/ 0 w 300"/>
              <a:gd name="T19" fmla="*/ 2147483646 h 4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
              <a:gd name="T31" fmla="*/ 0 h 415"/>
              <a:gd name="T32" fmla="*/ 300 w 300"/>
              <a:gd name="T33" fmla="*/ 415 h 4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 h="415">
                <a:moveTo>
                  <a:pt x="0" y="414"/>
                </a:moveTo>
                <a:lnTo>
                  <a:pt x="91" y="414"/>
                </a:lnTo>
                <a:lnTo>
                  <a:pt x="181" y="387"/>
                </a:lnTo>
                <a:lnTo>
                  <a:pt x="272" y="315"/>
                </a:lnTo>
                <a:lnTo>
                  <a:pt x="299" y="127"/>
                </a:lnTo>
                <a:lnTo>
                  <a:pt x="272" y="100"/>
                </a:lnTo>
                <a:lnTo>
                  <a:pt x="299" y="63"/>
                </a:lnTo>
                <a:lnTo>
                  <a:pt x="208" y="0"/>
                </a:lnTo>
                <a:lnTo>
                  <a:pt x="154" y="63"/>
                </a:lnTo>
                <a:lnTo>
                  <a:pt x="0" y="414"/>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51" name="Freeform 635"/>
          <p:cNvSpPr>
            <a:spLocks/>
          </p:cNvSpPr>
          <p:nvPr/>
        </p:nvSpPr>
        <p:spPr bwMode="auto">
          <a:xfrm>
            <a:off x="4222750" y="3606800"/>
            <a:ext cx="508000" cy="436563"/>
          </a:xfrm>
          <a:custGeom>
            <a:avLst/>
            <a:gdLst>
              <a:gd name="T0" fmla="*/ 0 w 354"/>
              <a:gd name="T1" fmla="*/ 2147483646 h 343"/>
              <a:gd name="T2" fmla="*/ 2147483646 w 354"/>
              <a:gd name="T3" fmla="*/ 2147483646 h 343"/>
              <a:gd name="T4" fmla="*/ 2147483646 w 354"/>
              <a:gd name="T5" fmla="*/ 2147483646 h 343"/>
              <a:gd name="T6" fmla="*/ 2147483646 w 354"/>
              <a:gd name="T7" fmla="*/ 2147483646 h 343"/>
              <a:gd name="T8" fmla="*/ 2147483646 w 354"/>
              <a:gd name="T9" fmla="*/ 2147483646 h 343"/>
              <a:gd name="T10" fmla="*/ 2147483646 w 354"/>
              <a:gd name="T11" fmla="*/ 2147483646 h 343"/>
              <a:gd name="T12" fmla="*/ 2147483646 w 354"/>
              <a:gd name="T13" fmla="*/ 0 h 343"/>
              <a:gd name="T14" fmla="*/ 0 w 354"/>
              <a:gd name="T15" fmla="*/ 2147483646 h 343"/>
              <a:gd name="T16" fmla="*/ 0 60000 65536"/>
              <a:gd name="T17" fmla="*/ 0 60000 65536"/>
              <a:gd name="T18" fmla="*/ 0 60000 65536"/>
              <a:gd name="T19" fmla="*/ 0 60000 65536"/>
              <a:gd name="T20" fmla="*/ 0 60000 65536"/>
              <a:gd name="T21" fmla="*/ 0 60000 65536"/>
              <a:gd name="T22" fmla="*/ 0 60000 65536"/>
              <a:gd name="T23" fmla="*/ 0 60000 65536"/>
              <a:gd name="T24" fmla="*/ 0 w 354"/>
              <a:gd name="T25" fmla="*/ 0 h 343"/>
              <a:gd name="T26" fmla="*/ 354 w 354"/>
              <a:gd name="T27" fmla="*/ 343 h 3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4" h="343">
                <a:moveTo>
                  <a:pt x="0" y="280"/>
                </a:moveTo>
                <a:lnTo>
                  <a:pt x="90" y="342"/>
                </a:lnTo>
                <a:lnTo>
                  <a:pt x="208" y="342"/>
                </a:lnTo>
                <a:lnTo>
                  <a:pt x="353" y="126"/>
                </a:lnTo>
                <a:lnTo>
                  <a:pt x="235" y="126"/>
                </a:lnTo>
                <a:lnTo>
                  <a:pt x="208" y="26"/>
                </a:lnTo>
                <a:lnTo>
                  <a:pt x="90" y="0"/>
                </a:lnTo>
                <a:lnTo>
                  <a:pt x="0" y="28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52" name="Freeform 636"/>
          <p:cNvSpPr>
            <a:spLocks/>
          </p:cNvSpPr>
          <p:nvPr/>
        </p:nvSpPr>
        <p:spPr bwMode="auto">
          <a:xfrm>
            <a:off x="4767263" y="3275013"/>
            <a:ext cx="790575" cy="733425"/>
          </a:xfrm>
          <a:custGeom>
            <a:avLst/>
            <a:gdLst>
              <a:gd name="T0" fmla="*/ 0 w 551"/>
              <a:gd name="T1" fmla="*/ 2147483646 h 578"/>
              <a:gd name="T2" fmla="*/ 2147483646 w 551"/>
              <a:gd name="T3" fmla="*/ 2147483646 h 578"/>
              <a:gd name="T4" fmla="*/ 2147483646 w 551"/>
              <a:gd name="T5" fmla="*/ 2147483646 h 578"/>
              <a:gd name="T6" fmla="*/ 2147483646 w 551"/>
              <a:gd name="T7" fmla="*/ 2147483646 h 578"/>
              <a:gd name="T8" fmla="*/ 2147483646 w 551"/>
              <a:gd name="T9" fmla="*/ 2147483646 h 578"/>
              <a:gd name="T10" fmla="*/ 2147483646 w 551"/>
              <a:gd name="T11" fmla="*/ 2147483646 h 578"/>
              <a:gd name="T12" fmla="*/ 2147483646 w 551"/>
              <a:gd name="T13" fmla="*/ 2147483646 h 578"/>
              <a:gd name="T14" fmla="*/ 2147483646 w 551"/>
              <a:gd name="T15" fmla="*/ 0 h 578"/>
              <a:gd name="T16" fmla="*/ 0 w 551"/>
              <a:gd name="T17" fmla="*/ 2147483646 h 5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1"/>
              <a:gd name="T28" fmla="*/ 0 h 578"/>
              <a:gd name="T29" fmla="*/ 551 w 551"/>
              <a:gd name="T30" fmla="*/ 578 h 5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1" h="578">
                <a:moveTo>
                  <a:pt x="0" y="325"/>
                </a:moveTo>
                <a:lnTo>
                  <a:pt x="352" y="577"/>
                </a:lnTo>
                <a:lnTo>
                  <a:pt x="432" y="515"/>
                </a:lnTo>
                <a:lnTo>
                  <a:pt x="550" y="415"/>
                </a:lnTo>
                <a:lnTo>
                  <a:pt x="405" y="352"/>
                </a:lnTo>
                <a:lnTo>
                  <a:pt x="432" y="226"/>
                </a:lnTo>
                <a:lnTo>
                  <a:pt x="289" y="100"/>
                </a:lnTo>
                <a:lnTo>
                  <a:pt x="172" y="0"/>
                </a:lnTo>
                <a:lnTo>
                  <a:pt x="0" y="325"/>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53" name="Freeform 637"/>
          <p:cNvSpPr>
            <a:spLocks/>
          </p:cNvSpPr>
          <p:nvPr/>
        </p:nvSpPr>
        <p:spPr bwMode="auto">
          <a:xfrm>
            <a:off x="5386388" y="3767138"/>
            <a:ext cx="377825" cy="276225"/>
          </a:xfrm>
          <a:custGeom>
            <a:avLst/>
            <a:gdLst>
              <a:gd name="T0" fmla="*/ 0 w 264"/>
              <a:gd name="T1" fmla="*/ 2147483646 h 217"/>
              <a:gd name="T2" fmla="*/ 2147483646 w 264"/>
              <a:gd name="T3" fmla="*/ 2147483646 h 217"/>
              <a:gd name="T4" fmla="*/ 2147483646 w 264"/>
              <a:gd name="T5" fmla="*/ 2147483646 h 217"/>
              <a:gd name="T6" fmla="*/ 2147483646 w 264"/>
              <a:gd name="T7" fmla="*/ 2147483646 h 217"/>
              <a:gd name="T8" fmla="*/ 2147483646 w 264"/>
              <a:gd name="T9" fmla="*/ 0 h 217"/>
              <a:gd name="T10" fmla="*/ 2147483646 w 264"/>
              <a:gd name="T11" fmla="*/ 2147483646 h 217"/>
              <a:gd name="T12" fmla="*/ 0 w 264"/>
              <a:gd name="T13" fmla="*/ 2147483646 h 217"/>
              <a:gd name="T14" fmla="*/ 0 60000 65536"/>
              <a:gd name="T15" fmla="*/ 0 60000 65536"/>
              <a:gd name="T16" fmla="*/ 0 60000 65536"/>
              <a:gd name="T17" fmla="*/ 0 60000 65536"/>
              <a:gd name="T18" fmla="*/ 0 60000 65536"/>
              <a:gd name="T19" fmla="*/ 0 60000 65536"/>
              <a:gd name="T20" fmla="*/ 0 60000 65536"/>
              <a:gd name="T21" fmla="*/ 0 w 264"/>
              <a:gd name="T22" fmla="*/ 0 h 217"/>
              <a:gd name="T23" fmla="*/ 264 w 264"/>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217">
                <a:moveTo>
                  <a:pt x="0" y="127"/>
                </a:moveTo>
                <a:lnTo>
                  <a:pt x="208" y="216"/>
                </a:lnTo>
                <a:lnTo>
                  <a:pt x="263" y="189"/>
                </a:lnTo>
                <a:lnTo>
                  <a:pt x="181" y="90"/>
                </a:lnTo>
                <a:lnTo>
                  <a:pt x="145" y="0"/>
                </a:lnTo>
                <a:lnTo>
                  <a:pt x="118" y="27"/>
                </a:lnTo>
                <a:lnTo>
                  <a:pt x="0" y="127"/>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54" name="Freeform 638"/>
          <p:cNvSpPr>
            <a:spLocks/>
          </p:cNvSpPr>
          <p:nvPr/>
        </p:nvSpPr>
        <p:spPr bwMode="auto">
          <a:xfrm>
            <a:off x="5684838" y="3802063"/>
            <a:ext cx="674687" cy="319087"/>
          </a:xfrm>
          <a:custGeom>
            <a:avLst/>
            <a:gdLst>
              <a:gd name="T0" fmla="*/ 2147483646 w 471"/>
              <a:gd name="T1" fmla="*/ 2147483646 h 252"/>
              <a:gd name="T2" fmla="*/ 0 w 471"/>
              <a:gd name="T3" fmla="*/ 2147483646 h 252"/>
              <a:gd name="T4" fmla="*/ 2147483646 w 471"/>
              <a:gd name="T5" fmla="*/ 2147483646 h 252"/>
              <a:gd name="T6" fmla="*/ 2147483646 w 471"/>
              <a:gd name="T7" fmla="*/ 2147483646 h 252"/>
              <a:gd name="T8" fmla="*/ 2147483646 w 471"/>
              <a:gd name="T9" fmla="*/ 2147483646 h 252"/>
              <a:gd name="T10" fmla="*/ 2147483646 w 471"/>
              <a:gd name="T11" fmla="*/ 0 h 252"/>
              <a:gd name="T12" fmla="*/ 2147483646 w 471"/>
              <a:gd name="T13" fmla="*/ 2147483646 h 252"/>
              <a:gd name="T14" fmla="*/ 2147483646 w 471"/>
              <a:gd name="T15" fmla="*/ 2147483646 h 252"/>
              <a:gd name="T16" fmla="*/ 2147483646 w 471"/>
              <a:gd name="T17" fmla="*/ 2147483646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1"/>
              <a:gd name="T28" fmla="*/ 0 h 252"/>
              <a:gd name="T29" fmla="*/ 471 w 471"/>
              <a:gd name="T30" fmla="*/ 252 h 2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1" h="252">
                <a:moveTo>
                  <a:pt x="54" y="162"/>
                </a:moveTo>
                <a:lnTo>
                  <a:pt x="0" y="189"/>
                </a:lnTo>
                <a:lnTo>
                  <a:pt x="118" y="224"/>
                </a:lnTo>
                <a:lnTo>
                  <a:pt x="317" y="251"/>
                </a:lnTo>
                <a:lnTo>
                  <a:pt x="470" y="36"/>
                </a:lnTo>
                <a:lnTo>
                  <a:pt x="406" y="0"/>
                </a:lnTo>
                <a:lnTo>
                  <a:pt x="172" y="99"/>
                </a:lnTo>
                <a:lnTo>
                  <a:pt x="118" y="162"/>
                </a:lnTo>
                <a:lnTo>
                  <a:pt x="54" y="162"/>
                </a:lnTo>
              </a:path>
            </a:pathLst>
          </a:custGeom>
          <a:solidFill>
            <a:srgbClr val="3366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55" name="Freeform 639"/>
          <p:cNvSpPr>
            <a:spLocks/>
          </p:cNvSpPr>
          <p:nvPr/>
        </p:nvSpPr>
        <p:spPr bwMode="auto">
          <a:xfrm>
            <a:off x="5594350" y="3562350"/>
            <a:ext cx="338138" cy="446088"/>
          </a:xfrm>
          <a:custGeom>
            <a:avLst/>
            <a:gdLst>
              <a:gd name="T0" fmla="*/ 0 w 236"/>
              <a:gd name="T1" fmla="*/ 2147483646 h 352"/>
              <a:gd name="T2" fmla="*/ 2147483646 w 236"/>
              <a:gd name="T3" fmla="*/ 2147483646 h 352"/>
              <a:gd name="T4" fmla="*/ 2147483646 w 236"/>
              <a:gd name="T5" fmla="*/ 2147483646 h 352"/>
              <a:gd name="T6" fmla="*/ 2147483646 w 236"/>
              <a:gd name="T7" fmla="*/ 2147483646 h 352"/>
              <a:gd name="T8" fmla="*/ 2147483646 w 236"/>
              <a:gd name="T9" fmla="*/ 2147483646 h 352"/>
              <a:gd name="T10" fmla="*/ 2147483646 w 236"/>
              <a:gd name="T11" fmla="*/ 2147483646 h 352"/>
              <a:gd name="T12" fmla="*/ 2147483646 w 236"/>
              <a:gd name="T13" fmla="*/ 2147483646 h 352"/>
              <a:gd name="T14" fmla="*/ 2147483646 w 236"/>
              <a:gd name="T15" fmla="*/ 0 h 352"/>
              <a:gd name="T16" fmla="*/ 0 w 236"/>
              <a:gd name="T17" fmla="*/ 2147483646 h 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
              <a:gd name="T28" fmla="*/ 0 h 352"/>
              <a:gd name="T29" fmla="*/ 236 w 236"/>
              <a:gd name="T30" fmla="*/ 352 h 3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 h="352">
                <a:moveTo>
                  <a:pt x="0" y="162"/>
                </a:moveTo>
                <a:lnTo>
                  <a:pt x="36" y="252"/>
                </a:lnTo>
                <a:lnTo>
                  <a:pt x="117" y="351"/>
                </a:lnTo>
                <a:lnTo>
                  <a:pt x="181" y="351"/>
                </a:lnTo>
                <a:lnTo>
                  <a:pt x="235" y="289"/>
                </a:lnTo>
                <a:lnTo>
                  <a:pt x="235" y="189"/>
                </a:lnTo>
                <a:lnTo>
                  <a:pt x="154" y="98"/>
                </a:lnTo>
                <a:lnTo>
                  <a:pt x="63" y="0"/>
                </a:lnTo>
                <a:lnTo>
                  <a:pt x="0" y="162"/>
                </a:lnTo>
              </a:path>
            </a:pathLst>
          </a:custGeom>
          <a:solidFill>
            <a:srgbClr val="3366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56" name="Freeform 640"/>
          <p:cNvSpPr>
            <a:spLocks/>
          </p:cNvSpPr>
          <p:nvPr/>
        </p:nvSpPr>
        <p:spPr bwMode="auto">
          <a:xfrm>
            <a:off x="5348288" y="3321050"/>
            <a:ext cx="376237" cy="482600"/>
          </a:xfrm>
          <a:custGeom>
            <a:avLst/>
            <a:gdLst>
              <a:gd name="T0" fmla="*/ 2147483646 w 263"/>
              <a:gd name="T1" fmla="*/ 2147483646 h 380"/>
              <a:gd name="T2" fmla="*/ 2147483646 w 263"/>
              <a:gd name="T3" fmla="*/ 2147483646 h 380"/>
              <a:gd name="T4" fmla="*/ 2147483646 w 263"/>
              <a:gd name="T5" fmla="*/ 2147483646 h 380"/>
              <a:gd name="T6" fmla="*/ 2147483646 w 263"/>
              <a:gd name="T7" fmla="*/ 0 h 380"/>
              <a:gd name="T8" fmla="*/ 2147483646 w 263"/>
              <a:gd name="T9" fmla="*/ 2147483646 h 380"/>
              <a:gd name="T10" fmla="*/ 2147483646 w 263"/>
              <a:gd name="T11" fmla="*/ 2147483646 h 380"/>
              <a:gd name="T12" fmla="*/ 2147483646 w 263"/>
              <a:gd name="T13" fmla="*/ 2147483646 h 380"/>
              <a:gd name="T14" fmla="*/ 0 w 263"/>
              <a:gd name="T15" fmla="*/ 2147483646 h 380"/>
              <a:gd name="T16" fmla="*/ 2147483646 w 263"/>
              <a:gd name="T17" fmla="*/ 2147483646 h 380"/>
              <a:gd name="T18" fmla="*/ 2147483646 w 263"/>
              <a:gd name="T19" fmla="*/ 2147483646 h 3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3"/>
              <a:gd name="T31" fmla="*/ 0 h 380"/>
              <a:gd name="T32" fmla="*/ 263 w 263"/>
              <a:gd name="T33" fmla="*/ 380 h 3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3" h="380">
                <a:moveTo>
                  <a:pt x="172" y="352"/>
                </a:moveTo>
                <a:lnTo>
                  <a:pt x="235" y="190"/>
                </a:lnTo>
                <a:lnTo>
                  <a:pt x="262" y="63"/>
                </a:lnTo>
                <a:lnTo>
                  <a:pt x="208" y="0"/>
                </a:lnTo>
                <a:lnTo>
                  <a:pt x="117" y="90"/>
                </a:lnTo>
                <a:lnTo>
                  <a:pt x="90" y="90"/>
                </a:lnTo>
                <a:lnTo>
                  <a:pt x="27" y="190"/>
                </a:lnTo>
                <a:lnTo>
                  <a:pt x="0" y="316"/>
                </a:lnTo>
                <a:lnTo>
                  <a:pt x="144" y="379"/>
                </a:lnTo>
                <a:lnTo>
                  <a:pt x="172" y="352"/>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57" name="Freeform 641"/>
          <p:cNvSpPr>
            <a:spLocks/>
          </p:cNvSpPr>
          <p:nvPr/>
        </p:nvSpPr>
        <p:spPr bwMode="auto">
          <a:xfrm>
            <a:off x="5181600" y="2955925"/>
            <a:ext cx="542925" cy="606425"/>
          </a:xfrm>
          <a:custGeom>
            <a:avLst/>
            <a:gdLst>
              <a:gd name="T0" fmla="*/ 2147483646 w 379"/>
              <a:gd name="T1" fmla="*/ 2147483646 h 478"/>
              <a:gd name="T2" fmla="*/ 2147483646 w 379"/>
              <a:gd name="T3" fmla="*/ 2147483646 h 478"/>
              <a:gd name="T4" fmla="*/ 2147483646 w 379"/>
              <a:gd name="T5" fmla="*/ 2147483646 h 478"/>
              <a:gd name="T6" fmla="*/ 2147483646 w 379"/>
              <a:gd name="T7" fmla="*/ 2147483646 h 478"/>
              <a:gd name="T8" fmla="*/ 2147483646 w 379"/>
              <a:gd name="T9" fmla="*/ 2147483646 h 478"/>
              <a:gd name="T10" fmla="*/ 2147483646 w 379"/>
              <a:gd name="T11" fmla="*/ 2147483646 h 478"/>
              <a:gd name="T12" fmla="*/ 2147483646 w 379"/>
              <a:gd name="T13" fmla="*/ 2147483646 h 478"/>
              <a:gd name="T14" fmla="*/ 2147483646 w 379"/>
              <a:gd name="T15" fmla="*/ 0 h 478"/>
              <a:gd name="T16" fmla="*/ 2147483646 w 379"/>
              <a:gd name="T17" fmla="*/ 2147483646 h 478"/>
              <a:gd name="T18" fmla="*/ 2147483646 w 379"/>
              <a:gd name="T19" fmla="*/ 2147483646 h 478"/>
              <a:gd name="T20" fmla="*/ 2147483646 w 379"/>
              <a:gd name="T21" fmla="*/ 2147483646 h 478"/>
              <a:gd name="T22" fmla="*/ 2147483646 w 379"/>
              <a:gd name="T23" fmla="*/ 2147483646 h 478"/>
              <a:gd name="T24" fmla="*/ 0 w 379"/>
              <a:gd name="T25" fmla="*/ 2147483646 h 478"/>
              <a:gd name="T26" fmla="*/ 2147483646 w 379"/>
              <a:gd name="T27" fmla="*/ 2147483646 h 478"/>
              <a:gd name="T28" fmla="*/ 2147483646 w 379"/>
              <a:gd name="T29" fmla="*/ 2147483646 h 4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9"/>
              <a:gd name="T46" fmla="*/ 0 h 478"/>
              <a:gd name="T47" fmla="*/ 379 w 379"/>
              <a:gd name="T48" fmla="*/ 478 h 4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9" h="478">
                <a:moveTo>
                  <a:pt x="206" y="377"/>
                </a:moveTo>
                <a:lnTo>
                  <a:pt x="233" y="377"/>
                </a:lnTo>
                <a:lnTo>
                  <a:pt x="324" y="287"/>
                </a:lnTo>
                <a:lnTo>
                  <a:pt x="378" y="162"/>
                </a:lnTo>
                <a:lnTo>
                  <a:pt x="324" y="127"/>
                </a:lnTo>
                <a:lnTo>
                  <a:pt x="358" y="62"/>
                </a:lnTo>
                <a:lnTo>
                  <a:pt x="361" y="2"/>
                </a:lnTo>
                <a:lnTo>
                  <a:pt x="288" y="0"/>
                </a:lnTo>
                <a:lnTo>
                  <a:pt x="261" y="63"/>
                </a:lnTo>
                <a:lnTo>
                  <a:pt x="206" y="36"/>
                </a:lnTo>
                <a:lnTo>
                  <a:pt x="143" y="127"/>
                </a:lnTo>
                <a:lnTo>
                  <a:pt x="27" y="224"/>
                </a:lnTo>
                <a:lnTo>
                  <a:pt x="0" y="350"/>
                </a:lnTo>
                <a:lnTo>
                  <a:pt x="143" y="477"/>
                </a:lnTo>
                <a:lnTo>
                  <a:pt x="206" y="377"/>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58" name="Freeform 642"/>
          <p:cNvSpPr>
            <a:spLocks/>
          </p:cNvSpPr>
          <p:nvPr/>
        </p:nvSpPr>
        <p:spPr bwMode="auto">
          <a:xfrm>
            <a:off x="5684838" y="3240088"/>
            <a:ext cx="415925" cy="447675"/>
          </a:xfrm>
          <a:custGeom>
            <a:avLst/>
            <a:gdLst>
              <a:gd name="T0" fmla="*/ 2147483646 w 291"/>
              <a:gd name="T1" fmla="*/ 2147483646 h 352"/>
              <a:gd name="T2" fmla="*/ 0 w 291"/>
              <a:gd name="T3" fmla="*/ 2147483646 h 352"/>
              <a:gd name="T4" fmla="*/ 2147483646 w 291"/>
              <a:gd name="T5" fmla="*/ 2147483646 h 352"/>
              <a:gd name="T6" fmla="*/ 2147483646 w 291"/>
              <a:gd name="T7" fmla="*/ 2147483646 h 352"/>
              <a:gd name="T8" fmla="*/ 2147483646 w 291"/>
              <a:gd name="T9" fmla="*/ 0 h 352"/>
              <a:gd name="T10" fmla="*/ 2147483646 w 291"/>
              <a:gd name="T11" fmla="*/ 2147483646 h 352"/>
              <a:gd name="T12" fmla="*/ 0 60000 65536"/>
              <a:gd name="T13" fmla="*/ 0 60000 65536"/>
              <a:gd name="T14" fmla="*/ 0 60000 65536"/>
              <a:gd name="T15" fmla="*/ 0 60000 65536"/>
              <a:gd name="T16" fmla="*/ 0 60000 65536"/>
              <a:gd name="T17" fmla="*/ 0 60000 65536"/>
              <a:gd name="T18" fmla="*/ 0 w 291"/>
              <a:gd name="T19" fmla="*/ 0 h 352"/>
              <a:gd name="T20" fmla="*/ 291 w 291"/>
              <a:gd name="T21" fmla="*/ 352 h 352"/>
            </a:gdLst>
            <a:ahLst/>
            <a:cxnLst>
              <a:cxn ang="T12">
                <a:pos x="T0" y="T1"/>
              </a:cxn>
              <a:cxn ang="T13">
                <a:pos x="T2" y="T3"/>
              </a:cxn>
              <a:cxn ang="T14">
                <a:pos x="T4" y="T5"/>
              </a:cxn>
              <a:cxn ang="T15">
                <a:pos x="T6" y="T7"/>
              </a:cxn>
              <a:cxn ang="T16">
                <a:pos x="T8" y="T9"/>
              </a:cxn>
              <a:cxn ang="T17">
                <a:pos x="T10" y="T11"/>
              </a:cxn>
            </a:cxnLst>
            <a:rect l="T18" t="T19" r="T20" b="T21"/>
            <a:pathLst>
              <a:path w="291" h="352">
                <a:moveTo>
                  <a:pt x="27" y="126"/>
                </a:moveTo>
                <a:lnTo>
                  <a:pt x="0" y="253"/>
                </a:lnTo>
                <a:lnTo>
                  <a:pt x="91" y="351"/>
                </a:lnTo>
                <a:lnTo>
                  <a:pt x="290" y="153"/>
                </a:lnTo>
                <a:lnTo>
                  <a:pt x="145" y="0"/>
                </a:lnTo>
                <a:lnTo>
                  <a:pt x="27" y="126"/>
                </a:lnTo>
              </a:path>
            </a:pathLst>
          </a:custGeom>
          <a:solidFill>
            <a:srgbClr val="3366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59" name="Freeform 643"/>
          <p:cNvSpPr>
            <a:spLocks/>
          </p:cNvSpPr>
          <p:nvPr/>
        </p:nvSpPr>
        <p:spPr bwMode="auto">
          <a:xfrm>
            <a:off x="5646738" y="3030538"/>
            <a:ext cx="377825" cy="366712"/>
          </a:xfrm>
          <a:custGeom>
            <a:avLst/>
            <a:gdLst>
              <a:gd name="T0" fmla="*/ 2147483646 w 264"/>
              <a:gd name="T1" fmla="*/ 2147483646 h 288"/>
              <a:gd name="T2" fmla="*/ 0 w 264"/>
              <a:gd name="T3" fmla="*/ 2147483646 h 288"/>
              <a:gd name="T4" fmla="*/ 2147483646 w 264"/>
              <a:gd name="T5" fmla="*/ 2147483646 h 288"/>
              <a:gd name="T6" fmla="*/ 2147483646 w 264"/>
              <a:gd name="T7" fmla="*/ 2147483646 h 288"/>
              <a:gd name="T8" fmla="*/ 2147483646 w 264"/>
              <a:gd name="T9" fmla="*/ 2147483646 h 288"/>
              <a:gd name="T10" fmla="*/ 2147483646 w 264"/>
              <a:gd name="T11" fmla="*/ 0 h 288"/>
              <a:gd name="T12" fmla="*/ 2147483646 w 264"/>
              <a:gd name="T13" fmla="*/ 0 h 288"/>
              <a:gd name="T14" fmla="*/ 0 w 264"/>
              <a:gd name="T15" fmla="*/ 2147483646 h 288"/>
              <a:gd name="T16" fmla="*/ 2147483646 w 264"/>
              <a:gd name="T17" fmla="*/ 2147483646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
              <a:gd name="T28" fmla="*/ 0 h 288"/>
              <a:gd name="T29" fmla="*/ 264 w 264"/>
              <a:gd name="T30" fmla="*/ 288 h 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 h="288">
                <a:moveTo>
                  <a:pt x="54" y="98"/>
                </a:moveTo>
                <a:lnTo>
                  <a:pt x="0" y="224"/>
                </a:lnTo>
                <a:lnTo>
                  <a:pt x="54" y="287"/>
                </a:lnTo>
                <a:lnTo>
                  <a:pt x="172" y="160"/>
                </a:lnTo>
                <a:lnTo>
                  <a:pt x="263" y="36"/>
                </a:lnTo>
                <a:lnTo>
                  <a:pt x="145" y="0"/>
                </a:lnTo>
                <a:lnTo>
                  <a:pt x="27" y="0"/>
                </a:lnTo>
                <a:lnTo>
                  <a:pt x="0" y="63"/>
                </a:lnTo>
                <a:lnTo>
                  <a:pt x="54" y="98"/>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60" name="Freeform 644"/>
          <p:cNvSpPr>
            <a:spLocks/>
          </p:cNvSpPr>
          <p:nvPr/>
        </p:nvSpPr>
        <p:spPr bwMode="auto">
          <a:xfrm>
            <a:off x="5459413" y="2497138"/>
            <a:ext cx="574675" cy="544512"/>
          </a:xfrm>
          <a:custGeom>
            <a:avLst/>
            <a:gdLst>
              <a:gd name="T0" fmla="*/ 0 w 401"/>
              <a:gd name="T1" fmla="*/ 2147483646 h 429"/>
              <a:gd name="T2" fmla="*/ 2147483646 w 401"/>
              <a:gd name="T3" fmla="*/ 2147483646 h 429"/>
              <a:gd name="T4" fmla="*/ 2147483646 w 401"/>
              <a:gd name="T5" fmla="*/ 2147483646 h 429"/>
              <a:gd name="T6" fmla="*/ 2147483646 w 401"/>
              <a:gd name="T7" fmla="*/ 2147483646 h 429"/>
              <a:gd name="T8" fmla="*/ 2147483646 w 401"/>
              <a:gd name="T9" fmla="*/ 2147483646 h 429"/>
              <a:gd name="T10" fmla="*/ 2147483646 w 401"/>
              <a:gd name="T11" fmla="*/ 2147483646 h 429"/>
              <a:gd name="T12" fmla="*/ 2147483646 w 401"/>
              <a:gd name="T13" fmla="*/ 2147483646 h 429"/>
              <a:gd name="T14" fmla="*/ 2147483646 w 401"/>
              <a:gd name="T15" fmla="*/ 0 h 429"/>
              <a:gd name="T16" fmla="*/ 2147483646 w 401"/>
              <a:gd name="T17" fmla="*/ 2147483646 h 429"/>
              <a:gd name="T18" fmla="*/ 2147483646 w 401"/>
              <a:gd name="T19" fmla="*/ 2147483646 h 429"/>
              <a:gd name="T20" fmla="*/ 2147483646 w 401"/>
              <a:gd name="T21" fmla="*/ 2147483646 h 429"/>
              <a:gd name="T22" fmla="*/ 2147483646 w 401"/>
              <a:gd name="T23" fmla="*/ 2147483646 h 429"/>
              <a:gd name="T24" fmla="*/ 0 w 401"/>
              <a:gd name="T25" fmla="*/ 2147483646 h 4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1"/>
              <a:gd name="T40" fmla="*/ 0 h 429"/>
              <a:gd name="T41" fmla="*/ 401 w 401"/>
              <a:gd name="T42" fmla="*/ 429 h 4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1" h="429">
                <a:moveTo>
                  <a:pt x="0" y="400"/>
                </a:moveTo>
                <a:lnTo>
                  <a:pt x="61" y="428"/>
                </a:lnTo>
                <a:lnTo>
                  <a:pt x="93" y="362"/>
                </a:lnTo>
                <a:lnTo>
                  <a:pt x="164" y="362"/>
                </a:lnTo>
                <a:lnTo>
                  <a:pt x="164" y="428"/>
                </a:lnTo>
                <a:lnTo>
                  <a:pt x="297" y="428"/>
                </a:lnTo>
                <a:lnTo>
                  <a:pt x="400" y="195"/>
                </a:lnTo>
                <a:lnTo>
                  <a:pt x="133" y="0"/>
                </a:lnTo>
                <a:lnTo>
                  <a:pt x="133" y="130"/>
                </a:lnTo>
                <a:lnTo>
                  <a:pt x="61" y="232"/>
                </a:lnTo>
                <a:lnTo>
                  <a:pt x="93" y="260"/>
                </a:lnTo>
                <a:lnTo>
                  <a:pt x="30" y="362"/>
                </a:lnTo>
                <a:lnTo>
                  <a:pt x="0" y="40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61" name="Freeform 645"/>
          <p:cNvSpPr>
            <a:spLocks/>
          </p:cNvSpPr>
          <p:nvPr/>
        </p:nvSpPr>
        <p:spPr bwMode="auto">
          <a:xfrm>
            <a:off x="5880100" y="2755900"/>
            <a:ext cx="311150" cy="327025"/>
          </a:xfrm>
          <a:custGeom>
            <a:avLst/>
            <a:gdLst>
              <a:gd name="T0" fmla="*/ 2147483646 w 236"/>
              <a:gd name="T1" fmla="*/ 0 h 263"/>
              <a:gd name="T2" fmla="*/ 0 w 236"/>
              <a:gd name="T3" fmla="*/ 2147483646 h 263"/>
              <a:gd name="T4" fmla="*/ 2147483646 w 236"/>
              <a:gd name="T5" fmla="*/ 2147483646 h 263"/>
              <a:gd name="T6" fmla="*/ 2147483646 w 236"/>
              <a:gd name="T7" fmla="*/ 2147483646 h 263"/>
              <a:gd name="T8" fmla="*/ 2147483646 w 236"/>
              <a:gd name="T9" fmla="*/ 2147483646 h 263"/>
              <a:gd name="T10" fmla="*/ 2147483646 w 236"/>
              <a:gd name="T11" fmla="*/ 0 h 263"/>
              <a:gd name="T12" fmla="*/ 0 60000 65536"/>
              <a:gd name="T13" fmla="*/ 0 60000 65536"/>
              <a:gd name="T14" fmla="*/ 0 60000 65536"/>
              <a:gd name="T15" fmla="*/ 0 60000 65536"/>
              <a:gd name="T16" fmla="*/ 0 60000 65536"/>
              <a:gd name="T17" fmla="*/ 0 60000 65536"/>
              <a:gd name="T18" fmla="*/ 0 w 236"/>
              <a:gd name="T19" fmla="*/ 0 h 263"/>
              <a:gd name="T20" fmla="*/ 236 w 236"/>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36" h="263">
                <a:moveTo>
                  <a:pt x="90" y="0"/>
                </a:moveTo>
                <a:lnTo>
                  <a:pt x="0" y="226"/>
                </a:lnTo>
                <a:lnTo>
                  <a:pt x="117" y="262"/>
                </a:lnTo>
                <a:lnTo>
                  <a:pt x="145" y="226"/>
                </a:lnTo>
                <a:lnTo>
                  <a:pt x="235" y="99"/>
                </a:lnTo>
                <a:lnTo>
                  <a:pt x="90"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62" name="Freeform 646"/>
          <p:cNvSpPr>
            <a:spLocks/>
          </p:cNvSpPr>
          <p:nvPr/>
        </p:nvSpPr>
        <p:spPr bwMode="auto">
          <a:xfrm>
            <a:off x="5815013" y="3435350"/>
            <a:ext cx="622300" cy="493713"/>
          </a:xfrm>
          <a:custGeom>
            <a:avLst/>
            <a:gdLst>
              <a:gd name="T0" fmla="*/ 2147483646 w 434"/>
              <a:gd name="T1" fmla="*/ 0 h 389"/>
              <a:gd name="T2" fmla="*/ 0 w 434"/>
              <a:gd name="T3" fmla="*/ 2147483646 h 389"/>
              <a:gd name="T4" fmla="*/ 2147483646 w 434"/>
              <a:gd name="T5" fmla="*/ 2147483646 h 389"/>
              <a:gd name="T6" fmla="*/ 2147483646 w 434"/>
              <a:gd name="T7" fmla="*/ 2147483646 h 389"/>
              <a:gd name="T8" fmla="*/ 2147483646 w 434"/>
              <a:gd name="T9" fmla="*/ 2147483646 h 389"/>
              <a:gd name="T10" fmla="*/ 2147483646 w 434"/>
              <a:gd name="T11" fmla="*/ 2147483646 h 389"/>
              <a:gd name="T12" fmla="*/ 2147483646 w 434"/>
              <a:gd name="T13" fmla="*/ 2147483646 h 389"/>
              <a:gd name="T14" fmla="*/ 2147483646 w 434"/>
              <a:gd name="T15" fmla="*/ 2147483646 h 389"/>
              <a:gd name="T16" fmla="*/ 2147483646 w 434"/>
              <a:gd name="T17" fmla="*/ 2147483646 h 389"/>
              <a:gd name="T18" fmla="*/ 2147483646 w 434"/>
              <a:gd name="T19" fmla="*/ 0 h 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4"/>
              <a:gd name="T31" fmla="*/ 0 h 389"/>
              <a:gd name="T32" fmla="*/ 434 w 434"/>
              <a:gd name="T33" fmla="*/ 389 h 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4" h="389">
                <a:moveTo>
                  <a:pt x="199" y="0"/>
                </a:moveTo>
                <a:lnTo>
                  <a:pt x="0" y="198"/>
                </a:lnTo>
                <a:lnTo>
                  <a:pt x="81" y="288"/>
                </a:lnTo>
                <a:lnTo>
                  <a:pt x="81" y="388"/>
                </a:lnTo>
                <a:lnTo>
                  <a:pt x="315" y="288"/>
                </a:lnTo>
                <a:lnTo>
                  <a:pt x="379" y="325"/>
                </a:lnTo>
                <a:lnTo>
                  <a:pt x="433" y="325"/>
                </a:lnTo>
                <a:lnTo>
                  <a:pt x="406" y="261"/>
                </a:lnTo>
                <a:lnTo>
                  <a:pt x="315" y="261"/>
                </a:lnTo>
                <a:lnTo>
                  <a:pt x="199" y="0"/>
                </a:lnTo>
              </a:path>
            </a:pathLst>
          </a:custGeom>
          <a:solidFill>
            <a:srgbClr val="3366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63" name="Freeform 647"/>
          <p:cNvSpPr>
            <a:spLocks/>
          </p:cNvSpPr>
          <p:nvPr/>
        </p:nvSpPr>
        <p:spPr bwMode="auto">
          <a:xfrm>
            <a:off x="5762625" y="4086225"/>
            <a:ext cx="635000" cy="563563"/>
          </a:xfrm>
          <a:custGeom>
            <a:avLst/>
            <a:gdLst>
              <a:gd name="T0" fmla="*/ 2147483646 w 444"/>
              <a:gd name="T1" fmla="*/ 0 h 443"/>
              <a:gd name="T2" fmla="*/ 0 w 444"/>
              <a:gd name="T3" fmla="*/ 2147483646 h 443"/>
              <a:gd name="T4" fmla="*/ 2147483646 w 444"/>
              <a:gd name="T5" fmla="*/ 2147483646 h 443"/>
              <a:gd name="T6" fmla="*/ 2147483646 w 444"/>
              <a:gd name="T7" fmla="*/ 2147483646 h 443"/>
              <a:gd name="T8" fmla="*/ 2147483646 w 444"/>
              <a:gd name="T9" fmla="*/ 2147483646 h 443"/>
              <a:gd name="T10" fmla="*/ 2147483646 w 444"/>
              <a:gd name="T11" fmla="*/ 2147483646 h 443"/>
              <a:gd name="T12" fmla="*/ 2147483646 w 444"/>
              <a:gd name="T13" fmla="*/ 2147483646 h 443"/>
              <a:gd name="T14" fmla="*/ 2147483646 w 444"/>
              <a:gd name="T15" fmla="*/ 2147483646 h 443"/>
              <a:gd name="T16" fmla="*/ 2147483646 w 444"/>
              <a:gd name="T17" fmla="*/ 2147483646 h 443"/>
              <a:gd name="T18" fmla="*/ 2147483646 w 444"/>
              <a:gd name="T19" fmla="*/ 0 h 4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4"/>
              <a:gd name="T31" fmla="*/ 0 h 443"/>
              <a:gd name="T32" fmla="*/ 444 w 444"/>
              <a:gd name="T33" fmla="*/ 443 h 4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4" h="443">
                <a:moveTo>
                  <a:pt x="63" y="0"/>
                </a:moveTo>
                <a:lnTo>
                  <a:pt x="0" y="127"/>
                </a:lnTo>
                <a:lnTo>
                  <a:pt x="181" y="289"/>
                </a:lnTo>
                <a:lnTo>
                  <a:pt x="263" y="316"/>
                </a:lnTo>
                <a:lnTo>
                  <a:pt x="325" y="415"/>
                </a:lnTo>
                <a:lnTo>
                  <a:pt x="379" y="442"/>
                </a:lnTo>
                <a:lnTo>
                  <a:pt x="443" y="154"/>
                </a:lnTo>
                <a:lnTo>
                  <a:pt x="352" y="63"/>
                </a:lnTo>
                <a:lnTo>
                  <a:pt x="263" y="27"/>
                </a:lnTo>
                <a:lnTo>
                  <a:pt x="63" y="0"/>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64" name="Freeform 648"/>
          <p:cNvSpPr>
            <a:spLocks/>
          </p:cNvSpPr>
          <p:nvPr/>
        </p:nvSpPr>
        <p:spPr bwMode="auto">
          <a:xfrm>
            <a:off x="6138863" y="3848100"/>
            <a:ext cx="544512" cy="433388"/>
          </a:xfrm>
          <a:custGeom>
            <a:avLst/>
            <a:gdLst>
              <a:gd name="T0" fmla="*/ 0 w 380"/>
              <a:gd name="T1" fmla="*/ 2147483646 h 342"/>
              <a:gd name="T2" fmla="*/ 2147483646 w 380"/>
              <a:gd name="T3" fmla="*/ 2147483646 h 342"/>
              <a:gd name="T4" fmla="*/ 2147483646 w 380"/>
              <a:gd name="T5" fmla="*/ 2147483646 h 342"/>
              <a:gd name="T6" fmla="*/ 2147483646 w 380"/>
              <a:gd name="T7" fmla="*/ 2147483646 h 342"/>
              <a:gd name="T8" fmla="*/ 2147483646 w 380"/>
              <a:gd name="T9" fmla="*/ 2147483646 h 342"/>
              <a:gd name="T10" fmla="*/ 2147483646 w 380"/>
              <a:gd name="T11" fmla="*/ 2147483646 h 342"/>
              <a:gd name="T12" fmla="*/ 2147483646 w 380"/>
              <a:gd name="T13" fmla="*/ 0 h 342"/>
              <a:gd name="T14" fmla="*/ 2147483646 w 380"/>
              <a:gd name="T15" fmla="*/ 0 h 342"/>
              <a:gd name="T16" fmla="*/ 0 w 380"/>
              <a:gd name="T17" fmla="*/ 2147483646 h 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0"/>
              <a:gd name="T28" fmla="*/ 0 h 342"/>
              <a:gd name="T29" fmla="*/ 380 w 380"/>
              <a:gd name="T30" fmla="*/ 342 h 3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0" h="342">
                <a:moveTo>
                  <a:pt x="0" y="214"/>
                </a:moveTo>
                <a:lnTo>
                  <a:pt x="89" y="251"/>
                </a:lnTo>
                <a:lnTo>
                  <a:pt x="180" y="341"/>
                </a:lnTo>
                <a:lnTo>
                  <a:pt x="207" y="341"/>
                </a:lnTo>
                <a:lnTo>
                  <a:pt x="379" y="90"/>
                </a:lnTo>
                <a:lnTo>
                  <a:pt x="297" y="27"/>
                </a:lnTo>
                <a:lnTo>
                  <a:pt x="207" y="0"/>
                </a:lnTo>
                <a:lnTo>
                  <a:pt x="153" y="0"/>
                </a:lnTo>
                <a:lnTo>
                  <a:pt x="0" y="214"/>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65" name="Freeform 649"/>
          <p:cNvSpPr>
            <a:spLocks/>
          </p:cNvSpPr>
          <p:nvPr/>
        </p:nvSpPr>
        <p:spPr bwMode="auto">
          <a:xfrm>
            <a:off x="5892800" y="3035300"/>
            <a:ext cx="620713" cy="733425"/>
          </a:xfrm>
          <a:custGeom>
            <a:avLst/>
            <a:gdLst>
              <a:gd name="T0" fmla="*/ 0 w 434"/>
              <a:gd name="T1" fmla="*/ 2147483646 h 577"/>
              <a:gd name="T2" fmla="*/ 2147483646 w 434"/>
              <a:gd name="T3" fmla="*/ 2147483646 h 577"/>
              <a:gd name="T4" fmla="*/ 2147483646 w 434"/>
              <a:gd name="T5" fmla="*/ 2147483646 h 577"/>
              <a:gd name="T6" fmla="*/ 2147483646 w 434"/>
              <a:gd name="T7" fmla="*/ 2147483646 h 577"/>
              <a:gd name="T8" fmla="*/ 2147483646 w 434"/>
              <a:gd name="T9" fmla="*/ 2147483646 h 577"/>
              <a:gd name="T10" fmla="*/ 2147483646 w 434"/>
              <a:gd name="T11" fmla="*/ 2147483646 h 577"/>
              <a:gd name="T12" fmla="*/ 2147483646 w 434"/>
              <a:gd name="T13" fmla="*/ 2147483646 h 577"/>
              <a:gd name="T14" fmla="*/ 2147483646 w 434"/>
              <a:gd name="T15" fmla="*/ 2147483646 h 577"/>
              <a:gd name="T16" fmla="*/ 2147483646 w 434"/>
              <a:gd name="T17" fmla="*/ 0 h 577"/>
              <a:gd name="T18" fmla="*/ 2147483646 w 434"/>
              <a:gd name="T19" fmla="*/ 2147483646 h 577"/>
              <a:gd name="T20" fmla="*/ 0 w 434"/>
              <a:gd name="T21" fmla="*/ 2147483646 h 5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4"/>
              <a:gd name="T34" fmla="*/ 0 h 577"/>
              <a:gd name="T35" fmla="*/ 434 w 434"/>
              <a:gd name="T36" fmla="*/ 577 h 5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4" h="577">
                <a:moveTo>
                  <a:pt x="0" y="161"/>
                </a:moveTo>
                <a:lnTo>
                  <a:pt x="145" y="315"/>
                </a:lnTo>
                <a:lnTo>
                  <a:pt x="261" y="576"/>
                </a:lnTo>
                <a:lnTo>
                  <a:pt x="351" y="576"/>
                </a:lnTo>
                <a:lnTo>
                  <a:pt x="351" y="540"/>
                </a:lnTo>
                <a:lnTo>
                  <a:pt x="433" y="450"/>
                </a:lnTo>
                <a:lnTo>
                  <a:pt x="288" y="188"/>
                </a:lnTo>
                <a:lnTo>
                  <a:pt x="324" y="63"/>
                </a:lnTo>
                <a:lnTo>
                  <a:pt x="118" y="0"/>
                </a:lnTo>
                <a:lnTo>
                  <a:pt x="90" y="36"/>
                </a:lnTo>
                <a:lnTo>
                  <a:pt x="0" y="161"/>
                </a:lnTo>
              </a:path>
            </a:pathLst>
          </a:custGeom>
          <a:solidFill>
            <a:srgbClr val="3366FF"/>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66" name="Freeform 650"/>
          <p:cNvSpPr>
            <a:spLocks/>
          </p:cNvSpPr>
          <p:nvPr/>
        </p:nvSpPr>
        <p:spPr bwMode="auto">
          <a:xfrm>
            <a:off x="6061075" y="2670175"/>
            <a:ext cx="622300" cy="571500"/>
          </a:xfrm>
          <a:custGeom>
            <a:avLst/>
            <a:gdLst>
              <a:gd name="T0" fmla="*/ 2147483646 w 434"/>
              <a:gd name="T1" fmla="*/ 2147483646 h 450"/>
              <a:gd name="T2" fmla="*/ 0 w 434"/>
              <a:gd name="T3" fmla="*/ 2147483646 h 450"/>
              <a:gd name="T4" fmla="*/ 2147483646 w 434"/>
              <a:gd name="T5" fmla="*/ 2147483646 h 450"/>
              <a:gd name="T6" fmla="*/ 2147483646 w 434"/>
              <a:gd name="T7" fmla="*/ 2147483646 h 450"/>
              <a:gd name="T8" fmla="*/ 2147483646 w 434"/>
              <a:gd name="T9" fmla="*/ 2147483646 h 450"/>
              <a:gd name="T10" fmla="*/ 2147483646 w 434"/>
              <a:gd name="T11" fmla="*/ 2147483646 h 450"/>
              <a:gd name="T12" fmla="*/ 2147483646 w 434"/>
              <a:gd name="T13" fmla="*/ 2147483646 h 450"/>
              <a:gd name="T14" fmla="*/ 2147483646 w 434"/>
              <a:gd name="T15" fmla="*/ 2147483646 h 450"/>
              <a:gd name="T16" fmla="*/ 2147483646 w 434"/>
              <a:gd name="T17" fmla="*/ 0 h 450"/>
              <a:gd name="T18" fmla="*/ 2147483646 w 434"/>
              <a:gd name="T19" fmla="*/ 0 h 450"/>
              <a:gd name="T20" fmla="*/ 2147483646 w 434"/>
              <a:gd name="T21" fmla="*/ 2147483646 h 4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4"/>
              <a:gd name="T34" fmla="*/ 0 h 450"/>
              <a:gd name="T35" fmla="*/ 434 w 434"/>
              <a:gd name="T36" fmla="*/ 450 h 4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4" h="450">
                <a:moveTo>
                  <a:pt x="90" y="162"/>
                </a:moveTo>
                <a:lnTo>
                  <a:pt x="0" y="288"/>
                </a:lnTo>
                <a:lnTo>
                  <a:pt x="207" y="352"/>
                </a:lnTo>
                <a:lnTo>
                  <a:pt x="315" y="449"/>
                </a:lnTo>
                <a:lnTo>
                  <a:pt x="433" y="225"/>
                </a:lnTo>
                <a:lnTo>
                  <a:pt x="351" y="225"/>
                </a:lnTo>
                <a:lnTo>
                  <a:pt x="288" y="162"/>
                </a:lnTo>
                <a:lnTo>
                  <a:pt x="351" y="98"/>
                </a:lnTo>
                <a:lnTo>
                  <a:pt x="261" y="0"/>
                </a:lnTo>
                <a:lnTo>
                  <a:pt x="144" y="0"/>
                </a:lnTo>
                <a:lnTo>
                  <a:pt x="90" y="162"/>
                </a:lnTo>
              </a:path>
            </a:pathLst>
          </a:custGeom>
          <a:blipFill dpi="0" rotWithShape="1">
            <a:blip r:embed="rId3"/>
            <a:srcRect/>
            <a:tile tx="0" ty="0" sx="100000" sy="100000" flip="none" algn="tl"/>
          </a:blip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67" name="Freeform 651"/>
          <p:cNvSpPr>
            <a:spLocks/>
          </p:cNvSpPr>
          <p:nvPr/>
        </p:nvSpPr>
        <p:spPr bwMode="auto">
          <a:xfrm>
            <a:off x="6396038" y="3562350"/>
            <a:ext cx="377825" cy="400050"/>
          </a:xfrm>
          <a:custGeom>
            <a:avLst/>
            <a:gdLst>
              <a:gd name="T0" fmla="*/ 2147483646 w 263"/>
              <a:gd name="T1" fmla="*/ 0 h 316"/>
              <a:gd name="T2" fmla="*/ 2147483646 w 263"/>
              <a:gd name="T3" fmla="*/ 2147483646 h 316"/>
              <a:gd name="T4" fmla="*/ 0 w 263"/>
              <a:gd name="T5" fmla="*/ 2147483646 h 316"/>
              <a:gd name="T6" fmla="*/ 0 w 263"/>
              <a:gd name="T7" fmla="*/ 2147483646 h 316"/>
              <a:gd name="T8" fmla="*/ 2147483646 w 263"/>
              <a:gd name="T9" fmla="*/ 2147483646 h 316"/>
              <a:gd name="T10" fmla="*/ 2147483646 w 263"/>
              <a:gd name="T11" fmla="*/ 2147483646 h 316"/>
              <a:gd name="T12" fmla="*/ 2147483646 w 263"/>
              <a:gd name="T13" fmla="*/ 2147483646 h 316"/>
              <a:gd name="T14" fmla="*/ 2147483646 w 263"/>
              <a:gd name="T15" fmla="*/ 2147483646 h 316"/>
              <a:gd name="T16" fmla="*/ 2147483646 w 263"/>
              <a:gd name="T17" fmla="*/ 2147483646 h 316"/>
              <a:gd name="T18" fmla="*/ 2147483646 w 263"/>
              <a:gd name="T19" fmla="*/ 2147483646 h 316"/>
              <a:gd name="T20" fmla="*/ 2147483646 w 263"/>
              <a:gd name="T21" fmla="*/ 2147483646 h 316"/>
              <a:gd name="T22" fmla="*/ 2147483646 w 263"/>
              <a:gd name="T23" fmla="*/ 2147483646 h 316"/>
              <a:gd name="T24" fmla="*/ 2147483646 w 263"/>
              <a:gd name="T25" fmla="*/ 0 h 3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3"/>
              <a:gd name="T40" fmla="*/ 0 h 316"/>
              <a:gd name="T41" fmla="*/ 263 w 263"/>
              <a:gd name="T42" fmla="*/ 316 h 3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3" h="316">
                <a:moveTo>
                  <a:pt x="117" y="0"/>
                </a:moveTo>
                <a:lnTo>
                  <a:pt x="81" y="36"/>
                </a:lnTo>
                <a:lnTo>
                  <a:pt x="0" y="125"/>
                </a:lnTo>
                <a:lnTo>
                  <a:pt x="0" y="161"/>
                </a:lnTo>
                <a:lnTo>
                  <a:pt x="27" y="225"/>
                </a:lnTo>
                <a:lnTo>
                  <a:pt x="117" y="252"/>
                </a:lnTo>
                <a:lnTo>
                  <a:pt x="199" y="315"/>
                </a:lnTo>
                <a:lnTo>
                  <a:pt x="235" y="315"/>
                </a:lnTo>
                <a:lnTo>
                  <a:pt x="235" y="225"/>
                </a:lnTo>
                <a:lnTo>
                  <a:pt x="262" y="225"/>
                </a:lnTo>
                <a:lnTo>
                  <a:pt x="235" y="161"/>
                </a:lnTo>
                <a:lnTo>
                  <a:pt x="262" y="62"/>
                </a:lnTo>
                <a:lnTo>
                  <a:pt x="117"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68" name="Freeform 652"/>
          <p:cNvSpPr>
            <a:spLocks/>
          </p:cNvSpPr>
          <p:nvPr/>
        </p:nvSpPr>
        <p:spPr bwMode="auto">
          <a:xfrm>
            <a:off x="6435725" y="3927475"/>
            <a:ext cx="582613" cy="608013"/>
          </a:xfrm>
          <a:custGeom>
            <a:avLst/>
            <a:gdLst>
              <a:gd name="T0" fmla="*/ 2147483646 w 407"/>
              <a:gd name="T1" fmla="*/ 2147483646 h 479"/>
              <a:gd name="T2" fmla="*/ 2147483646 w 407"/>
              <a:gd name="T3" fmla="*/ 2147483646 h 479"/>
              <a:gd name="T4" fmla="*/ 0 w 407"/>
              <a:gd name="T5" fmla="*/ 2147483646 h 479"/>
              <a:gd name="T6" fmla="*/ 2147483646 w 407"/>
              <a:gd name="T7" fmla="*/ 2147483646 h 479"/>
              <a:gd name="T8" fmla="*/ 2147483646 w 407"/>
              <a:gd name="T9" fmla="*/ 2147483646 h 479"/>
              <a:gd name="T10" fmla="*/ 2147483646 w 407"/>
              <a:gd name="T11" fmla="*/ 2147483646 h 479"/>
              <a:gd name="T12" fmla="*/ 2147483646 w 407"/>
              <a:gd name="T13" fmla="*/ 2147483646 h 479"/>
              <a:gd name="T14" fmla="*/ 2147483646 w 407"/>
              <a:gd name="T15" fmla="*/ 2147483646 h 479"/>
              <a:gd name="T16" fmla="*/ 2147483646 w 407"/>
              <a:gd name="T17" fmla="*/ 2147483646 h 479"/>
              <a:gd name="T18" fmla="*/ 2147483646 w 407"/>
              <a:gd name="T19" fmla="*/ 2147483646 h 479"/>
              <a:gd name="T20" fmla="*/ 2147483646 w 407"/>
              <a:gd name="T21" fmla="*/ 2147483646 h 479"/>
              <a:gd name="T22" fmla="*/ 2147483646 w 407"/>
              <a:gd name="T23" fmla="*/ 2147483646 h 479"/>
              <a:gd name="T24" fmla="*/ 2147483646 w 407"/>
              <a:gd name="T25" fmla="*/ 0 h 479"/>
              <a:gd name="T26" fmla="*/ 2147483646 w 407"/>
              <a:gd name="T27" fmla="*/ 2147483646 h 479"/>
              <a:gd name="T28" fmla="*/ 2147483646 w 407"/>
              <a:gd name="T29" fmla="*/ 2147483646 h 4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7"/>
              <a:gd name="T46" fmla="*/ 0 h 479"/>
              <a:gd name="T47" fmla="*/ 407 w 407"/>
              <a:gd name="T48" fmla="*/ 479 h 4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7" h="479">
                <a:moveTo>
                  <a:pt x="208" y="27"/>
                </a:moveTo>
                <a:lnTo>
                  <a:pt x="172" y="27"/>
                </a:lnTo>
                <a:lnTo>
                  <a:pt x="0" y="279"/>
                </a:lnTo>
                <a:lnTo>
                  <a:pt x="145" y="414"/>
                </a:lnTo>
                <a:lnTo>
                  <a:pt x="235" y="478"/>
                </a:lnTo>
                <a:lnTo>
                  <a:pt x="352" y="378"/>
                </a:lnTo>
                <a:lnTo>
                  <a:pt x="352" y="315"/>
                </a:lnTo>
                <a:lnTo>
                  <a:pt x="406" y="279"/>
                </a:lnTo>
                <a:lnTo>
                  <a:pt x="352" y="215"/>
                </a:lnTo>
                <a:lnTo>
                  <a:pt x="379" y="125"/>
                </a:lnTo>
                <a:lnTo>
                  <a:pt x="262" y="62"/>
                </a:lnTo>
                <a:lnTo>
                  <a:pt x="288" y="27"/>
                </a:lnTo>
                <a:lnTo>
                  <a:pt x="262" y="0"/>
                </a:lnTo>
                <a:lnTo>
                  <a:pt x="235" y="62"/>
                </a:lnTo>
                <a:lnTo>
                  <a:pt x="208" y="27"/>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69" name="Freeform 653"/>
          <p:cNvSpPr>
            <a:spLocks/>
          </p:cNvSpPr>
          <p:nvPr/>
        </p:nvSpPr>
        <p:spPr bwMode="auto">
          <a:xfrm>
            <a:off x="6732588" y="3771900"/>
            <a:ext cx="323850" cy="314325"/>
          </a:xfrm>
          <a:custGeom>
            <a:avLst/>
            <a:gdLst>
              <a:gd name="T0" fmla="*/ 0 w 226"/>
              <a:gd name="T1" fmla="*/ 2147483646 h 247"/>
              <a:gd name="T2" fmla="*/ 2147483646 w 226"/>
              <a:gd name="T3" fmla="*/ 2147483646 h 247"/>
              <a:gd name="T4" fmla="*/ 2147483646 w 226"/>
              <a:gd name="T5" fmla="*/ 2147483646 h 247"/>
              <a:gd name="T6" fmla="*/ 2147483646 w 226"/>
              <a:gd name="T7" fmla="*/ 2147483646 h 247"/>
              <a:gd name="T8" fmla="*/ 2147483646 w 226"/>
              <a:gd name="T9" fmla="*/ 2147483646 h 247"/>
              <a:gd name="T10" fmla="*/ 2147483646 w 226"/>
              <a:gd name="T11" fmla="*/ 2147483646 h 247"/>
              <a:gd name="T12" fmla="*/ 2147483646 w 226"/>
              <a:gd name="T13" fmla="*/ 2147483646 h 247"/>
              <a:gd name="T14" fmla="*/ 2147483646 w 226"/>
              <a:gd name="T15" fmla="*/ 2147483646 h 247"/>
              <a:gd name="T16" fmla="*/ 2147483646 w 226"/>
              <a:gd name="T17" fmla="*/ 2147483646 h 247"/>
              <a:gd name="T18" fmla="*/ 2147483646 w 226"/>
              <a:gd name="T19" fmla="*/ 0 h 247"/>
              <a:gd name="T20" fmla="*/ 2147483646 w 226"/>
              <a:gd name="T21" fmla="*/ 2147483646 h 247"/>
              <a:gd name="T22" fmla="*/ 0 w 226"/>
              <a:gd name="T23" fmla="*/ 2147483646 h 247"/>
              <a:gd name="T24" fmla="*/ 0 w 226"/>
              <a:gd name="T25" fmla="*/ 2147483646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6"/>
              <a:gd name="T40" fmla="*/ 0 h 247"/>
              <a:gd name="T41" fmla="*/ 226 w 226"/>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6" h="247">
                <a:moveTo>
                  <a:pt x="0" y="151"/>
                </a:moveTo>
                <a:lnTo>
                  <a:pt x="27" y="185"/>
                </a:lnTo>
                <a:lnTo>
                  <a:pt x="54" y="124"/>
                </a:lnTo>
                <a:lnTo>
                  <a:pt x="80" y="151"/>
                </a:lnTo>
                <a:lnTo>
                  <a:pt x="54" y="185"/>
                </a:lnTo>
                <a:lnTo>
                  <a:pt x="171" y="246"/>
                </a:lnTo>
                <a:lnTo>
                  <a:pt x="198" y="246"/>
                </a:lnTo>
                <a:lnTo>
                  <a:pt x="198" y="151"/>
                </a:lnTo>
                <a:lnTo>
                  <a:pt x="225" y="151"/>
                </a:lnTo>
                <a:lnTo>
                  <a:pt x="198" y="0"/>
                </a:lnTo>
                <a:lnTo>
                  <a:pt x="27" y="62"/>
                </a:lnTo>
                <a:lnTo>
                  <a:pt x="0" y="62"/>
                </a:lnTo>
                <a:lnTo>
                  <a:pt x="0" y="151"/>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70" name="Freeform 655"/>
          <p:cNvSpPr>
            <a:spLocks/>
          </p:cNvSpPr>
          <p:nvPr/>
        </p:nvSpPr>
        <p:spPr bwMode="auto">
          <a:xfrm>
            <a:off x="5892800" y="4452938"/>
            <a:ext cx="582613" cy="355600"/>
          </a:xfrm>
          <a:custGeom>
            <a:avLst/>
            <a:gdLst>
              <a:gd name="T0" fmla="*/ 2147483646 w 407"/>
              <a:gd name="T1" fmla="*/ 2147483646 h 280"/>
              <a:gd name="T2" fmla="*/ 2147483646 w 407"/>
              <a:gd name="T3" fmla="*/ 2147483646 h 280"/>
              <a:gd name="T4" fmla="*/ 2147483646 w 407"/>
              <a:gd name="T5" fmla="*/ 2147483646 h 280"/>
              <a:gd name="T6" fmla="*/ 2147483646 w 407"/>
              <a:gd name="T7" fmla="*/ 2147483646 h 280"/>
              <a:gd name="T8" fmla="*/ 2147483646 w 407"/>
              <a:gd name="T9" fmla="*/ 2147483646 h 280"/>
              <a:gd name="T10" fmla="*/ 2147483646 w 407"/>
              <a:gd name="T11" fmla="*/ 2147483646 h 280"/>
              <a:gd name="T12" fmla="*/ 2147483646 w 407"/>
              <a:gd name="T13" fmla="*/ 2147483646 h 280"/>
              <a:gd name="T14" fmla="*/ 2147483646 w 407"/>
              <a:gd name="T15" fmla="*/ 2147483646 h 280"/>
              <a:gd name="T16" fmla="*/ 2147483646 w 407"/>
              <a:gd name="T17" fmla="*/ 2147483646 h 280"/>
              <a:gd name="T18" fmla="*/ 2147483646 w 407"/>
              <a:gd name="T19" fmla="*/ 2147483646 h 280"/>
              <a:gd name="T20" fmla="*/ 2147483646 w 407"/>
              <a:gd name="T21" fmla="*/ 2147483646 h 280"/>
              <a:gd name="T22" fmla="*/ 2147483646 w 407"/>
              <a:gd name="T23" fmla="*/ 0 h 280"/>
              <a:gd name="T24" fmla="*/ 0 w 407"/>
              <a:gd name="T25" fmla="*/ 2147483646 h 280"/>
              <a:gd name="T26" fmla="*/ 2147483646 w 407"/>
              <a:gd name="T27" fmla="*/ 2147483646 h 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7"/>
              <a:gd name="T43" fmla="*/ 0 h 280"/>
              <a:gd name="T44" fmla="*/ 407 w 407"/>
              <a:gd name="T45" fmla="*/ 280 h 2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7" h="280">
                <a:moveTo>
                  <a:pt x="90" y="152"/>
                </a:moveTo>
                <a:lnTo>
                  <a:pt x="63" y="189"/>
                </a:lnTo>
                <a:lnTo>
                  <a:pt x="90" y="216"/>
                </a:lnTo>
                <a:lnTo>
                  <a:pt x="172" y="252"/>
                </a:lnTo>
                <a:lnTo>
                  <a:pt x="172" y="189"/>
                </a:lnTo>
                <a:lnTo>
                  <a:pt x="379" y="279"/>
                </a:lnTo>
                <a:lnTo>
                  <a:pt x="406" y="252"/>
                </a:lnTo>
                <a:lnTo>
                  <a:pt x="406" y="152"/>
                </a:lnTo>
                <a:lnTo>
                  <a:pt x="288" y="152"/>
                </a:lnTo>
                <a:lnTo>
                  <a:pt x="234" y="125"/>
                </a:lnTo>
                <a:lnTo>
                  <a:pt x="172" y="27"/>
                </a:lnTo>
                <a:lnTo>
                  <a:pt x="90" y="0"/>
                </a:lnTo>
                <a:lnTo>
                  <a:pt x="0" y="89"/>
                </a:lnTo>
                <a:lnTo>
                  <a:pt x="90" y="152"/>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71" name="Freeform 656"/>
          <p:cNvSpPr>
            <a:spLocks/>
          </p:cNvSpPr>
          <p:nvPr/>
        </p:nvSpPr>
        <p:spPr bwMode="auto">
          <a:xfrm>
            <a:off x="5983288" y="4694238"/>
            <a:ext cx="454025" cy="365125"/>
          </a:xfrm>
          <a:custGeom>
            <a:avLst/>
            <a:gdLst>
              <a:gd name="T0" fmla="*/ 2147483646 w 317"/>
              <a:gd name="T1" fmla="*/ 2147483646 h 288"/>
              <a:gd name="T2" fmla="*/ 0 w 317"/>
              <a:gd name="T3" fmla="*/ 2147483646 h 288"/>
              <a:gd name="T4" fmla="*/ 2147483646 w 317"/>
              <a:gd name="T5" fmla="*/ 2147483646 h 288"/>
              <a:gd name="T6" fmla="*/ 2147483646 w 317"/>
              <a:gd name="T7" fmla="*/ 2147483646 h 288"/>
              <a:gd name="T8" fmla="*/ 2147483646 w 317"/>
              <a:gd name="T9" fmla="*/ 2147483646 h 288"/>
              <a:gd name="T10" fmla="*/ 2147483646 w 317"/>
              <a:gd name="T11" fmla="*/ 2147483646 h 288"/>
              <a:gd name="T12" fmla="*/ 2147483646 w 317"/>
              <a:gd name="T13" fmla="*/ 2147483646 h 288"/>
              <a:gd name="T14" fmla="*/ 2147483646 w 317"/>
              <a:gd name="T15" fmla="*/ 2147483646 h 288"/>
              <a:gd name="T16" fmla="*/ 2147483646 w 317"/>
              <a:gd name="T17" fmla="*/ 0 h 288"/>
              <a:gd name="T18" fmla="*/ 2147483646 w 317"/>
              <a:gd name="T19" fmla="*/ 2147483646 h 288"/>
              <a:gd name="T20" fmla="*/ 2147483646 w 317"/>
              <a:gd name="T21" fmla="*/ 2147483646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7"/>
              <a:gd name="T34" fmla="*/ 0 h 288"/>
              <a:gd name="T35" fmla="*/ 317 w 317"/>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7" h="288">
                <a:moveTo>
                  <a:pt x="27" y="27"/>
                </a:moveTo>
                <a:lnTo>
                  <a:pt x="0" y="216"/>
                </a:lnTo>
                <a:lnTo>
                  <a:pt x="82" y="189"/>
                </a:lnTo>
                <a:lnTo>
                  <a:pt x="171" y="216"/>
                </a:lnTo>
                <a:lnTo>
                  <a:pt x="198" y="287"/>
                </a:lnTo>
                <a:lnTo>
                  <a:pt x="225" y="216"/>
                </a:lnTo>
                <a:lnTo>
                  <a:pt x="225" y="189"/>
                </a:lnTo>
                <a:lnTo>
                  <a:pt x="316" y="90"/>
                </a:lnTo>
                <a:lnTo>
                  <a:pt x="109" y="0"/>
                </a:lnTo>
                <a:lnTo>
                  <a:pt x="109" y="63"/>
                </a:lnTo>
                <a:lnTo>
                  <a:pt x="27" y="27"/>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72" name="Freeform 657"/>
          <p:cNvSpPr>
            <a:spLocks/>
          </p:cNvSpPr>
          <p:nvPr/>
        </p:nvSpPr>
        <p:spPr bwMode="auto">
          <a:xfrm>
            <a:off x="5853113" y="4933950"/>
            <a:ext cx="622300" cy="366713"/>
          </a:xfrm>
          <a:custGeom>
            <a:avLst/>
            <a:gdLst>
              <a:gd name="T0" fmla="*/ 0 w 434"/>
              <a:gd name="T1" fmla="*/ 2147483646 h 289"/>
              <a:gd name="T2" fmla="*/ 0 w 434"/>
              <a:gd name="T3" fmla="*/ 2147483646 h 289"/>
              <a:gd name="T4" fmla="*/ 2147483646 w 434"/>
              <a:gd name="T5" fmla="*/ 2147483646 h 289"/>
              <a:gd name="T6" fmla="*/ 2147483646 w 434"/>
              <a:gd name="T7" fmla="*/ 2147483646 h 289"/>
              <a:gd name="T8" fmla="*/ 2147483646 w 434"/>
              <a:gd name="T9" fmla="*/ 2147483646 h 289"/>
              <a:gd name="T10" fmla="*/ 2147483646 w 434"/>
              <a:gd name="T11" fmla="*/ 2147483646 h 289"/>
              <a:gd name="T12" fmla="*/ 2147483646 w 434"/>
              <a:gd name="T13" fmla="*/ 2147483646 h 289"/>
              <a:gd name="T14" fmla="*/ 2147483646 w 434"/>
              <a:gd name="T15" fmla="*/ 2147483646 h 289"/>
              <a:gd name="T16" fmla="*/ 2147483646 w 434"/>
              <a:gd name="T17" fmla="*/ 2147483646 h 289"/>
              <a:gd name="T18" fmla="*/ 2147483646 w 434"/>
              <a:gd name="T19" fmla="*/ 0 h 289"/>
              <a:gd name="T20" fmla="*/ 2147483646 w 434"/>
              <a:gd name="T21" fmla="*/ 2147483646 h 289"/>
              <a:gd name="T22" fmla="*/ 0 w 434"/>
              <a:gd name="T23" fmla="*/ 2147483646 h 2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4"/>
              <a:gd name="T37" fmla="*/ 0 h 289"/>
              <a:gd name="T38" fmla="*/ 434 w 434"/>
              <a:gd name="T39" fmla="*/ 289 h 2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4" h="289">
                <a:moveTo>
                  <a:pt x="0" y="98"/>
                </a:moveTo>
                <a:lnTo>
                  <a:pt x="0" y="189"/>
                </a:lnTo>
                <a:lnTo>
                  <a:pt x="315" y="288"/>
                </a:lnTo>
                <a:lnTo>
                  <a:pt x="433" y="189"/>
                </a:lnTo>
                <a:lnTo>
                  <a:pt x="406" y="161"/>
                </a:lnTo>
                <a:lnTo>
                  <a:pt x="351" y="189"/>
                </a:lnTo>
                <a:lnTo>
                  <a:pt x="261" y="125"/>
                </a:lnTo>
                <a:lnTo>
                  <a:pt x="288" y="98"/>
                </a:lnTo>
                <a:lnTo>
                  <a:pt x="261" y="27"/>
                </a:lnTo>
                <a:lnTo>
                  <a:pt x="172" y="0"/>
                </a:lnTo>
                <a:lnTo>
                  <a:pt x="90" y="27"/>
                </a:lnTo>
                <a:lnTo>
                  <a:pt x="0" y="98"/>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73" name="Freeform 658"/>
          <p:cNvSpPr>
            <a:spLocks/>
          </p:cNvSpPr>
          <p:nvPr/>
        </p:nvSpPr>
        <p:spPr bwMode="auto">
          <a:xfrm>
            <a:off x="6100763" y="5494338"/>
            <a:ext cx="374650" cy="606425"/>
          </a:xfrm>
          <a:custGeom>
            <a:avLst/>
            <a:gdLst>
              <a:gd name="T0" fmla="*/ 0 w 262"/>
              <a:gd name="T1" fmla="*/ 0 h 478"/>
              <a:gd name="T2" fmla="*/ 0 w 262"/>
              <a:gd name="T3" fmla="*/ 2147483646 h 478"/>
              <a:gd name="T4" fmla="*/ 2147483646 w 262"/>
              <a:gd name="T5" fmla="*/ 2147483646 h 478"/>
              <a:gd name="T6" fmla="*/ 2147483646 w 262"/>
              <a:gd name="T7" fmla="*/ 2147483646 h 478"/>
              <a:gd name="T8" fmla="*/ 2147483646 w 262"/>
              <a:gd name="T9" fmla="*/ 2147483646 h 478"/>
              <a:gd name="T10" fmla="*/ 2147483646 w 262"/>
              <a:gd name="T11" fmla="*/ 2147483646 h 478"/>
              <a:gd name="T12" fmla="*/ 2147483646 w 262"/>
              <a:gd name="T13" fmla="*/ 2147483646 h 478"/>
              <a:gd name="T14" fmla="*/ 0 w 262"/>
              <a:gd name="T15" fmla="*/ 0 h 478"/>
              <a:gd name="T16" fmla="*/ 0 60000 65536"/>
              <a:gd name="T17" fmla="*/ 0 60000 65536"/>
              <a:gd name="T18" fmla="*/ 0 60000 65536"/>
              <a:gd name="T19" fmla="*/ 0 60000 65536"/>
              <a:gd name="T20" fmla="*/ 0 60000 65536"/>
              <a:gd name="T21" fmla="*/ 0 60000 65536"/>
              <a:gd name="T22" fmla="*/ 0 60000 65536"/>
              <a:gd name="T23" fmla="*/ 0 60000 65536"/>
              <a:gd name="T24" fmla="*/ 0 w 262"/>
              <a:gd name="T25" fmla="*/ 0 h 478"/>
              <a:gd name="T26" fmla="*/ 262 w 262"/>
              <a:gd name="T27" fmla="*/ 478 h 4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 h="478">
                <a:moveTo>
                  <a:pt x="0" y="0"/>
                </a:moveTo>
                <a:lnTo>
                  <a:pt x="0" y="477"/>
                </a:lnTo>
                <a:lnTo>
                  <a:pt x="207" y="450"/>
                </a:lnTo>
                <a:lnTo>
                  <a:pt x="261" y="288"/>
                </a:lnTo>
                <a:lnTo>
                  <a:pt x="261" y="127"/>
                </a:lnTo>
                <a:lnTo>
                  <a:pt x="180" y="36"/>
                </a:lnTo>
                <a:lnTo>
                  <a:pt x="89" y="36"/>
                </a:lnTo>
                <a:lnTo>
                  <a:pt x="0" y="0"/>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74" name="Freeform 659"/>
          <p:cNvSpPr>
            <a:spLocks/>
          </p:cNvSpPr>
          <p:nvPr/>
        </p:nvSpPr>
        <p:spPr bwMode="auto">
          <a:xfrm>
            <a:off x="6223000" y="5168900"/>
            <a:ext cx="508000" cy="485775"/>
          </a:xfrm>
          <a:custGeom>
            <a:avLst/>
            <a:gdLst>
              <a:gd name="T0" fmla="*/ 2147483646 w 354"/>
              <a:gd name="T1" fmla="*/ 2147483646 h 383"/>
              <a:gd name="T2" fmla="*/ 0 w 354"/>
              <a:gd name="T3" fmla="*/ 2147483646 h 383"/>
              <a:gd name="T4" fmla="*/ 0 w 354"/>
              <a:gd name="T5" fmla="*/ 2147483646 h 383"/>
              <a:gd name="T6" fmla="*/ 2147483646 w 354"/>
              <a:gd name="T7" fmla="*/ 2147483646 h 383"/>
              <a:gd name="T8" fmla="*/ 2147483646 w 354"/>
              <a:gd name="T9" fmla="*/ 2147483646 h 383"/>
              <a:gd name="T10" fmla="*/ 2147483646 w 354"/>
              <a:gd name="T11" fmla="*/ 2147483646 h 383"/>
              <a:gd name="T12" fmla="*/ 2147483646 w 354"/>
              <a:gd name="T13" fmla="*/ 2147483646 h 383"/>
              <a:gd name="T14" fmla="*/ 2147483646 w 354"/>
              <a:gd name="T15" fmla="*/ 2147483646 h 383"/>
              <a:gd name="T16" fmla="*/ 2147483646 w 354"/>
              <a:gd name="T17" fmla="*/ 2147483646 h 383"/>
              <a:gd name="T18" fmla="*/ 2147483646 w 354"/>
              <a:gd name="T19" fmla="*/ 0 h 383"/>
              <a:gd name="T20" fmla="*/ 2147483646 w 354"/>
              <a:gd name="T21" fmla="*/ 2147483646 h 3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
              <a:gd name="T34" fmla="*/ 0 h 383"/>
              <a:gd name="T35" fmla="*/ 354 w 354"/>
              <a:gd name="T36" fmla="*/ 383 h 3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 h="383">
                <a:moveTo>
                  <a:pt x="54" y="103"/>
                </a:moveTo>
                <a:lnTo>
                  <a:pt x="0" y="130"/>
                </a:lnTo>
                <a:lnTo>
                  <a:pt x="0" y="292"/>
                </a:lnTo>
                <a:lnTo>
                  <a:pt x="90" y="292"/>
                </a:lnTo>
                <a:lnTo>
                  <a:pt x="172" y="382"/>
                </a:lnTo>
                <a:lnTo>
                  <a:pt x="199" y="382"/>
                </a:lnTo>
                <a:lnTo>
                  <a:pt x="353" y="256"/>
                </a:lnTo>
                <a:lnTo>
                  <a:pt x="353" y="67"/>
                </a:lnTo>
                <a:lnTo>
                  <a:pt x="262" y="67"/>
                </a:lnTo>
                <a:lnTo>
                  <a:pt x="175" y="0"/>
                </a:lnTo>
                <a:lnTo>
                  <a:pt x="54" y="103"/>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75" name="Freeform 660"/>
          <p:cNvSpPr>
            <a:spLocks/>
          </p:cNvSpPr>
          <p:nvPr/>
        </p:nvSpPr>
        <p:spPr bwMode="auto">
          <a:xfrm>
            <a:off x="6396038" y="5653088"/>
            <a:ext cx="415925" cy="414337"/>
          </a:xfrm>
          <a:custGeom>
            <a:avLst/>
            <a:gdLst>
              <a:gd name="T0" fmla="*/ 2147483646 w 290"/>
              <a:gd name="T1" fmla="*/ 0 h 325"/>
              <a:gd name="T2" fmla="*/ 2147483646 w 290"/>
              <a:gd name="T3" fmla="*/ 0 h 325"/>
              <a:gd name="T4" fmla="*/ 2147483646 w 290"/>
              <a:gd name="T5" fmla="*/ 2147483646 h 325"/>
              <a:gd name="T6" fmla="*/ 0 w 290"/>
              <a:gd name="T7" fmla="*/ 2147483646 h 325"/>
              <a:gd name="T8" fmla="*/ 2147483646 w 290"/>
              <a:gd name="T9" fmla="*/ 2147483646 h 325"/>
              <a:gd name="T10" fmla="*/ 2147483646 w 290"/>
              <a:gd name="T11" fmla="*/ 2147483646 h 325"/>
              <a:gd name="T12" fmla="*/ 2147483646 w 290"/>
              <a:gd name="T13" fmla="*/ 2147483646 h 325"/>
              <a:gd name="T14" fmla="*/ 2147483646 w 290"/>
              <a:gd name="T15" fmla="*/ 2147483646 h 325"/>
              <a:gd name="T16" fmla="*/ 2147483646 w 290"/>
              <a:gd name="T17" fmla="*/ 2147483646 h 325"/>
              <a:gd name="T18" fmla="*/ 2147483646 w 290"/>
              <a:gd name="T19" fmla="*/ 0 h 325"/>
              <a:gd name="T20" fmla="*/ 2147483646 w 290"/>
              <a:gd name="T21" fmla="*/ 2147483646 h 325"/>
              <a:gd name="T22" fmla="*/ 2147483646 w 290"/>
              <a:gd name="T23" fmla="*/ 0 h 3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0"/>
              <a:gd name="T37" fmla="*/ 0 h 325"/>
              <a:gd name="T38" fmla="*/ 290 w 290"/>
              <a:gd name="T39" fmla="*/ 325 h 3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0" h="325">
                <a:moveTo>
                  <a:pt x="81" y="0"/>
                </a:moveTo>
                <a:lnTo>
                  <a:pt x="54" y="0"/>
                </a:lnTo>
                <a:lnTo>
                  <a:pt x="54" y="162"/>
                </a:lnTo>
                <a:lnTo>
                  <a:pt x="0" y="324"/>
                </a:lnTo>
                <a:lnTo>
                  <a:pt x="289" y="324"/>
                </a:lnTo>
                <a:lnTo>
                  <a:pt x="262" y="224"/>
                </a:lnTo>
                <a:lnTo>
                  <a:pt x="172" y="224"/>
                </a:lnTo>
                <a:lnTo>
                  <a:pt x="235" y="162"/>
                </a:lnTo>
                <a:lnTo>
                  <a:pt x="199" y="162"/>
                </a:lnTo>
                <a:lnTo>
                  <a:pt x="199" y="0"/>
                </a:lnTo>
                <a:lnTo>
                  <a:pt x="144" y="35"/>
                </a:lnTo>
                <a:lnTo>
                  <a:pt x="81" y="0"/>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76" name="Freeform 661"/>
          <p:cNvSpPr>
            <a:spLocks/>
          </p:cNvSpPr>
          <p:nvPr/>
        </p:nvSpPr>
        <p:spPr bwMode="auto">
          <a:xfrm>
            <a:off x="6642100" y="5494338"/>
            <a:ext cx="711200" cy="573087"/>
          </a:xfrm>
          <a:custGeom>
            <a:avLst/>
            <a:gdLst>
              <a:gd name="T0" fmla="*/ 2147483646 w 497"/>
              <a:gd name="T1" fmla="*/ 2147483646 h 451"/>
              <a:gd name="T2" fmla="*/ 0 w 497"/>
              <a:gd name="T3" fmla="*/ 2147483646 h 451"/>
              <a:gd name="T4" fmla="*/ 2147483646 w 497"/>
              <a:gd name="T5" fmla="*/ 2147483646 h 451"/>
              <a:gd name="T6" fmla="*/ 2147483646 w 497"/>
              <a:gd name="T7" fmla="*/ 2147483646 h 451"/>
              <a:gd name="T8" fmla="*/ 2147483646 w 497"/>
              <a:gd name="T9" fmla="*/ 2147483646 h 451"/>
              <a:gd name="T10" fmla="*/ 2147483646 w 497"/>
              <a:gd name="T11" fmla="*/ 2147483646 h 451"/>
              <a:gd name="T12" fmla="*/ 2147483646 w 497"/>
              <a:gd name="T13" fmla="*/ 2147483646 h 451"/>
              <a:gd name="T14" fmla="*/ 2147483646 w 497"/>
              <a:gd name="T15" fmla="*/ 2147483646 h 451"/>
              <a:gd name="T16" fmla="*/ 2147483646 w 497"/>
              <a:gd name="T17" fmla="*/ 0 h 451"/>
              <a:gd name="T18" fmla="*/ 2147483646 w 497"/>
              <a:gd name="T19" fmla="*/ 2147483646 h 451"/>
              <a:gd name="T20" fmla="*/ 2147483646 w 497"/>
              <a:gd name="T21" fmla="*/ 2147483646 h 4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7"/>
              <a:gd name="T34" fmla="*/ 0 h 451"/>
              <a:gd name="T35" fmla="*/ 497 w 497"/>
              <a:gd name="T36" fmla="*/ 451 h 4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7" h="451">
                <a:moveTo>
                  <a:pt x="63" y="288"/>
                </a:moveTo>
                <a:lnTo>
                  <a:pt x="0" y="350"/>
                </a:lnTo>
                <a:lnTo>
                  <a:pt x="91" y="350"/>
                </a:lnTo>
                <a:lnTo>
                  <a:pt x="118" y="450"/>
                </a:lnTo>
                <a:lnTo>
                  <a:pt x="443" y="414"/>
                </a:lnTo>
                <a:lnTo>
                  <a:pt x="443" y="350"/>
                </a:lnTo>
                <a:lnTo>
                  <a:pt x="443" y="261"/>
                </a:lnTo>
                <a:lnTo>
                  <a:pt x="496" y="99"/>
                </a:lnTo>
                <a:lnTo>
                  <a:pt x="469" y="0"/>
                </a:lnTo>
                <a:lnTo>
                  <a:pt x="406" y="36"/>
                </a:lnTo>
                <a:lnTo>
                  <a:pt x="63" y="288"/>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77" name="Freeform 663"/>
          <p:cNvSpPr>
            <a:spLocks/>
          </p:cNvSpPr>
          <p:nvPr/>
        </p:nvSpPr>
        <p:spPr bwMode="auto">
          <a:xfrm>
            <a:off x="6435725" y="4648200"/>
            <a:ext cx="504825" cy="411163"/>
          </a:xfrm>
          <a:custGeom>
            <a:avLst/>
            <a:gdLst>
              <a:gd name="T0" fmla="*/ 2147483646 w 353"/>
              <a:gd name="T1" fmla="*/ 2147483646 h 324"/>
              <a:gd name="T2" fmla="*/ 0 w 353"/>
              <a:gd name="T3" fmla="*/ 2147483646 h 324"/>
              <a:gd name="T4" fmla="*/ 2147483646 w 353"/>
              <a:gd name="T5" fmla="*/ 2147483646 h 324"/>
              <a:gd name="T6" fmla="*/ 2147483646 w 353"/>
              <a:gd name="T7" fmla="*/ 2147483646 h 324"/>
              <a:gd name="T8" fmla="*/ 2147483646 w 353"/>
              <a:gd name="T9" fmla="*/ 2147483646 h 324"/>
              <a:gd name="T10" fmla="*/ 2147483646 w 353"/>
              <a:gd name="T11" fmla="*/ 2147483646 h 324"/>
              <a:gd name="T12" fmla="*/ 2147483646 w 353"/>
              <a:gd name="T13" fmla="*/ 2147483646 h 324"/>
              <a:gd name="T14" fmla="*/ 2147483646 w 353"/>
              <a:gd name="T15" fmla="*/ 2147483646 h 324"/>
              <a:gd name="T16" fmla="*/ 2147483646 w 353"/>
              <a:gd name="T17" fmla="*/ 2147483646 h 324"/>
              <a:gd name="T18" fmla="*/ 2147483646 w 353"/>
              <a:gd name="T19" fmla="*/ 2147483646 h 324"/>
              <a:gd name="T20" fmla="*/ 2147483646 w 353"/>
              <a:gd name="T21" fmla="*/ 2147483646 h 324"/>
              <a:gd name="T22" fmla="*/ 2147483646 w 353"/>
              <a:gd name="T23" fmla="*/ 0 h 324"/>
              <a:gd name="T24" fmla="*/ 2147483646 w 353"/>
              <a:gd name="T25" fmla="*/ 0 h 324"/>
              <a:gd name="T26" fmla="*/ 2147483646 w 353"/>
              <a:gd name="T27" fmla="*/ 2147483646 h 3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3"/>
              <a:gd name="T43" fmla="*/ 0 h 324"/>
              <a:gd name="T44" fmla="*/ 353 w 353"/>
              <a:gd name="T45" fmla="*/ 324 h 3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3" h="324">
                <a:moveTo>
                  <a:pt x="27" y="99"/>
                </a:moveTo>
                <a:lnTo>
                  <a:pt x="0" y="126"/>
                </a:lnTo>
                <a:lnTo>
                  <a:pt x="91" y="161"/>
                </a:lnTo>
                <a:lnTo>
                  <a:pt x="145" y="99"/>
                </a:lnTo>
                <a:lnTo>
                  <a:pt x="208" y="161"/>
                </a:lnTo>
                <a:lnTo>
                  <a:pt x="172" y="252"/>
                </a:lnTo>
                <a:lnTo>
                  <a:pt x="235" y="323"/>
                </a:lnTo>
                <a:lnTo>
                  <a:pt x="325" y="287"/>
                </a:lnTo>
                <a:lnTo>
                  <a:pt x="352" y="189"/>
                </a:lnTo>
                <a:lnTo>
                  <a:pt x="289" y="126"/>
                </a:lnTo>
                <a:lnTo>
                  <a:pt x="172" y="99"/>
                </a:lnTo>
                <a:lnTo>
                  <a:pt x="145" y="0"/>
                </a:lnTo>
                <a:lnTo>
                  <a:pt x="27" y="0"/>
                </a:lnTo>
                <a:lnTo>
                  <a:pt x="27" y="99"/>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78" name="Freeform 664"/>
          <p:cNvSpPr>
            <a:spLocks/>
          </p:cNvSpPr>
          <p:nvPr/>
        </p:nvSpPr>
        <p:spPr bwMode="auto">
          <a:xfrm>
            <a:off x="6564313" y="4768850"/>
            <a:ext cx="169862" cy="207963"/>
          </a:xfrm>
          <a:custGeom>
            <a:avLst/>
            <a:gdLst>
              <a:gd name="T0" fmla="*/ 0 w 119"/>
              <a:gd name="T1" fmla="*/ 2147483646 h 160"/>
              <a:gd name="T2" fmla="*/ 2147483646 w 119"/>
              <a:gd name="T3" fmla="*/ 2147483646 h 160"/>
              <a:gd name="T4" fmla="*/ 2147483646 w 119"/>
              <a:gd name="T5" fmla="*/ 2147483646 h 160"/>
              <a:gd name="T6" fmla="*/ 2147483646 w 119"/>
              <a:gd name="T7" fmla="*/ 2147483646 h 160"/>
              <a:gd name="T8" fmla="*/ 2147483646 w 119"/>
              <a:gd name="T9" fmla="*/ 0 h 160"/>
              <a:gd name="T10" fmla="*/ 0 w 119"/>
              <a:gd name="T11" fmla="*/ 2147483646 h 160"/>
              <a:gd name="T12" fmla="*/ 0 60000 65536"/>
              <a:gd name="T13" fmla="*/ 0 60000 65536"/>
              <a:gd name="T14" fmla="*/ 0 60000 65536"/>
              <a:gd name="T15" fmla="*/ 0 60000 65536"/>
              <a:gd name="T16" fmla="*/ 0 60000 65536"/>
              <a:gd name="T17" fmla="*/ 0 60000 65536"/>
              <a:gd name="T18" fmla="*/ 0 w 119"/>
              <a:gd name="T19" fmla="*/ 0 h 160"/>
              <a:gd name="T20" fmla="*/ 119 w 119"/>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19" h="160">
                <a:moveTo>
                  <a:pt x="0" y="65"/>
                </a:moveTo>
                <a:lnTo>
                  <a:pt x="27" y="130"/>
                </a:lnTo>
                <a:lnTo>
                  <a:pt x="82" y="159"/>
                </a:lnTo>
                <a:lnTo>
                  <a:pt x="118" y="65"/>
                </a:lnTo>
                <a:lnTo>
                  <a:pt x="54" y="0"/>
                </a:lnTo>
                <a:lnTo>
                  <a:pt x="0" y="65"/>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79" name="Freeform 665"/>
          <p:cNvSpPr>
            <a:spLocks/>
          </p:cNvSpPr>
          <p:nvPr/>
        </p:nvSpPr>
        <p:spPr bwMode="auto">
          <a:xfrm>
            <a:off x="6305550" y="4286250"/>
            <a:ext cx="674688" cy="541338"/>
          </a:xfrm>
          <a:custGeom>
            <a:avLst/>
            <a:gdLst>
              <a:gd name="T0" fmla="*/ 2147483646 w 471"/>
              <a:gd name="T1" fmla="*/ 0 h 416"/>
              <a:gd name="T2" fmla="*/ 2147483646 w 471"/>
              <a:gd name="T3" fmla="*/ 0 h 416"/>
              <a:gd name="T4" fmla="*/ 0 w 471"/>
              <a:gd name="T5" fmla="*/ 2147483646 h 416"/>
              <a:gd name="T6" fmla="*/ 2147483646 w 471"/>
              <a:gd name="T7" fmla="*/ 2147483646 h 416"/>
              <a:gd name="T8" fmla="*/ 2147483646 w 471"/>
              <a:gd name="T9" fmla="*/ 2147483646 h 416"/>
              <a:gd name="T10" fmla="*/ 2147483646 w 471"/>
              <a:gd name="T11" fmla="*/ 2147483646 h 416"/>
              <a:gd name="T12" fmla="*/ 2147483646 w 471"/>
              <a:gd name="T13" fmla="*/ 2147483646 h 416"/>
              <a:gd name="T14" fmla="*/ 2147483646 w 471"/>
              <a:gd name="T15" fmla="*/ 2147483646 h 416"/>
              <a:gd name="T16" fmla="*/ 2147483646 w 471"/>
              <a:gd name="T17" fmla="*/ 2147483646 h 416"/>
              <a:gd name="T18" fmla="*/ 2147483646 w 471"/>
              <a:gd name="T19" fmla="*/ 2147483646 h 416"/>
              <a:gd name="T20" fmla="*/ 2147483646 w 471"/>
              <a:gd name="T21" fmla="*/ 0 h 4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1"/>
              <a:gd name="T34" fmla="*/ 0 h 416"/>
              <a:gd name="T35" fmla="*/ 471 w 471"/>
              <a:gd name="T36" fmla="*/ 416 h 4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1" h="416">
                <a:moveTo>
                  <a:pt x="91" y="0"/>
                </a:moveTo>
                <a:lnTo>
                  <a:pt x="63" y="0"/>
                </a:lnTo>
                <a:lnTo>
                  <a:pt x="0" y="288"/>
                </a:lnTo>
                <a:lnTo>
                  <a:pt x="235" y="288"/>
                </a:lnTo>
                <a:lnTo>
                  <a:pt x="263" y="388"/>
                </a:lnTo>
                <a:lnTo>
                  <a:pt x="379" y="415"/>
                </a:lnTo>
                <a:lnTo>
                  <a:pt x="470" y="352"/>
                </a:lnTo>
                <a:lnTo>
                  <a:pt x="470" y="324"/>
                </a:lnTo>
                <a:lnTo>
                  <a:pt x="326" y="199"/>
                </a:lnTo>
                <a:lnTo>
                  <a:pt x="235" y="136"/>
                </a:lnTo>
                <a:lnTo>
                  <a:pt x="91"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80" name="Freeform 666"/>
          <p:cNvSpPr>
            <a:spLocks/>
          </p:cNvSpPr>
          <p:nvPr/>
        </p:nvSpPr>
        <p:spPr bwMode="auto">
          <a:xfrm>
            <a:off x="7016750" y="3962400"/>
            <a:ext cx="544513" cy="319088"/>
          </a:xfrm>
          <a:custGeom>
            <a:avLst/>
            <a:gdLst>
              <a:gd name="T0" fmla="*/ 2147483646 w 380"/>
              <a:gd name="T1" fmla="*/ 0 h 252"/>
              <a:gd name="T2" fmla="*/ 0 w 380"/>
              <a:gd name="T3" fmla="*/ 0 h 252"/>
              <a:gd name="T4" fmla="*/ 0 w 380"/>
              <a:gd name="T5" fmla="*/ 2147483646 h 252"/>
              <a:gd name="T6" fmla="*/ 2147483646 w 380"/>
              <a:gd name="T7" fmla="*/ 2147483646 h 252"/>
              <a:gd name="T8" fmla="*/ 2147483646 w 380"/>
              <a:gd name="T9" fmla="*/ 2147483646 h 252"/>
              <a:gd name="T10" fmla="*/ 2147483646 w 380"/>
              <a:gd name="T11" fmla="*/ 2147483646 h 252"/>
              <a:gd name="T12" fmla="*/ 2147483646 w 380"/>
              <a:gd name="T13" fmla="*/ 2147483646 h 252"/>
              <a:gd name="T14" fmla="*/ 2147483646 w 380"/>
              <a:gd name="T15" fmla="*/ 2147483646 h 252"/>
              <a:gd name="T16" fmla="*/ 2147483646 w 380"/>
              <a:gd name="T17" fmla="*/ 2147483646 h 252"/>
              <a:gd name="T18" fmla="*/ 2147483646 w 380"/>
              <a:gd name="T19" fmla="*/ 2147483646 h 252"/>
              <a:gd name="T20" fmla="*/ 2147483646 w 380"/>
              <a:gd name="T21" fmla="*/ 2147483646 h 252"/>
              <a:gd name="T22" fmla="*/ 2147483646 w 380"/>
              <a:gd name="T23" fmla="*/ 2147483646 h 252"/>
              <a:gd name="T24" fmla="*/ 2147483646 w 380"/>
              <a:gd name="T25" fmla="*/ 0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0"/>
              <a:gd name="T40" fmla="*/ 0 h 252"/>
              <a:gd name="T41" fmla="*/ 380 w 380"/>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0" h="252">
                <a:moveTo>
                  <a:pt x="27" y="0"/>
                </a:moveTo>
                <a:lnTo>
                  <a:pt x="0" y="0"/>
                </a:lnTo>
                <a:lnTo>
                  <a:pt x="0" y="97"/>
                </a:lnTo>
                <a:lnTo>
                  <a:pt x="27" y="160"/>
                </a:lnTo>
                <a:lnTo>
                  <a:pt x="118" y="160"/>
                </a:lnTo>
                <a:lnTo>
                  <a:pt x="145" y="97"/>
                </a:lnTo>
                <a:lnTo>
                  <a:pt x="234" y="224"/>
                </a:lnTo>
                <a:lnTo>
                  <a:pt x="325" y="251"/>
                </a:lnTo>
                <a:lnTo>
                  <a:pt x="379" y="188"/>
                </a:lnTo>
                <a:lnTo>
                  <a:pt x="325" y="97"/>
                </a:lnTo>
                <a:lnTo>
                  <a:pt x="145" y="62"/>
                </a:lnTo>
                <a:lnTo>
                  <a:pt x="90" y="35"/>
                </a:lnTo>
                <a:lnTo>
                  <a:pt x="27"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81" name="Freeform 667"/>
          <p:cNvSpPr>
            <a:spLocks/>
          </p:cNvSpPr>
          <p:nvPr/>
        </p:nvSpPr>
        <p:spPr bwMode="auto">
          <a:xfrm>
            <a:off x="7185025" y="4086225"/>
            <a:ext cx="414338" cy="449263"/>
          </a:xfrm>
          <a:custGeom>
            <a:avLst/>
            <a:gdLst>
              <a:gd name="T0" fmla="*/ 2147483646 w 290"/>
              <a:gd name="T1" fmla="*/ 0 h 354"/>
              <a:gd name="T2" fmla="*/ 0 w 290"/>
              <a:gd name="T3" fmla="*/ 2147483646 h 354"/>
              <a:gd name="T4" fmla="*/ 2147483646 w 290"/>
              <a:gd name="T5" fmla="*/ 2147483646 h 354"/>
              <a:gd name="T6" fmla="*/ 2147483646 w 290"/>
              <a:gd name="T7" fmla="*/ 2147483646 h 354"/>
              <a:gd name="T8" fmla="*/ 2147483646 w 290"/>
              <a:gd name="T9" fmla="*/ 2147483646 h 354"/>
              <a:gd name="T10" fmla="*/ 2147483646 w 290"/>
              <a:gd name="T11" fmla="*/ 2147483646 h 354"/>
              <a:gd name="T12" fmla="*/ 2147483646 w 290"/>
              <a:gd name="T13" fmla="*/ 2147483646 h 354"/>
              <a:gd name="T14" fmla="*/ 2147483646 w 290"/>
              <a:gd name="T15" fmla="*/ 0 h 354"/>
              <a:gd name="T16" fmla="*/ 0 60000 65536"/>
              <a:gd name="T17" fmla="*/ 0 60000 65536"/>
              <a:gd name="T18" fmla="*/ 0 60000 65536"/>
              <a:gd name="T19" fmla="*/ 0 60000 65536"/>
              <a:gd name="T20" fmla="*/ 0 60000 65536"/>
              <a:gd name="T21" fmla="*/ 0 60000 65536"/>
              <a:gd name="T22" fmla="*/ 0 60000 65536"/>
              <a:gd name="T23" fmla="*/ 0 60000 65536"/>
              <a:gd name="T24" fmla="*/ 0 w 290"/>
              <a:gd name="T25" fmla="*/ 0 h 354"/>
              <a:gd name="T26" fmla="*/ 290 w 290"/>
              <a:gd name="T27" fmla="*/ 354 h 3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0" h="354">
                <a:moveTo>
                  <a:pt x="27" y="0"/>
                </a:moveTo>
                <a:lnTo>
                  <a:pt x="0" y="63"/>
                </a:lnTo>
                <a:lnTo>
                  <a:pt x="27" y="154"/>
                </a:lnTo>
                <a:lnTo>
                  <a:pt x="207" y="353"/>
                </a:lnTo>
                <a:lnTo>
                  <a:pt x="289" y="290"/>
                </a:lnTo>
                <a:lnTo>
                  <a:pt x="207" y="154"/>
                </a:lnTo>
                <a:lnTo>
                  <a:pt x="117" y="127"/>
                </a:lnTo>
                <a:lnTo>
                  <a:pt x="27"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82" name="Freeform 668"/>
          <p:cNvSpPr>
            <a:spLocks/>
          </p:cNvSpPr>
          <p:nvPr/>
        </p:nvSpPr>
        <p:spPr bwMode="auto">
          <a:xfrm>
            <a:off x="7480300" y="4200525"/>
            <a:ext cx="379413" cy="414338"/>
          </a:xfrm>
          <a:custGeom>
            <a:avLst/>
            <a:gdLst>
              <a:gd name="T0" fmla="*/ 2147483646 w 264"/>
              <a:gd name="T1" fmla="*/ 0 h 326"/>
              <a:gd name="T2" fmla="*/ 0 w 264"/>
              <a:gd name="T3" fmla="*/ 2147483646 h 326"/>
              <a:gd name="T4" fmla="*/ 2147483646 w 264"/>
              <a:gd name="T5" fmla="*/ 2147483646 h 326"/>
              <a:gd name="T6" fmla="*/ 2147483646 w 264"/>
              <a:gd name="T7" fmla="*/ 2147483646 h 326"/>
              <a:gd name="T8" fmla="*/ 2147483646 w 264"/>
              <a:gd name="T9" fmla="*/ 2147483646 h 326"/>
              <a:gd name="T10" fmla="*/ 2147483646 w 264"/>
              <a:gd name="T11" fmla="*/ 2147483646 h 326"/>
              <a:gd name="T12" fmla="*/ 2147483646 w 264"/>
              <a:gd name="T13" fmla="*/ 0 h 326"/>
              <a:gd name="T14" fmla="*/ 0 60000 65536"/>
              <a:gd name="T15" fmla="*/ 0 60000 65536"/>
              <a:gd name="T16" fmla="*/ 0 60000 65536"/>
              <a:gd name="T17" fmla="*/ 0 60000 65536"/>
              <a:gd name="T18" fmla="*/ 0 60000 65536"/>
              <a:gd name="T19" fmla="*/ 0 60000 65536"/>
              <a:gd name="T20" fmla="*/ 0 60000 65536"/>
              <a:gd name="T21" fmla="*/ 0 w 264"/>
              <a:gd name="T22" fmla="*/ 0 h 326"/>
              <a:gd name="T23" fmla="*/ 264 w 264"/>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326">
                <a:moveTo>
                  <a:pt x="54" y="0"/>
                </a:moveTo>
                <a:lnTo>
                  <a:pt x="0" y="63"/>
                </a:lnTo>
                <a:lnTo>
                  <a:pt x="82" y="199"/>
                </a:lnTo>
                <a:lnTo>
                  <a:pt x="199" y="226"/>
                </a:lnTo>
                <a:lnTo>
                  <a:pt x="236" y="325"/>
                </a:lnTo>
                <a:lnTo>
                  <a:pt x="263" y="136"/>
                </a:lnTo>
                <a:lnTo>
                  <a:pt x="54"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83" name="Freeform 669"/>
          <p:cNvSpPr>
            <a:spLocks/>
          </p:cNvSpPr>
          <p:nvPr/>
        </p:nvSpPr>
        <p:spPr bwMode="auto">
          <a:xfrm>
            <a:off x="6937375" y="4086225"/>
            <a:ext cx="544513" cy="482600"/>
          </a:xfrm>
          <a:custGeom>
            <a:avLst/>
            <a:gdLst>
              <a:gd name="T0" fmla="*/ 2147483646 w 380"/>
              <a:gd name="T1" fmla="*/ 0 h 380"/>
              <a:gd name="T2" fmla="*/ 2147483646 w 380"/>
              <a:gd name="T3" fmla="*/ 0 h 380"/>
              <a:gd name="T4" fmla="*/ 0 w 380"/>
              <a:gd name="T5" fmla="*/ 2147483646 h 380"/>
              <a:gd name="T6" fmla="*/ 2147483646 w 380"/>
              <a:gd name="T7" fmla="*/ 2147483646 h 380"/>
              <a:gd name="T8" fmla="*/ 2147483646 w 380"/>
              <a:gd name="T9" fmla="*/ 2147483646 h 380"/>
              <a:gd name="T10" fmla="*/ 2147483646 w 380"/>
              <a:gd name="T11" fmla="*/ 2147483646 h 380"/>
              <a:gd name="T12" fmla="*/ 2147483646 w 380"/>
              <a:gd name="T13" fmla="*/ 2147483646 h 380"/>
              <a:gd name="T14" fmla="*/ 2147483646 w 380"/>
              <a:gd name="T15" fmla="*/ 2147483646 h 380"/>
              <a:gd name="T16" fmla="*/ 2147483646 w 380"/>
              <a:gd name="T17" fmla="*/ 2147483646 h 380"/>
              <a:gd name="T18" fmla="*/ 2147483646 w 380"/>
              <a:gd name="T19" fmla="*/ 2147483646 h 380"/>
              <a:gd name="T20" fmla="*/ 2147483646 w 380"/>
              <a:gd name="T21" fmla="*/ 2147483646 h 380"/>
              <a:gd name="T22" fmla="*/ 2147483646 w 380"/>
              <a:gd name="T23" fmla="*/ 2147483646 h 380"/>
              <a:gd name="T24" fmla="*/ 2147483646 w 380"/>
              <a:gd name="T25" fmla="*/ 0 h 3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0"/>
              <a:gd name="T40" fmla="*/ 0 h 380"/>
              <a:gd name="T41" fmla="*/ 380 w 380"/>
              <a:gd name="T42" fmla="*/ 380 h 3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0" h="380">
                <a:moveTo>
                  <a:pt x="54" y="0"/>
                </a:moveTo>
                <a:lnTo>
                  <a:pt x="27" y="0"/>
                </a:lnTo>
                <a:lnTo>
                  <a:pt x="0" y="90"/>
                </a:lnTo>
                <a:lnTo>
                  <a:pt x="54" y="154"/>
                </a:lnTo>
                <a:lnTo>
                  <a:pt x="118" y="290"/>
                </a:lnTo>
                <a:lnTo>
                  <a:pt x="172" y="353"/>
                </a:lnTo>
                <a:lnTo>
                  <a:pt x="261" y="353"/>
                </a:lnTo>
                <a:lnTo>
                  <a:pt x="316" y="379"/>
                </a:lnTo>
                <a:lnTo>
                  <a:pt x="379" y="353"/>
                </a:lnTo>
                <a:lnTo>
                  <a:pt x="199" y="154"/>
                </a:lnTo>
                <a:lnTo>
                  <a:pt x="172" y="63"/>
                </a:lnTo>
                <a:lnTo>
                  <a:pt x="81" y="63"/>
                </a:lnTo>
                <a:lnTo>
                  <a:pt x="54"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84" name="Freeform 670"/>
          <p:cNvSpPr>
            <a:spLocks/>
          </p:cNvSpPr>
          <p:nvPr/>
        </p:nvSpPr>
        <p:spPr bwMode="auto">
          <a:xfrm>
            <a:off x="6937375" y="4279900"/>
            <a:ext cx="544513" cy="655638"/>
          </a:xfrm>
          <a:custGeom>
            <a:avLst/>
            <a:gdLst>
              <a:gd name="T0" fmla="*/ 2147483646 w 380"/>
              <a:gd name="T1" fmla="*/ 0 h 515"/>
              <a:gd name="T2" fmla="*/ 0 w 380"/>
              <a:gd name="T3" fmla="*/ 2147483646 h 515"/>
              <a:gd name="T4" fmla="*/ 0 w 380"/>
              <a:gd name="T5" fmla="*/ 2147483646 h 515"/>
              <a:gd name="T6" fmla="*/ 2147483646 w 380"/>
              <a:gd name="T7" fmla="*/ 2147483646 h 515"/>
              <a:gd name="T8" fmla="*/ 2147483646 w 380"/>
              <a:gd name="T9" fmla="*/ 2147483646 h 515"/>
              <a:gd name="T10" fmla="*/ 2147483646 w 380"/>
              <a:gd name="T11" fmla="*/ 2147483646 h 515"/>
              <a:gd name="T12" fmla="*/ 2147483646 w 380"/>
              <a:gd name="T13" fmla="*/ 2147483646 h 515"/>
              <a:gd name="T14" fmla="*/ 2147483646 w 380"/>
              <a:gd name="T15" fmla="*/ 2147483646 h 515"/>
              <a:gd name="T16" fmla="*/ 2147483646 w 380"/>
              <a:gd name="T17" fmla="*/ 2147483646 h 515"/>
              <a:gd name="T18" fmla="*/ 2147483646 w 380"/>
              <a:gd name="T19" fmla="*/ 2147483646 h 515"/>
              <a:gd name="T20" fmla="*/ 2147483646 w 380"/>
              <a:gd name="T21" fmla="*/ 2147483646 h 515"/>
              <a:gd name="T22" fmla="*/ 2147483646 w 380"/>
              <a:gd name="T23" fmla="*/ 2147483646 h 515"/>
              <a:gd name="T24" fmla="*/ 2147483646 w 380"/>
              <a:gd name="T25" fmla="*/ 2147483646 h 515"/>
              <a:gd name="T26" fmla="*/ 2147483646 w 380"/>
              <a:gd name="T27" fmla="*/ 0 h 5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0"/>
              <a:gd name="T43" fmla="*/ 0 h 515"/>
              <a:gd name="T44" fmla="*/ 380 w 380"/>
              <a:gd name="T45" fmla="*/ 515 h 5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0" h="515">
                <a:moveTo>
                  <a:pt x="54" y="0"/>
                </a:moveTo>
                <a:lnTo>
                  <a:pt x="0" y="36"/>
                </a:lnTo>
                <a:lnTo>
                  <a:pt x="0" y="100"/>
                </a:lnTo>
                <a:lnTo>
                  <a:pt x="81" y="225"/>
                </a:lnTo>
                <a:lnTo>
                  <a:pt x="235" y="325"/>
                </a:lnTo>
                <a:lnTo>
                  <a:pt x="316" y="415"/>
                </a:lnTo>
                <a:lnTo>
                  <a:pt x="343" y="514"/>
                </a:lnTo>
                <a:lnTo>
                  <a:pt x="379" y="450"/>
                </a:lnTo>
                <a:lnTo>
                  <a:pt x="379" y="325"/>
                </a:lnTo>
                <a:lnTo>
                  <a:pt x="316" y="225"/>
                </a:lnTo>
                <a:lnTo>
                  <a:pt x="261" y="199"/>
                </a:lnTo>
                <a:lnTo>
                  <a:pt x="172" y="199"/>
                </a:lnTo>
                <a:lnTo>
                  <a:pt x="118" y="136"/>
                </a:lnTo>
                <a:lnTo>
                  <a:pt x="54"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85" name="Freeform 671"/>
          <p:cNvSpPr>
            <a:spLocks/>
          </p:cNvSpPr>
          <p:nvPr/>
        </p:nvSpPr>
        <p:spPr bwMode="auto">
          <a:xfrm>
            <a:off x="6772275" y="4408488"/>
            <a:ext cx="620713" cy="446087"/>
          </a:xfrm>
          <a:custGeom>
            <a:avLst/>
            <a:gdLst>
              <a:gd name="T0" fmla="*/ 2147483646 w 433"/>
              <a:gd name="T1" fmla="*/ 0 h 352"/>
              <a:gd name="T2" fmla="*/ 0 w 433"/>
              <a:gd name="T3" fmla="*/ 2147483646 h 352"/>
              <a:gd name="T4" fmla="*/ 2147483646 w 433"/>
              <a:gd name="T5" fmla="*/ 2147483646 h 352"/>
              <a:gd name="T6" fmla="*/ 2147483646 w 433"/>
              <a:gd name="T7" fmla="*/ 2147483646 h 352"/>
              <a:gd name="T8" fmla="*/ 2147483646 w 433"/>
              <a:gd name="T9" fmla="*/ 2147483646 h 352"/>
              <a:gd name="T10" fmla="*/ 2147483646 w 433"/>
              <a:gd name="T11" fmla="*/ 2147483646 h 352"/>
              <a:gd name="T12" fmla="*/ 2147483646 w 433"/>
              <a:gd name="T13" fmla="*/ 2147483646 h 352"/>
              <a:gd name="T14" fmla="*/ 2147483646 w 433"/>
              <a:gd name="T15" fmla="*/ 2147483646 h 352"/>
              <a:gd name="T16" fmla="*/ 2147483646 w 433"/>
              <a:gd name="T17" fmla="*/ 0 h 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
              <a:gd name="T28" fmla="*/ 0 h 352"/>
              <a:gd name="T29" fmla="*/ 433 w 433"/>
              <a:gd name="T30" fmla="*/ 352 h 3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 h="352">
                <a:moveTo>
                  <a:pt x="116" y="0"/>
                </a:moveTo>
                <a:lnTo>
                  <a:pt x="0" y="100"/>
                </a:lnTo>
                <a:lnTo>
                  <a:pt x="144" y="225"/>
                </a:lnTo>
                <a:lnTo>
                  <a:pt x="144" y="252"/>
                </a:lnTo>
                <a:lnTo>
                  <a:pt x="288" y="351"/>
                </a:lnTo>
                <a:lnTo>
                  <a:pt x="432" y="316"/>
                </a:lnTo>
                <a:lnTo>
                  <a:pt x="352" y="225"/>
                </a:lnTo>
                <a:lnTo>
                  <a:pt x="198" y="126"/>
                </a:lnTo>
                <a:lnTo>
                  <a:pt x="116"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86" name="Freeform 672"/>
          <p:cNvSpPr>
            <a:spLocks/>
          </p:cNvSpPr>
          <p:nvPr/>
        </p:nvSpPr>
        <p:spPr bwMode="auto">
          <a:xfrm>
            <a:off x="6848475" y="4727575"/>
            <a:ext cx="582613" cy="285750"/>
          </a:xfrm>
          <a:custGeom>
            <a:avLst/>
            <a:gdLst>
              <a:gd name="T0" fmla="*/ 2147483646 w 407"/>
              <a:gd name="T1" fmla="*/ 0 h 225"/>
              <a:gd name="T2" fmla="*/ 0 w 407"/>
              <a:gd name="T3" fmla="*/ 2147483646 h 225"/>
              <a:gd name="T4" fmla="*/ 2147483646 w 407"/>
              <a:gd name="T5" fmla="*/ 2147483646 h 225"/>
              <a:gd name="T6" fmla="*/ 2147483646 w 407"/>
              <a:gd name="T7" fmla="*/ 2147483646 h 225"/>
              <a:gd name="T8" fmla="*/ 2147483646 w 407"/>
              <a:gd name="T9" fmla="*/ 2147483646 h 225"/>
              <a:gd name="T10" fmla="*/ 2147483646 w 407"/>
              <a:gd name="T11" fmla="*/ 2147483646 h 225"/>
              <a:gd name="T12" fmla="*/ 2147483646 w 407"/>
              <a:gd name="T13" fmla="*/ 2147483646 h 225"/>
              <a:gd name="T14" fmla="*/ 2147483646 w 407"/>
              <a:gd name="T15" fmla="*/ 2147483646 h 225"/>
              <a:gd name="T16" fmla="*/ 2147483646 w 407"/>
              <a:gd name="T17" fmla="*/ 2147483646 h 225"/>
              <a:gd name="T18" fmla="*/ 2147483646 w 407"/>
              <a:gd name="T19" fmla="*/ 0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7"/>
              <a:gd name="T31" fmla="*/ 0 h 225"/>
              <a:gd name="T32" fmla="*/ 407 w 407"/>
              <a:gd name="T33" fmla="*/ 225 h 2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7" h="225">
                <a:moveTo>
                  <a:pt x="90" y="0"/>
                </a:moveTo>
                <a:lnTo>
                  <a:pt x="0" y="63"/>
                </a:lnTo>
                <a:lnTo>
                  <a:pt x="63" y="126"/>
                </a:lnTo>
                <a:lnTo>
                  <a:pt x="145" y="189"/>
                </a:lnTo>
                <a:lnTo>
                  <a:pt x="262" y="224"/>
                </a:lnTo>
                <a:lnTo>
                  <a:pt x="298" y="162"/>
                </a:lnTo>
                <a:lnTo>
                  <a:pt x="406" y="162"/>
                </a:lnTo>
                <a:lnTo>
                  <a:pt x="379" y="63"/>
                </a:lnTo>
                <a:lnTo>
                  <a:pt x="235" y="98"/>
                </a:lnTo>
                <a:lnTo>
                  <a:pt x="90"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87" name="Freeform 673"/>
          <p:cNvSpPr>
            <a:spLocks/>
          </p:cNvSpPr>
          <p:nvPr/>
        </p:nvSpPr>
        <p:spPr bwMode="auto">
          <a:xfrm>
            <a:off x="6899275" y="4887913"/>
            <a:ext cx="415925" cy="333375"/>
          </a:xfrm>
          <a:custGeom>
            <a:avLst/>
            <a:gdLst>
              <a:gd name="T0" fmla="*/ 2147483646 w 290"/>
              <a:gd name="T1" fmla="*/ 0 h 262"/>
              <a:gd name="T2" fmla="*/ 0 w 290"/>
              <a:gd name="T3" fmla="*/ 2147483646 h 262"/>
              <a:gd name="T4" fmla="*/ 0 w 290"/>
              <a:gd name="T5" fmla="*/ 2147483646 h 262"/>
              <a:gd name="T6" fmla="*/ 2147483646 w 290"/>
              <a:gd name="T7" fmla="*/ 2147483646 h 262"/>
              <a:gd name="T8" fmla="*/ 2147483646 w 290"/>
              <a:gd name="T9" fmla="*/ 2147483646 h 262"/>
              <a:gd name="T10" fmla="*/ 2147483646 w 290"/>
              <a:gd name="T11" fmla="*/ 2147483646 h 262"/>
              <a:gd name="T12" fmla="*/ 2147483646 w 290"/>
              <a:gd name="T13" fmla="*/ 2147483646 h 262"/>
              <a:gd name="T14" fmla="*/ 2147483646 w 290"/>
              <a:gd name="T15" fmla="*/ 2147483646 h 262"/>
              <a:gd name="T16" fmla="*/ 2147483646 w 290"/>
              <a:gd name="T17" fmla="*/ 0 h 2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0"/>
              <a:gd name="T28" fmla="*/ 0 h 262"/>
              <a:gd name="T29" fmla="*/ 290 w 290"/>
              <a:gd name="T30" fmla="*/ 262 h 2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0" h="262">
                <a:moveTo>
                  <a:pt x="27" y="0"/>
                </a:moveTo>
                <a:lnTo>
                  <a:pt x="0" y="98"/>
                </a:lnTo>
                <a:lnTo>
                  <a:pt x="0" y="161"/>
                </a:lnTo>
                <a:lnTo>
                  <a:pt x="199" y="198"/>
                </a:lnTo>
                <a:lnTo>
                  <a:pt x="227" y="261"/>
                </a:lnTo>
                <a:lnTo>
                  <a:pt x="289" y="225"/>
                </a:lnTo>
                <a:lnTo>
                  <a:pt x="227" y="98"/>
                </a:lnTo>
                <a:lnTo>
                  <a:pt x="109" y="63"/>
                </a:lnTo>
                <a:lnTo>
                  <a:pt x="27"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88" name="Freeform 674"/>
          <p:cNvSpPr>
            <a:spLocks/>
          </p:cNvSpPr>
          <p:nvPr/>
        </p:nvSpPr>
        <p:spPr bwMode="auto">
          <a:xfrm>
            <a:off x="6978650" y="5173663"/>
            <a:ext cx="544513" cy="366712"/>
          </a:xfrm>
          <a:custGeom>
            <a:avLst/>
            <a:gdLst>
              <a:gd name="T0" fmla="*/ 2147483646 w 380"/>
              <a:gd name="T1" fmla="*/ 0 h 289"/>
              <a:gd name="T2" fmla="*/ 2147483646 w 380"/>
              <a:gd name="T3" fmla="*/ 2147483646 h 289"/>
              <a:gd name="T4" fmla="*/ 0 w 380"/>
              <a:gd name="T5" fmla="*/ 2147483646 h 289"/>
              <a:gd name="T6" fmla="*/ 2147483646 w 380"/>
              <a:gd name="T7" fmla="*/ 2147483646 h 289"/>
              <a:gd name="T8" fmla="*/ 2147483646 w 380"/>
              <a:gd name="T9" fmla="*/ 2147483646 h 289"/>
              <a:gd name="T10" fmla="*/ 2147483646 w 380"/>
              <a:gd name="T11" fmla="*/ 2147483646 h 289"/>
              <a:gd name="T12" fmla="*/ 2147483646 w 380"/>
              <a:gd name="T13" fmla="*/ 2147483646 h 289"/>
              <a:gd name="T14" fmla="*/ 2147483646 w 380"/>
              <a:gd name="T15" fmla="*/ 2147483646 h 289"/>
              <a:gd name="T16" fmla="*/ 2147483646 w 380"/>
              <a:gd name="T17" fmla="*/ 0 h 289"/>
              <a:gd name="T18" fmla="*/ 2147483646 w 380"/>
              <a:gd name="T19" fmla="*/ 0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
              <a:gd name="T31" fmla="*/ 0 h 289"/>
              <a:gd name="T32" fmla="*/ 380 w 380"/>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0" h="289">
                <a:moveTo>
                  <a:pt x="234" y="0"/>
                </a:moveTo>
                <a:lnTo>
                  <a:pt x="172" y="36"/>
                </a:lnTo>
                <a:lnTo>
                  <a:pt x="0" y="163"/>
                </a:lnTo>
                <a:lnTo>
                  <a:pt x="145" y="190"/>
                </a:lnTo>
                <a:lnTo>
                  <a:pt x="172" y="288"/>
                </a:lnTo>
                <a:lnTo>
                  <a:pt x="234" y="252"/>
                </a:lnTo>
                <a:lnTo>
                  <a:pt x="352" y="190"/>
                </a:lnTo>
                <a:lnTo>
                  <a:pt x="379" y="63"/>
                </a:lnTo>
                <a:lnTo>
                  <a:pt x="261" y="0"/>
                </a:lnTo>
                <a:lnTo>
                  <a:pt x="234" y="0"/>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89" name="Freeform 675"/>
          <p:cNvSpPr>
            <a:spLocks/>
          </p:cNvSpPr>
          <p:nvPr/>
        </p:nvSpPr>
        <p:spPr bwMode="auto">
          <a:xfrm>
            <a:off x="7275513" y="5253038"/>
            <a:ext cx="454025" cy="687387"/>
          </a:xfrm>
          <a:custGeom>
            <a:avLst/>
            <a:gdLst>
              <a:gd name="T0" fmla="*/ 2147483646 w 316"/>
              <a:gd name="T1" fmla="*/ 2147483646 h 540"/>
              <a:gd name="T2" fmla="*/ 2147483646 w 316"/>
              <a:gd name="T3" fmla="*/ 2147483646 h 540"/>
              <a:gd name="T4" fmla="*/ 0 w 316"/>
              <a:gd name="T5" fmla="*/ 2147483646 h 540"/>
              <a:gd name="T6" fmla="*/ 0 w 316"/>
              <a:gd name="T7" fmla="*/ 2147483646 h 540"/>
              <a:gd name="T8" fmla="*/ 2147483646 w 316"/>
              <a:gd name="T9" fmla="*/ 2147483646 h 540"/>
              <a:gd name="T10" fmla="*/ 2147483646 w 316"/>
              <a:gd name="T11" fmla="*/ 0 h 540"/>
              <a:gd name="T12" fmla="*/ 2147483646 w 316"/>
              <a:gd name="T13" fmla="*/ 2147483646 h 540"/>
              <a:gd name="T14" fmla="*/ 2147483646 w 316"/>
              <a:gd name="T15" fmla="*/ 2147483646 h 540"/>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540"/>
              <a:gd name="T26" fmla="*/ 316 w 316"/>
              <a:gd name="T27" fmla="*/ 540 h 5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540">
                <a:moveTo>
                  <a:pt x="26" y="189"/>
                </a:moveTo>
                <a:lnTo>
                  <a:pt x="53" y="288"/>
                </a:lnTo>
                <a:lnTo>
                  <a:pt x="0" y="450"/>
                </a:lnTo>
                <a:lnTo>
                  <a:pt x="0" y="539"/>
                </a:lnTo>
                <a:lnTo>
                  <a:pt x="315" y="225"/>
                </a:lnTo>
                <a:lnTo>
                  <a:pt x="170" y="0"/>
                </a:lnTo>
                <a:lnTo>
                  <a:pt x="143" y="127"/>
                </a:lnTo>
                <a:lnTo>
                  <a:pt x="26" y="189"/>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90" name="Freeform 676"/>
          <p:cNvSpPr>
            <a:spLocks/>
          </p:cNvSpPr>
          <p:nvPr/>
        </p:nvSpPr>
        <p:spPr bwMode="auto">
          <a:xfrm>
            <a:off x="7275513" y="5538788"/>
            <a:ext cx="544512" cy="482600"/>
          </a:xfrm>
          <a:custGeom>
            <a:avLst/>
            <a:gdLst>
              <a:gd name="T0" fmla="*/ 0 w 380"/>
              <a:gd name="T1" fmla="*/ 2147483646 h 379"/>
              <a:gd name="T2" fmla="*/ 0 w 380"/>
              <a:gd name="T3" fmla="*/ 2147483646 h 379"/>
              <a:gd name="T4" fmla="*/ 2147483646 w 380"/>
              <a:gd name="T5" fmla="*/ 2147483646 h 379"/>
              <a:gd name="T6" fmla="*/ 2147483646 w 380"/>
              <a:gd name="T7" fmla="*/ 2147483646 h 379"/>
              <a:gd name="T8" fmla="*/ 2147483646 w 380"/>
              <a:gd name="T9" fmla="*/ 0 h 379"/>
              <a:gd name="T10" fmla="*/ 2147483646 w 380"/>
              <a:gd name="T11" fmla="*/ 0 h 379"/>
              <a:gd name="T12" fmla="*/ 0 w 380"/>
              <a:gd name="T13" fmla="*/ 2147483646 h 379"/>
              <a:gd name="T14" fmla="*/ 0 60000 65536"/>
              <a:gd name="T15" fmla="*/ 0 60000 65536"/>
              <a:gd name="T16" fmla="*/ 0 60000 65536"/>
              <a:gd name="T17" fmla="*/ 0 60000 65536"/>
              <a:gd name="T18" fmla="*/ 0 60000 65536"/>
              <a:gd name="T19" fmla="*/ 0 60000 65536"/>
              <a:gd name="T20" fmla="*/ 0 60000 65536"/>
              <a:gd name="T21" fmla="*/ 0 w 380"/>
              <a:gd name="T22" fmla="*/ 0 h 379"/>
              <a:gd name="T23" fmla="*/ 380 w 380"/>
              <a:gd name="T24" fmla="*/ 379 h 3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79">
                <a:moveTo>
                  <a:pt x="0" y="315"/>
                </a:moveTo>
                <a:lnTo>
                  <a:pt x="0" y="378"/>
                </a:lnTo>
                <a:lnTo>
                  <a:pt x="316" y="351"/>
                </a:lnTo>
                <a:lnTo>
                  <a:pt x="316" y="91"/>
                </a:lnTo>
                <a:lnTo>
                  <a:pt x="379" y="0"/>
                </a:lnTo>
                <a:lnTo>
                  <a:pt x="316" y="0"/>
                </a:lnTo>
                <a:lnTo>
                  <a:pt x="0" y="315"/>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91" name="Freeform 677"/>
          <p:cNvSpPr>
            <a:spLocks/>
          </p:cNvSpPr>
          <p:nvPr/>
        </p:nvSpPr>
        <p:spPr bwMode="auto">
          <a:xfrm>
            <a:off x="7727950" y="5494338"/>
            <a:ext cx="415925" cy="492125"/>
          </a:xfrm>
          <a:custGeom>
            <a:avLst/>
            <a:gdLst>
              <a:gd name="T0" fmla="*/ 2147483646 w 291"/>
              <a:gd name="T1" fmla="*/ 2147483646 h 388"/>
              <a:gd name="T2" fmla="*/ 0 w 291"/>
              <a:gd name="T3" fmla="*/ 2147483646 h 388"/>
              <a:gd name="T4" fmla="*/ 0 w 291"/>
              <a:gd name="T5" fmla="*/ 2147483646 h 388"/>
              <a:gd name="T6" fmla="*/ 2147483646 w 291"/>
              <a:gd name="T7" fmla="*/ 2147483646 h 388"/>
              <a:gd name="T8" fmla="*/ 2147483646 w 291"/>
              <a:gd name="T9" fmla="*/ 2147483646 h 388"/>
              <a:gd name="T10" fmla="*/ 2147483646 w 291"/>
              <a:gd name="T11" fmla="*/ 2147483646 h 388"/>
              <a:gd name="T12" fmla="*/ 2147483646 w 291"/>
              <a:gd name="T13" fmla="*/ 2147483646 h 388"/>
              <a:gd name="T14" fmla="*/ 2147483646 w 291"/>
              <a:gd name="T15" fmla="*/ 2147483646 h 388"/>
              <a:gd name="T16" fmla="*/ 2147483646 w 291"/>
              <a:gd name="T17" fmla="*/ 2147483646 h 388"/>
              <a:gd name="T18" fmla="*/ 2147483646 w 291"/>
              <a:gd name="T19" fmla="*/ 0 h 388"/>
              <a:gd name="T20" fmla="*/ 2147483646 w 291"/>
              <a:gd name="T21" fmla="*/ 2147483646 h 3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1"/>
              <a:gd name="T34" fmla="*/ 0 h 388"/>
              <a:gd name="T35" fmla="*/ 291 w 291"/>
              <a:gd name="T36" fmla="*/ 388 h 3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1" h="388">
                <a:moveTo>
                  <a:pt x="63" y="36"/>
                </a:moveTo>
                <a:lnTo>
                  <a:pt x="0" y="127"/>
                </a:lnTo>
                <a:lnTo>
                  <a:pt x="0" y="387"/>
                </a:lnTo>
                <a:lnTo>
                  <a:pt x="263" y="387"/>
                </a:lnTo>
                <a:lnTo>
                  <a:pt x="263" y="288"/>
                </a:lnTo>
                <a:lnTo>
                  <a:pt x="290" y="261"/>
                </a:lnTo>
                <a:lnTo>
                  <a:pt x="236" y="189"/>
                </a:lnTo>
                <a:lnTo>
                  <a:pt x="172" y="189"/>
                </a:lnTo>
                <a:lnTo>
                  <a:pt x="172" y="127"/>
                </a:lnTo>
                <a:lnTo>
                  <a:pt x="118" y="0"/>
                </a:lnTo>
                <a:lnTo>
                  <a:pt x="63" y="36"/>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92" name="Freeform 678"/>
          <p:cNvSpPr>
            <a:spLocks/>
          </p:cNvSpPr>
          <p:nvPr/>
        </p:nvSpPr>
        <p:spPr bwMode="auto">
          <a:xfrm>
            <a:off x="7896225" y="5494338"/>
            <a:ext cx="468313" cy="492125"/>
          </a:xfrm>
          <a:custGeom>
            <a:avLst/>
            <a:gdLst>
              <a:gd name="T0" fmla="*/ 2147483646 w 327"/>
              <a:gd name="T1" fmla="*/ 2147483646 h 388"/>
              <a:gd name="T2" fmla="*/ 2147483646 w 327"/>
              <a:gd name="T3" fmla="*/ 2147483646 h 388"/>
              <a:gd name="T4" fmla="*/ 2147483646 w 327"/>
              <a:gd name="T5" fmla="*/ 2147483646 h 388"/>
              <a:gd name="T6" fmla="*/ 2147483646 w 327"/>
              <a:gd name="T7" fmla="*/ 2147483646 h 388"/>
              <a:gd name="T8" fmla="*/ 2147483646 w 327"/>
              <a:gd name="T9" fmla="*/ 0 h 388"/>
              <a:gd name="T10" fmla="*/ 0 w 327"/>
              <a:gd name="T11" fmla="*/ 0 h 388"/>
              <a:gd name="T12" fmla="*/ 2147483646 w 327"/>
              <a:gd name="T13" fmla="*/ 2147483646 h 388"/>
              <a:gd name="T14" fmla="*/ 2147483646 w 327"/>
              <a:gd name="T15" fmla="*/ 2147483646 h 388"/>
              <a:gd name="T16" fmla="*/ 2147483646 w 327"/>
              <a:gd name="T17" fmla="*/ 2147483646 h 388"/>
              <a:gd name="T18" fmla="*/ 2147483646 w 327"/>
              <a:gd name="T19" fmla="*/ 2147483646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7"/>
              <a:gd name="T31" fmla="*/ 0 h 388"/>
              <a:gd name="T32" fmla="*/ 327 w 327"/>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7" h="388">
                <a:moveTo>
                  <a:pt x="172" y="261"/>
                </a:moveTo>
                <a:lnTo>
                  <a:pt x="145" y="288"/>
                </a:lnTo>
                <a:lnTo>
                  <a:pt x="145" y="387"/>
                </a:lnTo>
                <a:lnTo>
                  <a:pt x="326" y="387"/>
                </a:lnTo>
                <a:lnTo>
                  <a:pt x="208" y="0"/>
                </a:lnTo>
                <a:lnTo>
                  <a:pt x="0" y="0"/>
                </a:lnTo>
                <a:lnTo>
                  <a:pt x="54" y="127"/>
                </a:lnTo>
                <a:lnTo>
                  <a:pt x="54" y="189"/>
                </a:lnTo>
                <a:lnTo>
                  <a:pt x="118" y="189"/>
                </a:lnTo>
                <a:lnTo>
                  <a:pt x="172" y="261"/>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93" name="Freeform 679"/>
          <p:cNvSpPr>
            <a:spLocks/>
          </p:cNvSpPr>
          <p:nvPr/>
        </p:nvSpPr>
        <p:spPr bwMode="auto">
          <a:xfrm>
            <a:off x="7429500" y="4694238"/>
            <a:ext cx="390525" cy="481012"/>
          </a:xfrm>
          <a:custGeom>
            <a:avLst/>
            <a:gdLst>
              <a:gd name="T0" fmla="*/ 0 w 273"/>
              <a:gd name="T1" fmla="*/ 2147483646 h 379"/>
              <a:gd name="T2" fmla="*/ 2147483646 w 273"/>
              <a:gd name="T3" fmla="*/ 2147483646 h 379"/>
              <a:gd name="T4" fmla="*/ 2147483646 w 273"/>
              <a:gd name="T5" fmla="*/ 2147483646 h 379"/>
              <a:gd name="T6" fmla="*/ 2147483646 w 273"/>
              <a:gd name="T7" fmla="*/ 2147483646 h 379"/>
              <a:gd name="T8" fmla="*/ 2147483646 w 273"/>
              <a:gd name="T9" fmla="*/ 2147483646 h 379"/>
              <a:gd name="T10" fmla="*/ 2147483646 w 273"/>
              <a:gd name="T11" fmla="*/ 2147483646 h 379"/>
              <a:gd name="T12" fmla="*/ 2147483646 w 273"/>
              <a:gd name="T13" fmla="*/ 0 h 379"/>
              <a:gd name="T14" fmla="*/ 2147483646 w 273"/>
              <a:gd name="T15" fmla="*/ 2147483646 h 379"/>
              <a:gd name="T16" fmla="*/ 0 w 273"/>
              <a:gd name="T17" fmla="*/ 2147483646 h 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3"/>
              <a:gd name="T28" fmla="*/ 0 h 379"/>
              <a:gd name="T29" fmla="*/ 273 w 273"/>
              <a:gd name="T30" fmla="*/ 379 h 3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3" h="379">
                <a:moveTo>
                  <a:pt x="0" y="189"/>
                </a:moveTo>
                <a:lnTo>
                  <a:pt x="36" y="251"/>
                </a:lnTo>
                <a:lnTo>
                  <a:pt x="181" y="378"/>
                </a:lnTo>
                <a:lnTo>
                  <a:pt x="272" y="351"/>
                </a:lnTo>
                <a:lnTo>
                  <a:pt x="181" y="189"/>
                </a:lnTo>
                <a:lnTo>
                  <a:pt x="181" y="91"/>
                </a:lnTo>
                <a:lnTo>
                  <a:pt x="36" y="0"/>
                </a:lnTo>
                <a:lnTo>
                  <a:pt x="36" y="126"/>
                </a:lnTo>
                <a:lnTo>
                  <a:pt x="0" y="189"/>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94" name="Freeform 681"/>
          <p:cNvSpPr>
            <a:spLocks/>
          </p:cNvSpPr>
          <p:nvPr/>
        </p:nvSpPr>
        <p:spPr bwMode="auto">
          <a:xfrm>
            <a:off x="7688263" y="4808538"/>
            <a:ext cx="209550" cy="285750"/>
          </a:xfrm>
          <a:custGeom>
            <a:avLst/>
            <a:gdLst>
              <a:gd name="T0" fmla="*/ 2147483646 w 146"/>
              <a:gd name="T1" fmla="*/ 0 h 225"/>
              <a:gd name="T2" fmla="*/ 0 w 146"/>
              <a:gd name="T3" fmla="*/ 0 h 225"/>
              <a:gd name="T4" fmla="*/ 0 w 146"/>
              <a:gd name="T5" fmla="*/ 2147483646 h 225"/>
              <a:gd name="T6" fmla="*/ 2147483646 w 146"/>
              <a:gd name="T7" fmla="*/ 2147483646 h 225"/>
              <a:gd name="T8" fmla="*/ 2147483646 w 146"/>
              <a:gd name="T9" fmla="*/ 2147483646 h 225"/>
              <a:gd name="T10" fmla="*/ 2147483646 w 146"/>
              <a:gd name="T11" fmla="*/ 0 h 225"/>
              <a:gd name="T12" fmla="*/ 0 60000 65536"/>
              <a:gd name="T13" fmla="*/ 0 60000 65536"/>
              <a:gd name="T14" fmla="*/ 0 60000 65536"/>
              <a:gd name="T15" fmla="*/ 0 60000 65536"/>
              <a:gd name="T16" fmla="*/ 0 60000 65536"/>
              <a:gd name="T17" fmla="*/ 0 60000 65536"/>
              <a:gd name="T18" fmla="*/ 0 w 146"/>
              <a:gd name="T19" fmla="*/ 0 h 225"/>
              <a:gd name="T20" fmla="*/ 146 w 146"/>
              <a:gd name="T21" fmla="*/ 225 h 225"/>
            </a:gdLst>
            <a:ahLst/>
            <a:cxnLst>
              <a:cxn ang="T12">
                <a:pos x="T0" y="T1"/>
              </a:cxn>
              <a:cxn ang="T13">
                <a:pos x="T2" y="T3"/>
              </a:cxn>
              <a:cxn ang="T14">
                <a:pos x="T4" y="T5"/>
              </a:cxn>
              <a:cxn ang="T15">
                <a:pos x="T6" y="T7"/>
              </a:cxn>
              <a:cxn ang="T16">
                <a:pos x="T8" y="T9"/>
              </a:cxn>
              <a:cxn ang="T17">
                <a:pos x="T10" y="T11"/>
              </a:cxn>
            </a:cxnLst>
            <a:rect l="T18" t="T19" r="T20" b="T21"/>
            <a:pathLst>
              <a:path w="146" h="225">
                <a:moveTo>
                  <a:pt x="54" y="0"/>
                </a:moveTo>
                <a:lnTo>
                  <a:pt x="0" y="0"/>
                </a:lnTo>
                <a:lnTo>
                  <a:pt x="0" y="98"/>
                </a:lnTo>
                <a:lnTo>
                  <a:pt x="145" y="224"/>
                </a:lnTo>
                <a:lnTo>
                  <a:pt x="145" y="62"/>
                </a:lnTo>
                <a:lnTo>
                  <a:pt x="54"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95" name="Freeform 682"/>
          <p:cNvSpPr>
            <a:spLocks/>
          </p:cNvSpPr>
          <p:nvPr/>
        </p:nvSpPr>
        <p:spPr bwMode="auto">
          <a:xfrm>
            <a:off x="7480300" y="4452938"/>
            <a:ext cx="339725" cy="276225"/>
          </a:xfrm>
          <a:custGeom>
            <a:avLst/>
            <a:gdLst>
              <a:gd name="T0" fmla="*/ 2147483646 w 237"/>
              <a:gd name="T1" fmla="*/ 0 h 217"/>
              <a:gd name="T2" fmla="*/ 0 w 237"/>
              <a:gd name="T3" fmla="*/ 2147483646 h 217"/>
              <a:gd name="T4" fmla="*/ 2147483646 w 237"/>
              <a:gd name="T5" fmla="*/ 2147483646 h 217"/>
              <a:gd name="T6" fmla="*/ 2147483646 w 237"/>
              <a:gd name="T7" fmla="*/ 2147483646 h 217"/>
              <a:gd name="T8" fmla="*/ 2147483646 w 237"/>
              <a:gd name="T9" fmla="*/ 2147483646 h 217"/>
              <a:gd name="T10" fmla="*/ 2147483646 w 237"/>
              <a:gd name="T11" fmla="*/ 2147483646 h 217"/>
              <a:gd name="T12" fmla="*/ 2147483646 w 237"/>
              <a:gd name="T13" fmla="*/ 0 h 217"/>
              <a:gd name="T14" fmla="*/ 0 60000 65536"/>
              <a:gd name="T15" fmla="*/ 0 60000 65536"/>
              <a:gd name="T16" fmla="*/ 0 60000 65536"/>
              <a:gd name="T17" fmla="*/ 0 60000 65536"/>
              <a:gd name="T18" fmla="*/ 0 60000 65536"/>
              <a:gd name="T19" fmla="*/ 0 60000 65536"/>
              <a:gd name="T20" fmla="*/ 0 60000 65536"/>
              <a:gd name="T21" fmla="*/ 0 w 237"/>
              <a:gd name="T22" fmla="*/ 0 h 217"/>
              <a:gd name="T23" fmla="*/ 237 w 237"/>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217">
                <a:moveTo>
                  <a:pt x="82" y="0"/>
                </a:moveTo>
                <a:lnTo>
                  <a:pt x="0" y="63"/>
                </a:lnTo>
                <a:lnTo>
                  <a:pt x="54" y="189"/>
                </a:lnTo>
                <a:lnTo>
                  <a:pt x="236" y="216"/>
                </a:lnTo>
                <a:lnTo>
                  <a:pt x="236" y="125"/>
                </a:lnTo>
                <a:lnTo>
                  <a:pt x="200" y="27"/>
                </a:lnTo>
                <a:lnTo>
                  <a:pt x="82"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96" name="Freeform 683"/>
          <p:cNvSpPr>
            <a:spLocks/>
          </p:cNvSpPr>
          <p:nvPr/>
        </p:nvSpPr>
        <p:spPr bwMode="auto">
          <a:xfrm>
            <a:off x="8142288" y="4773613"/>
            <a:ext cx="336550" cy="481012"/>
          </a:xfrm>
          <a:custGeom>
            <a:avLst/>
            <a:gdLst>
              <a:gd name="T0" fmla="*/ 2147483646 w 234"/>
              <a:gd name="T1" fmla="*/ 0 h 379"/>
              <a:gd name="T2" fmla="*/ 0 w 234"/>
              <a:gd name="T3" fmla="*/ 2147483646 h 379"/>
              <a:gd name="T4" fmla="*/ 2147483646 w 234"/>
              <a:gd name="T5" fmla="*/ 2147483646 h 379"/>
              <a:gd name="T6" fmla="*/ 2147483646 w 234"/>
              <a:gd name="T7" fmla="*/ 2147483646 h 379"/>
              <a:gd name="T8" fmla="*/ 2147483646 w 234"/>
              <a:gd name="T9" fmla="*/ 2147483646 h 379"/>
              <a:gd name="T10" fmla="*/ 2147483646 w 234"/>
              <a:gd name="T11" fmla="*/ 2147483646 h 379"/>
              <a:gd name="T12" fmla="*/ 2147483646 w 234"/>
              <a:gd name="T13" fmla="*/ 0 h 379"/>
              <a:gd name="T14" fmla="*/ 2147483646 w 234"/>
              <a:gd name="T15" fmla="*/ 0 h 379"/>
              <a:gd name="T16" fmla="*/ 0 60000 65536"/>
              <a:gd name="T17" fmla="*/ 0 60000 65536"/>
              <a:gd name="T18" fmla="*/ 0 60000 65536"/>
              <a:gd name="T19" fmla="*/ 0 60000 65536"/>
              <a:gd name="T20" fmla="*/ 0 60000 65536"/>
              <a:gd name="T21" fmla="*/ 0 60000 65536"/>
              <a:gd name="T22" fmla="*/ 0 60000 65536"/>
              <a:gd name="T23" fmla="*/ 0 60000 65536"/>
              <a:gd name="T24" fmla="*/ 0 w 234"/>
              <a:gd name="T25" fmla="*/ 0 h 379"/>
              <a:gd name="T26" fmla="*/ 234 w 234"/>
              <a:gd name="T27" fmla="*/ 379 h 3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4" h="379">
                <a:moveTo>
                  <a:pt x="36" y="0"/>
                </a:moveTo>
                <a:lnTo>
                  <a:pt x="0" y="251"/>
                </a:lnTo>
                <a:lnTo>
                  <a:pt x="63" y="378"/>
                </a:lnTo>
                <a:lnTo>
                  <a:pt x="154" y="287"/>
                </a:lnTo>
                <a:lnTo>
                  <a:pt x="233" y="27"/>
                </a:lnTo>
                <a:lnTo>
                  <a:pt x="154" y="62"/>
                </a:lnTo>
                <a:lnTo>
                  <a:pt x="154" y="0"/>
                </a:lnTo>
                <a:lnTo>
                  <a:pt x="36" y="0"/>
                </a:lnTo>
              </a:path>
            </a:pathLst>
          </a:custGeom>
          <a:solidFill>
            <a:srgbClr val="66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297" name="Oval 684"/>
          <p:cNvSpPr>
            <a:spLocks noChangeArrowheads="1"/>
          </p:cNvSpPr>
          <p:nvPr/>
        </p:nvSpPr>
        <p:spPr bwMode="auto">
          <a:xfrm>
            <a:off x="7735888" y="5508625"/>
            <a:ext cx="146050" cy="130175"/>
          </a:xfrm>
          <a:prstGeom prst="ellipse">
            <a:avLst/>
          </a:prstGeom>
          <a:solidFill>
            <a:srgbClr val="66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298" name="Oval 685"/>
          <p:cNvSpPr>
            <a:spLocks noChangeArrowheads="1"/>
          </p:cNvSpPr>
          <p:nvPr/>
        </p:nvSpPr>
        <p:spPr bwMode="auto">
          <a:xfrm>
            <a:off x="5684838" y="2779713"/>
            <a:ext cx="146050" cy="127000"/>
          </a:xfrm>
          <a:prstGeom prst="ellipse">
            <a:avLst/>
          </a:prstGeom>
          <a:solidFill>
            <a:srgbClr val="66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299" name="Oval 686"/>
          <p:cNvSpPr>
            <a:spLocks noChangeArrowheads="1"/>
          </p:cNvSpPr>
          <p:nvPr/>
        </p:nvSpPr>
        <p:spPr bwMode="auto">
          <a:xfrm>
            <a:off x="4970463" y="4148138"/>
            <a:ext cx="146050" cy="130175"/>
          </a:xfrm>
          <a:prstGeom prst="ellipse">
            <a:avLst/>
          </a:prstGeom>
          <a:solidFill>
            <a:srgbClr val="66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00" name="Oval 687"/>
          <p:cNvSpPr>
            <a:spLocks noChangeArrowheads="1"/>
          </p:cNvSpPr>
          <p:nvPr/>
        </p:nvSpPr>
        <p:spPr bwMode="auto">
          <a:xfrm>
            <a:off x="5495925" y="4222750"/>
            <a:ext cx="146050" cy="130175"/>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01" name="Oval 690"/>
          <p:cNvSpPr>
            <a:spLocks noChangeArrowheads="1"/>
          </p:cNvSpPr>
          <p:nvPr/>
        </p:nvSpPr>
        <p:spPr bwMode="auto">
          <a:xfrm>
            <a:off x="3878263" y="5114925"/>
            <a:ext cx="146050" cy="130175"/>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02" name="Oval 691"/>
          <p:cNvSpPr>
            <a:spLocks noChangeArrowheads="1"/>
          </p:cNvSpPr>
          <p:nvPr/>
        </p:nvSpPr>
        <p:spPr bwMode="auto">
          <a:xfrm>
            <a:off x="3984625" y="5187950"/>
            <a:ext cx="158750" cy="134938"/>
          </a:xfrm>
          <a:prstGeom prst="ellipse">
            <a:avLst/>
          </a:prstGeom>
          <a:solidFill>
            <a:srgbClr val="66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03" name="Oval 692"/>
          <p:cNvSpPr>
            <a:spLocks noChangeArrowheads="1"/>
          </p:cNvSpPr>
          <p:nvPr/>
        </p:nvSpPr>
        <p:spPr bwMode="auto">
          <a:xfrm>
            <a:off x="6507163" y="3811588"/>
            <a:ext cx="144462" cy="128587"/>
          </a:xfrm>
          <a:prstGeom prst="ellipse">
            <a:avLst/>
          </a:prstGeom>
          <a:solidFill>
            <a:srgbClr val="66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04" name="Oval 693"/>
          <p:cNvSpPr>
            <a:spLocks noChangeArrowheads="1"/>
          </p:cNvSpPr>
          <p:nvPr/>
        </p:nvSpPr>
        <p:spPr bwMode="auto">
          <a:xfrm>
            <a:off x="4111625" y="5915025"/>
            <a:ext cx="136525" cy="107950"/>
          </a:xfrm>
          <a:prstGeom prst="ellipse">
            <a:avLst/>
          </a:prstGeom>
          <a:solidFill>
            <a:srgbClr val="66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05" name="Oval 694"/>
          <p:cNvSpPr>
            <a:spLocks noChangeArrowheads="1"/>
          </p:cNvSpPr>
          <p:nvPr/>
        </p:nvSpPr>
        <p:spPr bwMode="auto">
          <a:xfrm>
            <a:off x="4486275" y="5067300"/>
            <a:ext cx="117475" cy="85725"/>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06" name="Oval 696"/>
          <p:cNvSpPr>
            <a:spLocks noChangeArrowheads="1"/>
          </p:cNvSpPr>
          <p:nvPr/>
        </p:nvSpPr>
        <p:spPr bwMode="auto">
          <a:xfrm>
            <a:off x="1717675" y="5989638"/>
            <a:ext cx="193675" cy="146050"/>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07" name="Oval 697"/>
          <p:cNvSpPr>
            <a:spLocks noChangeArrowheads="1"/>
          </p:cNvSpPr>
          <p:nvPr/>
        </p:nvSpPr>
        <p:spPr bwMode="auto">
          <a:xfrm>
            <a:off x="7870825" y="5475288"/>
            <a:ext cx="144463" cy="128587"/>
          </a:xfrm>
          <a:prstGeom prst="ellipse">
            <a:avLst/>
          </a:prstGeom>
          <a:solidFill>
            <a:srgbClr val="66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08" name="Oval 698" descr="80%"/>
          <p:cNvSpPr>
            <a:spLocks noChangeArrowheads="1"/>
          </p:cNvSpPr>
          <p:nvPr/>
        </p:nvSpPr>
        <p:spPr bwMode="auto">
          <a:xfrm>
            <a:off x="3325813" y="5411788"/>
            <a:ext cx="146050" cy="128587"/>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09" name="Oval 699"/>
          <p:cNvSpPr>
            <a:spLocks noChangeArrowheads="1"/>
          </p:cNvSpPr>
          <p:nvPr/>
        </p:nvSpPr>
        <p:spPr bwMode="auto">
          <a:xfrm>
            <a:off x="3944938" y="4497388"/>
            <a:ext cx="146050" cy="128587"/>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10" name="Oval 700"/>
          <p:cNvSpPr>
            <a:spLocks noChangeArrowheads="1"/>
          </p:cNvSpPr>
          <p:nvPr/>
        </p:nvSpPr>
        <p:spPr bwMode="auto">
          <a:xfrm>
            <a:off x="4568825" y="4457700"/>
            <a:ext cx="146050" cy="128588"/>
          </a:xfrm>
          <a:prstGeom prst="ellipse">
            <a:avLst/>
          </a:prstGeom>
          <a:solidFill>
            <a:srgbClr val="66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11" name="Oval 701"/>
          <p:cNvSpPr>
            <a:spLocks noChangeArrowheads="1"/>
          </p:cNvSpPr>
          <p:nvPr/>
        </p:nvSpPr>
        <p:spPr bwMode="auto">
          <a:xfrm>
            <a:off x="4802188" y="4013200"/>
            <a:ext cx="146050" cy="128588"/>
          </a:xfrm>
          <a:prstGeom prst="ellipse">
            <a:avLst/>
          </a:prstGeom>
          <a:solidFill>
            <a:srgbClr val="66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12" name="Oval 702"/>
          <p:cNvSpPr>
            <a:spLocks noChangeArrowheads="1"/>
          </p:cNvSpPr>
          <p:nvPr/>
        </p:nvSpPr>
        <p:spPr bwMode="auto">
          <a:xfrm>
            <a:off x="6688138" y="5237163"/>
            <a:ext cx="146050" cy="130175"/>
          </a:xfrm>
          <a:prstGeom prst="ellipse">
            <a:avLst/>
          </a:prstGeom>
          <a:solidFill>
            <a:srgbClr val="FF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13" name="Oval 703"/>
          <p:cNvSpPr>
            <a:spLocks noChangeArrowheads="1"/>
          </p:cNvSpPr>
          <p:nvPr/>
        </p:nvSpPr>
        <p:spPr bwMode="auto">
          <a:xfrm>
            <a:off x="6634163" y="5126038"/>
            <a:ext cx="146050" cy="128587"/>
          </a:xfrm>
          <a:prstGeom prst="ellipse">
            <a:avLst/>
          </a:prstGeom>
          <a:solidFill>
            <a:srgbClr val="FF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14" name="Oval 705"/>
          <p:cNvSpPr>
            <a:spLocks noChangeArrowheads="1"/>
          </p:cNvSpPr>
          <p:nvPr/>
        </p:nvSpPr>
        <p:spPr bwMode="auto">
          <a:xfrm>
            <a:off x="7554913" y="5268913"/>
            <a:ext cx="134937" cy="130175"/>
          </a:xfrm>
          <a:prstGeom prst="ellipse">
            <a:avLst/>
          </a:prstGeom>
          <a:solidFill>
            <a:srgbClr val="66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15" name="Freeform 706"/>
          <p:cNvSpPr>
            <a:spLocks/>
          </p:cNvSpPr>
          <p:nvPr/>
        </p:nvSpPr>
        <p:spPr bwMode="auto">
          <a:xfrm>
            <a:off x="4897438" y="5459413"/>
            <a:ext cx="620712" cy="641350"/>
          </a:xfrm>
          <a:custGeom>
            <a:avLst/>
            <a:gdLst>
              <a:gd name="T0" fmla="*/ 2147483646 w 433"/>
              <a:gd name="T1" fmla="*/ 2147483646 h 505"/>
              <a:gd name="T2" fmla="*/ 2147483646 w 433"/>
              <a:gd name="T3" fmla="*/ 0 h 505"/>
              <a:gd name="T4" fmla="*/ 0 w 433"/>
              <a:gd name="T5" fmla="*/ 2147483646 h 505"/>
              <a:gd name="T6" fmla="*/ 2147483646 w 433"/>
              <a:gd name="T7" fmla="*/ 2147483646 h 505"/>
              <a:gd name="T8" fmla="*/ 2147483646 w 433"/>
              <a:gd name="T9" fmla="*/ 2147483646 h 505"/>
              <a:gd name="T10" fmla="*/ 2147483646 w 433"/>
              <a:gd name="T11" fmla="*/ 2147483646 h 505"/>
              <a:gd name="T12" fmla="*/ 2147483646 w 433"/>
              <a:gd name="T13" fmla="*/ 2147483646 h 505"/>
              <a:gd name="T14" fmla="*/ 2147483646 w 433"/>
              <a:gd name="T15" fmla="*/ 2147483646 h 505"/>
              <a:gd name="T16" fmla="*/ 2147483646 w 433"/>
              <a:gd name="T17" fmla="*/ 2147483646 h 505"/>
              <a:gd name="T18" fmla="*/ 2147483646 w 433"/>
              <a:gd name="T19" fmla="*/ 2147483646 h 505"/>
              <a:gd name="T20" fmla="*/ 2147483646 w 433"/>
              <a:gd name="T21" fmla="*/ 2147483646 h 505"/>
              <a:gd name="T22" fmla="*/ 2147483646 w 433"/>
              <a:gd name="T23" fmla="*/ 2147483646 h 505"/>
              <a:gd name="T24" fmla="*/ 2147483646 w 433"/>
              <a:gd name="T25" fmla="*/ 2147483646 h 5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3"/>
              <a:gd name="T40" fmla="*/ 0 h 505"/>
              <a:gd name="T41" fmla="*/ 433 w 433"/>
              <a:gd name="T42" fmla="*/ 505 h 5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3" h="505">
                <a:moveTo>
                  <a:pt x="198" y="27"/>
                </a:moveTo>
                <a:lnTo>
                  <a:pt x="54" y="0"/>
                </a:lnTo>
                <a:lnTo>
                  <a:pt x="0" y="504"/>
                </a:lnTo>
                <a:lnTo>
                  <a:pt x="314" y="504"/>
                </a:lnTo>
                <a:lnTo>
                  <a:pt x="378" y="350"/>
                </a:lnTo>
                <a:lnTo>
                  <a:pt x="432" y="413"/>
                </a:lnTo>
                <a:lnTo>
                  <a:pt x="432" y="377"/>
                </a:lnTo>
                <a:lnTo>
                  <a:pt x="378" y="315"/>
                </a:lnTo>
                <a:lnTo>
                  <a:pt x="378" y="189"/>
                </a:lnTo>
                <a:lnTo>
                  <a:pt x="287" y="127"/>
                </a:lnTo>
                <a:lnTo>
                  <a:pt x="314" y="63"/>
                </a:lnTo>
                <a:lnTo>
                  <a:pt x="261" y="90"/>
                </a:lnTo>
                <a:lnTo>
                  <a:pt x="198" y="27"/>
                </a:lnTo>
              </a:path>
            </a:pathLst>
          </a:custGeom>
          <a:solidFill>
            <a:srgbClr val="FFFF99"/>
          </a:solidFill>
          <a:ln w="12700" cap="rnd">
            <a:solidFill>
              <a:srgbClr val="5490A8"/>
            </a:solidFill>
            <a:round/>
            <a:headEnd type="none" w="sm" len="sm"/>
            <a:tailEnd type="none" w="sm" len="sm"/>
          </a:ln>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16" name="Oval 707"/>
          <p:cNvSpPr>
            <a:spLocks noChangeArrowheads="1"/>
          </p:cNvSpPr>
          <p:nvPr/>
        </p:nvSpPr>
        <p:spPr bwMode="auto">
          <a:xfrm>
            <a:off x="6654800" y="3143250"/>
            <a:ext cx="144463" cy="127000"/>
          </a:xfrm>
          <a:prstGeom prst="ellipse">
            <a:avLst/>
          </a:prstGeom>
          <a:blipFill dpi="0" rotWithShape="1">
            <a:blip r:embed="rId3"/>
            <a:srcRect/>
            <a:tile tx="0" ty="0" sx="100000" sy="100000" flip="none" algn="tl"/>
          </a:blip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17" name="Oval 708"/>
          <p:cNvSpPr>
            <a:spLocks noChangeArrowheads="1"/>
          </p:cNvSpPr>
          <p:nvPr/>
        </p:nvSpPr>
        <p:spPr bwMode="auto">
          <a:xfrm>
            <a:off x="6594475" y="3257550"/>
            <a:ext cx="144463" cy="127000"/>
          </a:xfrm>
          <a:prstGeom prst="ellipse">
            <a:avLst/>
          </a:prstGeom>
          <a:blipFill dpi="0" rotWithShape="1">
            <a:blip r:embed="rId3"/>
            <a:srcRect/>
            <a:tile tx="0" ty="0" sx="100000" sy="100000" flip="none" algn="tl"/>
          </a:blip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18" name="Oval 709"/>
          <p:cNvSpPr>
            <a:spLocks noChangeArrowheads="1"/>
          </p:cNvSpPr>
          <p:nvPr/>
        </p:nvSpPr>
        <p:spPr bwMode="auto">
          <a:xfrm>
            <a:off x="6448425" y="3251200"/>
            <a:ext cx="144463" cy="127000"/>
          </a:xfrm>
          <a:prstGeom prst="ellipse">
            <a:avLst/>
          </a:prstGeom>
          <a:blipFill dpi="0" rotWithShape="1">
            <a:blip r:embed="rId3"/>
            <a:srcRect/>
            <a:tile tx="0" ty="0" sx="100000" sy="100000" flip="none" algn="tl"/>
          </a:blip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19" name="Oval 710"/>
          <p:cNvSpPr>
            <a:spLocks noChangeArrowheads="1"/>
          </p:cNvSpPr>
          <p:nvPr/>
        </p:nvSpPr>
        <p:spPr bwMode="auto">
          <a:xfrm>
            <a:off x="6359525" y="3327400"/>
            <a:ext cx="144463" cy="127000"/>
          </a:xfrm>
          <a:prstGeom prst="ellipse">
            <a:avLst/>
          </a:prstGeom>
          <a:blipFill dpi="0" rotWithShape="1">
            <a:blip r:embed="rId3"/>
            <a:srcRect/>
            <a:tile tx="0" ty="0" sx="100000" sy="100000" flip="none" algn="tl"/>
          </a:blip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20" name="Oval 714"/>
          <p:cNvSpPr>
            <a:spLocks noChangeArrowheads="1"/>
          </p:cNvSpPr>
          <p:nvPr/>
        </p:nvSpPr>
        <p:spPr bwMode="auto">
          <a:xfrm>
            <a:off x="7373938" y="5056188"/>
            <a:ext cx="136525" cy="128587"/>
          </a:xfrm>
          <a:prstGeom prst="ellipse">
            <a:avLst/>
          </a:prstGeom>
          <a:solidFill>
            <a:srgbClr val="66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21" name="Oval 715"/>
          <p:cNvSpPr>
            <a:spLocks noChangeArrowheads="1"/>
          </p:cNvSpPr>
          <p:nvPr/>
        </p:nvSpPr>
        <p:spPr bwMode="auto">
          <a:xfrm>
            <a:off x="2979738" y="5889625"/>
            <a:ext cx="146050" cy="128588"/>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22" name="Oval 716"/>
          <p:cNvSpPr>
            <a:spLocks noChangeArrowheads="1"/>
          </p:cNvSpPr>
          <p:nvPr/>
        </p:nvSpPr>
        <p:spPr bwMode="auto">
          <a:xfrm>
            <a:off x="4603750" y="5865813"/>
            <a:ext cx="147638" cy="130175"/>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23" name="Oval 717"/>
          <p:cNvSpPr>
            <a:spLocks noChangeArrowheads="1"/>
          </p:cNvSpPr>
          <p:nvPr/>
        </p:nvSpPr>
        <p:spPr bwMode="auto">
          <a:xfrm>
            <a:off x="6486525" y="5843588"/>
            <a:ext cx="146050" cy="128587"/>
          </a:xfrm>
          <a:prstGeom prst="ellipse">
            <a:avLst/>
          </a:prstGeom>
          <a:solidFill>
            <a:srgbClr val="FF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24" name="Oval 718"/>
          <p:cNvSpPr>
            <a:spLocks noChangeArrowheads="1"/>
          </p:cNvSpPr>
          <p:nvPr/>
        </p:nvSpPr>
        <p:spPr bwMode="auto">
          <a:xfrm>
            <a:off x="7123113" y="5767388"/>
            <a:ext cx="146050" cy="128587"/>
          </a:xfrm>
          <a:prstGeom prst="ellipse">
            <a:avLst/>
          </a:prstGeom>
          <a:solidFill>
            <a:srgbClr val="66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25" name="Oval 719"/>
          <p:cNvSpPr>
            <a:spLocks noChangeArrowheads="1"/>
          </p:cNvSpPr>
          <p:nvPr/>
        </p:nvSpPr>
        <p:spPr bwMode="auto">
          <a:xfrm>
            <a:off x="4125913" y="4473575"/>
            <a:ext cx="146050" cy="130175"/>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26" name="Oval 720"/>
          <p:cNvSpPr>
            <a:spLocks noChangeArrowheads="1"/>
          </p:cNvSpPr>
          <p:nvPr/>
        </p:nvSpPr>
        <p:spPr bwMode="auto">
          <a:xfrm>
            <a:off x="4448175" y="4335463"/>
            <a:ext cx="146050" cy="130175"/>
          </a:xfrm>
          <a:prstGeom prst="ellipse">
            <a:avLst/>
          </a:prstGeom>
          <a:solidFill>
            <a:srgbClr val="66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27" name="Oval 721" descr="80%"/>
          <p:cNvSpPr>
            <a:spLocks noChangeArrowheads="1"/>
          </p:cNvSpPr>
          <p:nvPr/>
        </p:nvSpPr>
        <p:spPr bwMode="auto">
          <a:xfrm>
            <a:off x="5072063" y="3605213"/>
            <a:ext cx="146050" cy="128587"/>
          </a:xfrm>
          <a:prstGeom prst="ellipse">
            <a:avLst/>
          </a:prstGeom>
          <a:solidFill>
            <a:srgbClr val="66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28" name="Oval 722"/>
          <p:cNvSpPr>
            <a:spLocks noChangeArrowheads="1"/>
          </p:cNvSpPr>
          <p:nvPr/>
        </p:nvSpPr>
        <p:spPr bwMode="auto">
          <a:xfrm>
            <a:off x="1301750" y="5557838"/>
            <a:ext cx="146050" cy="130175"/>
          </a:xfrm>
          <a:prstGeom prst="ellipse">
            <a:avLst/>
          </a:prstGeom>
          <a:noFill/>
          <a:ln w="12700">
            <a:solidFill>
              <a:srgbClr val="5490A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29" name="Oval 723"/>
          <p:cNvSpPr>
            <a:spLocks noChangeArrowheads="1"/>
          </p:cNvSpPr>
          <p:nvPr/>
        </p:nvSpPr>
        <p:spPr bwMode="auto">
          <a:xfrm>
            <a:off x="7705725" y="5160963"/>
            <a:ext cx="146050" cy="130175"/>
          </a:xfrm>
          <a:prstGeom prst="ellipse">
            <a:avLst/>
          </a:prstGeom>
          <a:solidFill>
            <a:srgbClr val="66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30" name="Oval 724"/>
          <p:cNvSpPr>
            <a:spLocks noChangeArrowheads="1"/>
          </p:cNvSpPr>
          <p:nvPr/>
        </p:nvSpPr>
        <p:spPr bwMode="auto">
          <a:xfrm>
            <a:off x="7688263" y="5267325"/>
            <a:ext cx="146050" cy="130175"/>
          </a:xfrm>
          <a:prstGeom prst="ellipse">
            <a:avLst/>
          </a:prstGeom>
          <a:solidFill>
            <a:srgbClr val="66FF99"/>
          </a:solid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31" name="Text Box 121"/>
          <p:cNvSpPr txBox="1">
            <a:spLocks noChangeArrowheads="1"/>
          </p:cNvSpPr>
          <p:nvPr/>
        </p:nvSpPr>
        <p:spPr bwMode="auto">
          <a:xfrm>
            <a:off x="1789113" y="5078413"/>
            <a:ext cx="3111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2</a:t>
            </a:r>
          </a:p>
        </p:txBody>
      </p:sp>
      <p:sp>
        <p:nvSpPr>
          <p:cNvPr id="332" name="Text Box 121"/>
          <p:cNvSpPr txBox="1">
            <a:spLocks noChangeArrowheads="1"/>
          </p:cNvSpPr>
          <p:nvPr/>
        </p:nvSpPr>
        <p:spPr bwMode="auto">
          <a:xfrm>
            <a:off x="1233488" y="5637213"/>
            <a:ext cx="3111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1</a:t>
            </a:r>
          </a:p>
        </p:txBody>
      </p:sp>
      <p:sp>
        <p:nvSpPr>
          <p:cNvPr id="333" name="Text Box 121"/>
          <p:cNvSpPr txBox="1">
            <a:spLocks noChangeArrowheads="1"/>
          </p:cNvSpPr>
          <p:nvPr/>
        </p:nvSpPr>
        <p:spPr bwMode="auto">
          <a:xfrm>
            <a:off x="2741613" y="5516563"/>
            <a:ext cx="3111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3</a:t>
            </a:r>
          </a:p>
        </p:txBody>
      </p:sp>
      <p:sp>
        <p:nvSpPr>
          <p:cNvPr id="334" name="Text Box 121"/>
          <p:cNvSpPr txBox="1">
            <a:spLocks noChangeArrowheads="1"/>
          </p:cNvSpPr>
          <p:nvPr/>
        </p:nvSpPr>
        <p:spPr bwMode="auto">
          <a:xfrm>
            <a:off x="3449638" y="5213350"/>
            <a:ext cx="3111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4</a:t>
            </a:r>
          </a:p>
        </p:txBody>
      </p:sp>
      <p:sp>
        <p:nvSpPr>
          <p:cNvPr id="335" name="Text Box 121"/>
          <p:cNvSpPr txBox="1">
            <a:spLocks noChangeArrowheads="1"/>
          </p:cNvSpPr>
          <p:nvPr/>
        </p:nvSpPr>
        <p:spPr bwMode="auto">
          <a:xfrm>
            <a:off x="4006850" y="4649788"/>
            <a:ext cx="3111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5</a:t>
            </a:r>
          </a:p>
        </p:txBody>
      </p:sp>
      <p:sp>
        <p:nvSpPr>
          <p:cNvPr id="336" name="Text Box 121"/>
          <p:cNvSpPr txBox="1">
            <a:spLocks noChangeArrowheads="1"/>
          </p:cNvSpPr>
          <p:nvPr/>
        </p:nvSpPr>
        <p:spPr bwMode="auto">
          <a:xfrm>
            <a:off x="4559300" y="3856038"/>
            <a:ext cx="3111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6</a:t>
            </a:r>
          </a:p>
        </p:txBody>
      </p:sp>
      <p:sp>
        <p:nvSpPr>
          <p:cNvPr id="337" name="Text Box 121"/>
          <p:cNvSpPr txBox="1">
            <a:spLocks noChangeArrowheads="1"/>
          </p:cNvSpPr>
          <p:nvPr/>
        </p:nvSpPr>
        <p:spPr bwMode="auto">
          <a:xfrm>
            <a:off x="5395913" y="2989263"/>
            <a:ext cx="3111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7</a:t>
            </a:r>
          </a:p>
        </p:txBody>
      </p:sp>
      <p:sp>
        <p:nvSpPr>
          <p:cNvPr id="338" name="Text Box 121"/>
          <p:cNvSpPr txBox="1">
            <a:spLocks noChangeArrowheads="1"/>
          </p:cNvSpPr>
          <p:nvPr/>
        </p:nvSpPr>
        <p:spPr bwMode="auto">
          <a:xfrm>
            <a:off x="6769100" y="2878138"/>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8A</a:t>
            </a:r>
          </a:p>
        </p:txBody>
      </p:sp>
      <p:sp>
        <p:nvSpPr>
          <p:cNvPr id="339" name="Text Box 121"/>
          <p:cNvSpPr txBox="1">
            <a:spLocks noChangeArrowheads="1"/>
          </p:cNvSpPr>
          <p:nvPr/>
        </p:nvSpPr>
        <p:spPr bwMode="auto">
          <a:xfrm>
            <a:off x="6896100" y="3086100"/>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8B</a:t>
            </a:r>
          </a:p>
        </p:txBody>
      </p:sp>
      <p:sp>
        <p:nvSpPr>
          <p:cNvPr id="340" name="Text Box 121"/>
          <p:cNvSpPr txBox="1">
            <a:spLocks noChangeArrowheads="1"/>
          </p:cNvSpPr>
          <p:nvPr/>
        </p:nvSpPr>
        <p:spPr bwMode="auto">
          <a:xfrm>
            <a:off x="6815138" y="3357563"/>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8C</a:t>
            </a:r>
          </a:p>
        </p:txBody>
      </p:sp>
      <p:sp>
        <p:nvSpPr>
          <p:cNvPr id="341" name="Text Box 121"/>
          <p:cNvSpPr txBox="1">
            <a:spLocks noChangeArrowheads="1"/>
          </p:cNvSpPr>
          <p:nvPr/>
        </p:nvSpPr>
        <p:spPr bwMode="auto">
          <a:xfrm>
            <a:off x="5905500" y="3481388"/>
            <a:ext cx="3111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FFFFFF"/>
                </a:solidFill>
              </a:rPr>
              <a:t>9</a:t>
            </a:r>
          </a:p>
        </p:txBody>
      </p:sp>
      <p:sp>
        <p:nvSpPr>
          <p:cNvPr id="342" name="Text Box 121"/>
          <p:cNvSpPr txBox="1">
            <a:spLocks noChangeArrowheads="1"/>
          </p:cNvSpPr>
          <p:nvPr/>
        </p:nvSpPr>
        <p:spPr bwMode="auto">
          <a:xfrm>
            <a:off x="5203825" y="3938588"/>
            <a:ext cx="460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10</a:t>
            </a:r>
          </a:p>
        </p:txBody>
      </p:sp>
      <p:sp>
        <p:nvSpPr>
          <p:cNvPr id="343" name="Text Box 121"/>
          <p:cNvSpPr txBox="1">
            <a:spLocks noChangeArrowheads="1"/>
          </p:cNvSpPr>
          <p:nvPr/>
        </p:nvSpPr>
        <p:spPr bwMode="auto">
          <a:xfrm>
            <a:off x="3938588" y="5454650"/>
            <a:ext cx="460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12</a:t>
            </a:r>
          </a:p>
        </p:txBody>
      </p:sp>
      <p:sp>
        <p:nvSpPr>
          <p:cNvPr id="344" name="Text Box 121"/>
          <p:cNvSpPr txBox="1">
            <a:spLocks noChangeArrowheads="1"/>
          </p:cNvSpPr>
          <p:nvPr/>
        </p:nvSpPr>
        <p:spPr bwMode="auto">
          <a:xfrm>
            <a:off x="5489575" y="5724525"/>
            <a:ext cx="460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13</a:t>
            </a:r>
          </a:p>
        </p:txBody>
      </p:sp>
      <p:sp>
        <p:nvSpPr>
          <p:cNvPr id="345" name="Text Box 121"/>
          <p:cNvSpPr txBox="1">
            <a:spLocks noChangeArrowheads="1"/>
          </p:cNvSpPr>
          <p:nvPr/>
        </p:nvSpPr>
        <p:spPr bwMode="auto">
          <a:xfrm>
            <a:off x="5445125" y="5056188"/>
            <a:ext cx="460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14</a:t>
            </a:r>
          </a:p>
        </p:txBody>
      </p:sp>
      <p:sp>
        <p:nvSpPr>
          <p:cNvPr id="346" name="Text Box 121"/>
          <p:cNvSpPr txBox="1">
            <a:spLocks noChangeArrowheads="1"/>
          </p:cNvSpPr>
          <p:nvPr/>
        </p:nvSpPr>
        <p:spPr bwMode="auto">
          <a:xfrm>
            <a:off x="6227763" y="4594225"/>
            <a:ext cx="460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15</a:t>
            </a:r>
          </a:p>
        </p:txBody>
      </p:sp>
      <p:sp>
        <p:nvSpPr>
          <p:cNvPr id="347" name="Text Box 121"/>
          <p:cNvSpPr txBox="1">
            <a:spLocks noChangeArrowheads="1"/>
          </p:cNvSpPr>
          <p:nvPr/>
        </p:nvSpPr>
        <p:spPr bwMode="auto">
          <a:xfrm>
            <a:off x="6481763" y="3979863"/>
            <a:ext cx="460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16</a:t>
            </a:r>
          </a:p>
        </p:txBody>
      </p:sp>
      <p:sp>
        <p:nvSpPr>
          <p:cNvPr id="348" name="Text Box 121"/>
          <p:cNvSpPr txBox="1">
            <a:spLocks noChangeArrowheads="1"/>
          </p:cNvSpPr>
          <p:nvPr/>
        </p:nvSpPr>
        <p:spPr bwMode="auto">
          <a:xfrm>
            <a:off x="6961188" y="4256088"/>
            <a:ext cx="765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17/18</a:t>
            </a:r>
          </a:p>
        </p:txBody>
      </p:sp>
      <p:sp>
        <p:nvSpPr>
          <p:cNvPr id="349" name="Text Box 121"/>
          <p:cNvSpPr txBox="1">
            <a:spLocks noChangeArrowheads="1"/>
          </p:cNvSpPr>
          <p:nvPr/>
        </p:nvSpPr>
        <p:spPr bwMode="auto">
          <a:xfrm>
            <a:off x="6604000" y="5324475"/>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19</a:t>
            </a:r>
          </a:p>
        </p:txBody>
      </p:sp>
      <p:sp>
        <p:nvSpPr>
          <p:cNvPr id="350" name="Text Box 121"/>
          <p:cNvSpPr txBox="1">
            <a:spLocks noChangeArrowheads="1"/>
          </p:cNvSpPr>
          <p:nvPr/>
        </p:nvSpPr>
        <p:spPr bwMode="auto">
          <a:xfrm>
            <a:off x="7427913" y="5565775"/>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20</a:t>
            </a:r>
          </a:p>
        </p:txBody>
      </p:sp>
      <p:sp>
        <p:nvSpPr>
          <p:cNvPr id="351" name="Text Box 121"/>
          <p:cNvSpPr txBox="1">
            <a:spLocks noChangeArrowheads="1"/>
          </p:cNvSpPr>
          <p:nvPr/>
        </p:nvSpPr>
        <p:spPr bwMode="auto">
          <a:xfrm>
            <a:off x="8345488" y="4008438"/>
            <a:ext cx="4826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22</a:t>
            </a:r>
          </a:p>
        </p:txBody>
      </p:sp>
      <p:sp>
        <p:nvSpPr>
          <p:cNvPr id="352" name="Text Box 121"/>
          <p:cNvSpPr txBox="1">
            <a:spLocks noChangeArrowheads="1"/>
          </p:cNvSpPr>
          <p:nvPr/>
        </p:nvSpPr>
        <p:spPr bwMode="auto">
          <a:xfrm>
            <a:off x="4681538" y="4710113"/>
            <a:ext cx="4619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11</a:t>
            </a:r>
          </a:p>
        </p:txBody>
      </p:sp>
      <p:sp>
        <p:nvSpPr>
          <p:cNvPr id="353" name="Freeform 9"/>
          <p:cNvSpPr>
            <a:spLocks/>
          </p:cNvSpPr>
          <p:nvPr/>
        </p:nvSpPr>
        <p:spPr bwMode="auto">
          <a:xfrm>
            <a:off x="4552950" y="4524375"/>
            <a:ext cx="923925" cy="971550"/>
          </a:xfrm>
          <a:custGeom>
            <a:avLst/>
            <a:gdLst>
              <a:gd name="T0" fmla="*/ 0 w 923925"/>
              <a:gd name="T1" fmla="*/ 320675 h 971550"/>
              <a:gd name="T2" fmla="*/ 38100 w 923925"/>
              <a:gd name="T3" fmla="*/ 241300 h 971550"/>
              <a:gd name="T4" fmla="*/ 209550 w 923925"/>
              <a:gd name="T5" fmla="*/ 0 h 971550"/>
              <a:gd name="T6" fmla="*/ 339725 w 923925"/>
              <a:gd name="T7" fmla="*/ 3175 h 971550"/>
              <a:gd name="T8" fmla="*/ 419100 w 923925"/>
              <a:gd name="T9" fmla="*/ 31750 h 971550"/>
              <a:gd name="T10" fmla="*/ 415925 w 923925"/>
              <a:gd name="T11" fmla="*/ 117475 h 971550"/>
              <a:gd name="T12" fmla="*/ 495300 w 923925"/>
              <a:gd name="T13" fmla="*/ 161925 h 971550"/>
              <a:gd name="T14" fmla="*/ 622300 w 923925"/>
              <a:gd name="T15" fmla="*/ 317500 h 971550"/>
              <a:gd name="T16" fmla="*/ 669925 w 923925"/>
              <a:gd name="T17" fmla="*/ 320675 h 971550"/>
              <a:gd name="T18" fmla="*/ 923925 w 923925"/>
              <a:gd name="T19" fmla="*/ 530225 h 971550"/>
              <a:gd name="T20" fmla="*/ 838200 w 923925"/>
              <a:gd name="T21" fmla="*/ 695325 h 971550"/>
              <a:gd name="T22" fmla="*/ 666750 w 923925"/>
              <a:gd name="T23" fmla="*/ 727075 h 971550"/>
              <a:gd name="T24" fmla="*/ 628650 w 923925"/>
              <a:gd name="T25" fmla="*/ 971550 h 971550"/>
              <a:gd name="T26" fmla="*/ 422275 w 923925"/>
              <a:gd name="T27" fmla="*/ 939800 h 9715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23925" h="971550">
                <a:moveTo>
                  <a:pt x="0" y="320675"/>
                </a:moveTo>
                <a:lnTo>
                  <a:pt x="38100" y="241300"/>
                </a:lnTo>
                <a:lnTo>
                  <a:pt x="209550" y="0"/>
                </a:lnTo>
                <a:lnTo>
                  <a:pt x="339725" y="3175"/>
                </a:lnTo>
                <a:lnTo>
                  <a:pt x="419100" y="31750"/>
                </a:lnTo>
                <a:lnTo>
                  <a:pt x="415925" y="117475"/>
                </a:lnTo>
                <a:lnTo>
                  <a:pt x="495300" y="161925"/>
                </a:lnTo>
                <a:lnTo>
                  <a:pt x="622300" y="317500"/>
                </a:lnTo>
                <a:lnTo>
                  <a:pt x="669925" y="320675"/>
                </a:lnTo>
                <a:lnTo>
                  <a:pt x="923925" y="530225"/>
                </a:lnTo>
                <a:lnTo>
                  <a:pt x="838200" y="695325"/>
                </a:lnTo>
                <a:lnTo>
                  <a:pt x="666750" y="727075"/>
                </a:lnTo>
                <a:lnTo>
                  <a:pt x="628650" y="971550"/>
                </a:lnTo>
                <a:lnTo>
                  <a:pt x="422275" y="939800"/>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54" name="Freeform 12"/>
          <p:cNvSpPr>
            <a:spLocks/>
          </p:cNvSpPr>
          <p:nvPr/>
        </p:nvSpPr>
        <p:spPr bwMode="auto">
          <a:xfrm>
            <a:off x="5218113" y="3765550"/>
            <a:ext cx="1176337" cy="1077913"/>
          </a:xfrm>
          <a:custGeom>
            <a:avLst/>
            <a:gdLst>
              <a:gd name="T0" fmla="*/ 358274 w 1175657"/>
              <a:gd name="T1" fmla="*/ 35078 h 1076803"/>
              <a:gd name="T2" fmla="*/ 403059 w 1175657"/>
              <a:gd name="T3" fmla="*/ 0 h 1076803"/>
              <a:gd name="T4" fmla="*/ 451576 w 1175657"/>
              <a:gd name="T5" fmla="*/ 140313 h 1076803"/>
              <a:gd name="T6" fmla="*/ 571001 w 1175657"/>
              <a:gd name="T7" fmla="*/ 265034 h 1076803"/>
              <a:gd name="T8" fmla="*/ 481430 w 1175657"/>
              <a:gd name="T9" fmla="*/ 307905 h 1076803"/>
              <a:gd name="T10" fmla="*/ 671764 w 1175657"/>
              <a:gd name="T11" fmla="*/ 358574 h 1076803"/>
              <a:gd name="T12" fmla="*/ 977789 w 1175657"/>
              <a:gd name="T13" fmla="*/ 397550 h 1076803"/>
              <a:gd name="T14" fmla="*/ 1112142 w 1175657"/>
              <a:gd name="T15" fmla="*/ 444321 h 1076803"/>
              <a:gd name="T16" fmla="*/ 1242765 w 1175657"/>
              <a:gd name="T17" fmla="*/ 565144 h 1076803"/>
              <a:gd name="T18" fmla="*/ 1153196 w 1175657"/>
              <a:gd name="T19" fmla="*/ 974387 h 1076803"/>
              <a:gd name="T20" fmla="*/ 1056164 w 1175657"/>
              <a:gd name="T21" fmla="*/ 927616 h 1076803"/>
              <a:gd name="T22" fmla="*/ 974057 w 1175657"/>
              <a:gd name="T23" fmla="*/ 795099 h 1076803"/>
              <a:gd name="T24" fmla="*/ 847168 w 1175657"/>
              <a:gd name="T25" fmla="*/ 756123 h 1076803"/>
              <a:gd name="T26" fmla="*/ 709084 w 1175657"/>
              <a:gd name="T27" fmla="*/ 884744 h 1076803"/>
              <a:gd name="T28" fmla="*/ 631846 w 1175657"/>
              <a:gd name="T29" fmla="*/ 976929 h 1076803"/>
              <a:gd name="T30" fmla="*/ 358274 w 1175657"/>
              <a:gd name="T31" fmla="*/ 888643 h 1076803"/>
              <a:gd name="T32" fmla="*/ 182868 w 1175657"/>
              <a:gd name="T33" fmla="*/ 931513 h 1076803"/>
              <a:gd name="T34" fmla="*/ 100763 w 1175657"/>
              <a:gd name="T35" fmla="*/ 1056234 h 1076803"/>
              <a:gd name="T36" fmla="*/ 3722 w 1175657"/>
              <a:gd name="T37" fmla="*/ 1064034 h 1076803"/>
              <a:gd name="T38" fmla="*/ 0 w 1175657"/>
              <a:gd name="T39" fmla="*/ 1188752 h 10768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5657" h="1076803">
                <a:moveTo>
                  <a:pt x="338928" y="31774"/>
                </a:moveTo>
                <a:lnTo>
                  <a:pt x="381294" y="0"/>
                </a:lnTo>
                <a:lnTo>
                  <a:pt x="427191" y="127098"/>
                </a:lnTo>
                <a:lnTo>
                  <a:pt x="540167" y="240074"/>
                </a:lnTo>
                <a:lnTo>
                  <a:pt x="455435" y="278909"/>
                </a:lnTo>
                <a:lnTo>
                  <a:pt x="635490" y="324806"/>
                </a:lnTo>
                <a:lnTo>
                  <a:pt x="924991" y="360111"/>
                </a:lnTo>
                <a:lnTo>
                  <a:pt x="1052089" y="402477"/>
                </a:lnTo>
                <a:lnTo>
                  <a:pt x="1175657" y="511922"/>
                </a:lnTo>
                <a:lnTo>
                  <a:pt x="1090925" y="882625"/>
                </a:lnTo>
                <a:lnTo>
                  <a:pt x="999132" y="840259"/>
                </a:lnTo>
                <a:lnTo>
                  <a:pt x="921461" y="720222"/>
                </a:lnTo>
                <a:lnTo>
                  <a:pt x="801423" y="684917"/>
                </a:lnTo>
                <a:lnTo>
                  <a:pt x="670795" y="801424"/>
                </a:lnTo>
                <a:lnTo>
                  <a:pt x="597726" y="884929"/>
                </a:lnTo>
                <a:lnTo>
                  <a:pt x="338928" y="804955"/>
                </a:lnTo>
                <a:lnTo>
                  <a:pt x="172994" y="843790"/>
                </a:lnTo>
                <a:lnTo>
                  <a:pt x="95323" y="956766"/>
                </a:lnTo>
                <a:lnTo>
                  <a:pt x="3530" y="963827"/>
                </a:lnTo>
                <a:lnTo>
                  <a:pt x="0" y="1076803"/>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55" name="Freeform 14"/>
          <p:cNvSpPr>
            <a:spLocks/>
          </p:cNvSpPr>
          <p:nvPr/>
        </p:nvSpPr>
        <p:spPr bwMode="auto">
          <a:xfrm>
            <a:off x="5889625" y="4564063"/>
            <a:ext cx="581025" cy="971550"/>
          </a:xfrm>
          <a:custGeom>
            <a:avLst/>
            <a:gdLst>
              <a:gd name="T0" fmla="*/ 0 w 582533"/>
              <a:gd name="T1" fmla="*/ 0 h 970888"/>
              <a:gd name="T2" fmla="*/ 101854 w 582533"/>
              <a:gd name="T3" fmla="*/ 90461 h 970888"/>
              <a:gd name="T4" fmla="*/ 74326 w 582533"/>
              <a:gd name="T5" fmla="*/ 139462 h 970888"/>
              <a:gd name="T6" fmla="*/ 104605 w 582533"/>
              <a:gd name="T7" fmla="*/ 177155 h 970888"/>
              <a:gd name="T8" fmla="*/ 77076 w 582533"/>
              <a:gd name="T9" fmla="*/ 433464 h 970888"/>
              <a:gd name="T10" fmla="*/ 165163 w 582533"/>
              <a:gd name="T11" fmla="*/ 399539 h 970888"/>
              <a:gd name="T12" fmla="*/ 264262 w 582533"/>
              <a:gd name="T13" fmla="*/ 433464 h 970888"/>
              <a:gd name="T14" fmla="*/ 294547 w 582533"/>
              <a:gd name="T15" fmla="*/ 527694 h 970888"/>
              <a:gd name="T16" fmla="*/ 267015 w 582533"/>
              <a:gd name="T17" fmla="*/ 569155 h 970888"/>
              <a:gd name="T18" fmla="*/ 366118 w 582533"/>
              <a:gd name="T19" fmla="*/ 648309 h 970888"/>
              <a:gd name="T20" fmla="*/ 429430 w 582533"/>
              <a:gd name="T21" fmla="*/ 614388 h 970888"/>
              <a:gd name="T22" fmla="*/ 454206 w 582533"/>
              <a:gd name="T23" fmla="*/ 648309 h 970888"/>
              <a:gd name="T24" fmla="*/ 319321 w 582533"/>
              <a:gd name="T25" fmla="*/ 784002 h 970888"/>
              <a:gd name="T26" fmla="*/ 261508 w 582533"/>
              <a:gd name="T27" fmla="*/ 821697 h 970888"/>
              <a:gd name="T28" fmla="*/ 258757 w 582533"/>
              <a:gd name="T29" fmla="*/ 1036542 h 9708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2533" h="970888">
                <a:moveTo>
                  <a:pt x="0" y="0"/>
                </a:moveTo>
                <a:lnTo>
                  <a:pt x="130629" y="84732"/>
                </a:lnTo>
                <a:lnTo>
                  <a:pt x="95324" y="130629"/>
                </a:lnTo>
                <a:lnTo>
                  <a:pt x="134159" y="165934"/>
                </a:lnTo>
                <a:lnTo>
                  <a:pt x="98854" y="406008"/>
                </a:lnTo>
                <a:lnTo>
                  <a:pt x="211830" y="374233"/>
                </a:lnTo>
                <a:lnTo>
                  <a:pt x="338928" y="406008"/>
                </a:lnTo>
                <a:lnTo>
                  <a:pt x="377764" y="494270"/>
                </a:lnTo>
                <a:lnTo>
                  <a:pt x="342459" y="533106"/>
                </a:lnTo>
                <a:lnTo>
                  <a:pt x="469557" y="607246"/>
                </a:lnTo>
                <a:lnTo>
                  <a:pt x="550759" y="575472"/>
                </a:lnTo>
                <a:lnTo>
                  <a:pt x="582533" y="607246"/>
                </a:lnTo>
                <a:lnTo>
                  <a:pt x="409538" y="734344"/>
                </a:lnTo>
                <a:lnTo>
                  <a:pt x="335398" y="769649"/>
                </a:lnTo>
                <a:lnTo>
                  <a:pt x="331867" y="970888"/>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56" name="Freeform 15"/>
          <p:cNvSpPr>
            <a:spLocks/>
          </p:cNvSpPr>
          <p:nvPr/>
        </p:nvSpPr>
        <p:spPr bwMode="auto">
          <a:xfrm>
            <a:off x="6062663" y="3035300"/>
            <a:ext cx="447675" cy="1087438"/>
          </a:xfrm>
          <a:custGeom>
            <a:avLst/>
            <a:gdLst>
              <a:gd name="T0" fmla="*/ 0 w 448374"/>
              <a:gd name="T1" fmla="*/ 0 h 1087394"/>
              <a:gd name="T2" fmla="*/ 252268 w 448374"/>
              <a:gd name="T3" fmla="*/ 81489 h 1087394"/>
              <a:gd name="T4" fmla="*/ 209718 w 448374"/>
              <a:gd name="T5" fmla="*/ 248095 h 1087394"/>
              <a:gd name="T6" fmla="*/ 385991 w 448374"/>
              <a:gd name="T7" fmla="*/ 581229 h 1087394"/>
              <a:gd name="T8" fmla="*/ 288742 w 448374"/>
              <a:gd name="T9" fmla="*/ 687605 h 1087394"/>
              <a:gd name="T10" fmla="*/ 291783 w 448374"/>
              <a:gd name="T11" fmla="*/ 737224 h 1087394"/>
              <a:gd name="T12" fmla="*/ 325217 w 448374"/>
              <a:gd name="T13" fmla="*/ 818714 h 1087394"/>
              <a:gd name="T14" fmla="*/ 255310 w 448374"/>
              <a:gd name="T15" fmla="*/ 825775 h 1087394"/>
              <a:gd name="T16" fmla="*/ 66866 w 448374"/>
              <a:gd name="T17" fmla="*/ 1091618 h 10873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8374" h="1087394">
                <a:moveTo>
                  <a:pt x="0" y="0"/>
                </a:moveTo>
                <a:lnTo>
                  <a:pt x="293031" y="81201"/>
                </a:lnTo>
                <a:lnTo>
                  <a:pt x="243604" y="247135"/>
                </a:lnTo>
                <a:lnTo>
                  <a:pt x="448374" y="579002"/>
                </a:lnTo>
                <a:lnTo>
                  <a:pt x="335397" y="684917"/>
                </a:lnTo>
                <a:lnTo>
                  <a:pt x="338928" y="734344"/>
                </a:lnTo>
                <a:lnTo>
                  <a:pt x="377764" y="815546"/>
                </a:lnTo>
                <a:lnTo>
                  <a:pt x="296562" y="822607"/>
                </a:lnTo>
                <a:lnTo>
                  <a:pt x="77671" y="1087394"/>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57" name="Oval 689"/>
          <p:cNvSpPr>
            <a:spLocks noChangeArrowheads="1"/>
          </p:cNvSpPr>
          <p:nvPr/>
        </p:nvSpPr>
        <p:spPr bwMode="auto">
          <a:xfrm>
            <a:off x="6791325" y="3097213"/>
            <a:ext cx="146050" cy="128587"/>
          </a:xfrm>
          <a:prstGeom prst="ellipse">
            <a:avLst/>
          </a:prstGeom>
          <a:blipFill dpi="0" rotWithShape="1">
            <a:blip r:embed="rId3"/>
            <a:srcRect/>
            <a:tile tx="0" ty="0" sx="100000" sy="100000" flip="none" algn="tl"/>
          </a:blip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58" name="Oval 688"/>
          <p:cNvSpPr>
            <a:spLocks noChangeArrowheads="1"/>
          </p:cNvSpPr>
          <p:nvPr/>
        </p:nvSpPr>
        <p:spPr bwMode="auto">
          <a:xfrm>
            <a:off x="6878638" y="3208338"/>
            <a:ext cx="146050" cy="128587"/>
          </a:xfrm>
          <a:prstGeom prst="ellipse">
            <a:avLst/>
          </a:prstGeom>
          <a:blipFill dpi="0" rotWithShape="1">
            <a:blip r:embed="rId3"/>
            <a:srcRect/>
            <a:tile tx="0" ty="0" sx="100000" sy="100000" flip="none" algn="tl"/>
          </a:blipFill>
          <a:ln w="12700">
            <a:solidFill>
              <a:srgbClr val="5490A8"/>
            </a:solidFill>
            <a:round/>
            <a:headEnd/>
            <a:tailEnd/>
          </a:ln>
        </p:spPr>
        <p:txBody>
          <a:bodyPr wrap="none" anchor="ct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kumimoji="0" lang="en-US" sz="2400" b="0" kern="0" dirty="0">
              <a:solidFill>
                <a:srgbClr val="000000"/>
              </a:solidFill>
            </a:endParaRPr>
          </a:p>
        </p:txBody>
      </p:sp>
      <p:sp>
        <p:nvSpPr>
          <p:cNvPr id="359" name="Freeform 22"/>
          <p:cNvSpPr>
            <a:spLocks/>
          </p:cNvSpPr>
          <p:nvPr/>
        </p:nvSpPr>
        <p:spPr bwMode="auto">
          <a:xfrm>
            <a:off x="6786563" y="4929188"/>
            <a:ext cx="642937" cy="288925"/>
          </a:xfrm>
          <a:custGeom>
            <a:avLst/>
            <a:gdLst>
              <a:gd name="T0" fmla="*/ 642937 w 642937"/>
              <a:gd name="T1" fmla="*/ 0 h 288132"/>
              <a:gd name="T2" fmla="*/ 471487 w 642937"/>
              <a:gd name="T3" fmla="*/ 5869 h 288132"/>
              <a:gd name="T4" fmla="*/ 433387 w 642937"/>
              <a:gd name="T5" fmla="*/ 93902 h 288132"/>
              <a:gd name="T6" fmla="*/ 534193 w 642937"/>
              <a:gd name="T7" fmla="*/ 302274 h 288132"/>
              <a:gd name="T8" fmla="*/ 438150 w 642937"/>
              <a:gd name="T9" fmla="*/ 355064 h 288132"/>
              <a:gd name="T10" fmla="*/ 400050 w 642937"/>
              <a:gd name="T11" fmla="*/ 264097 h 288132"/>
              <a:gd name="T12" fmla="*/ 111918 w 642937"/>
              <a:gd name="T13" fmla="*/ 202475 h 288132"/>
              <a:gd name="T14" fmla="*/ 0 w 642937"/>
              <a:gd name="T15" fmla="*/ 319846 h 2881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2937" h="288132">
                <a:moveTo>
                  <a:pt x="642937" y="0"/>
                </a:moveTo>
                <a:lnTo>
                  <a:pt x="471487" y="4763"/>
                </a:lnTo>
                <a:lnTo>
                  <a:pt x="433387" y="76200"/>
                </a:lnTo>
                <a:lnTo>
                  <a:pt x="534193" y="245295"/>
                </a:lnTo>
                <a:lnTo>
                  <a:pt x="438150" y="288132"/>
                </a:lnTo>
                <a:lnTo>
                  <a:pt x="400050" y="214313"/>
                </a:lnTo>
                <a:lnTo>
                  <a:pt x="111918" y="164307"/>
                </a:lnTo>
                <a:lnTo>
                  <a:pt x="0" y="259557"/>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60" name="Freeform 23"/>
          <p:cNvSpPr>
            <a:spLocks/>
          </p:cNvSpPr>
          <p:nvPr/>
        </p:nvSpPr>
        <p:spPr bwMode="auto">
          <a:xfrm>
            <a:off x="6472238" y="5165725"/>
            <a:ext cx="225425" cy="90488"/>
          </a:xfrm>
          <a:custGeom>
            <a:avLst/>
            <a:gdLst>
              <a:gd name="T0" fmla="*/ 0 w 226218"/>
              <a:gd name="T1" fmla="*/ 0 h 90488"/>
              <a:gd name="T2" fmla="*/ 93488 w 226218"/>
              <a:gd name="T3" fmla="*/ 90488 h 90488"/>
              <a:gd name="T4" fmla="*/ 161482 w 226218"/>
              <a:gd name="T5" fmla="*/ 90488 h 90488"/>
              <a:gd name="T6" fmla="*/ 0 60000 65536"/>
              <a:gd name="T7" fmla="*/ 0 60000 65536"/>
              <a:gd name="T8" fmla="*/ 0 60000 65536"/>
            </a:gdLst>
            <a:ahLst/>
            <a:cxnLst>
              <a:cxn ang="T6">
                <a:pos x="T0" y="T1"/>
              </a:cxn>
              <a:cxn ang="T7">
                <a:pos x="T2" y="T3"/>
              </a:cxn>
              <a:cxn ang="T8">
                <a:pos x="T4" y="T5"/>
              </a:cxn>
            </a:cxnLst>
            <a:rect l="0" t="0" r="r" b="b"/>
            <a:pathLst>
              <a:path w="226218" h="90488">
                <a:moveTo>
                  <a:pt x="0" y="0"/>
                </a:moveTo>
                <a:lnTo>
                  <a:pt x="130968" y="90488"/>
                </a:lnTo>
                <a:lnTo>
                  <a:pt x="226218" y="90488"/>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95394" name="Rectangle 16"/>
          <p:cNvSpPr txBox="1">
            <a:spLocks noChangeArrowheads="1"/>
          </p:cNvSpPr>
          <p:nvPr/>
        </p:nvSpPr>
        <p:spPr bwMode="auto">
          <a:xfrm>
            <a:off x="592138" y="1204913"/>
            <a:ext cx="83851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600" b="0" dirty="0">
                <a:solidFill>
                  <a:srgbClr val="3333FF"/>
                </a:solidFill>
                <a:cs typeface="Calibri" panose="020F0502020204030204" pitchFamily="34" charset="0"/>
              </a:rPr>
              <a:t>By Organizational Structure</a:t>
            </a:r>
            <a:endParaRPr lang="en-US" altLang="en-US" sz="2600" b="0" dirty="0">
              <a:solidFill>
                <a:srgbClr val="003399"/>
              </a:solidFill>
              <a:cs typeface="Calibri" panose="020F0502020204030204" pitchFamily="34" charset="0"/>
            </a:endParaRPr>
          </a:p>
        </p:txBody>
      </p:sp>
      <p:sp>
        <p:nvSpPr>
          <p:cNvPr id="95395" name="Rectangle 150" descr="Cork"/>
          <p:cNvSpPr>
            <a:spLocks noChangeArrowheads="1"/>
          </p:cNvSpPr>
          <p:nvPr/>
        </p:nvSpPr>
        <p:spPr bwMode="auto">
          <a:xfrm>
            <a:off x="552450" y="3079750"/>
            <a:ext cx="533400" cy="381000"/>
          </a:xfrm>
          <a:prstGeom prst="rect">
            <a:avLst/>
          </a:prstGeom>
          <a:blipFill dpi="0" rotWithShape="0">
            <a:blip r:embed="rId3"/>
            <a:srcRect/>
            <a:tile tx="0" ty="0" sx="100000" sy="100000" flip="none" algn="tl"/>
          </a:blipFill>
          <a:ln w="76200" cap="rnd">
            <a:solidFill>
              <a:srgbClr val="00002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dirty="0">
              <a:solidFill>
                <a:srgbClr val="3366CC"/>
              </a:solidFill>
              <a:cs typeface="Calibri" panose="020F0502020204030204" pitchFamily="34" charset="0"/>
            </a:endParaRPr>
          </a:p>
        </p:txBody>
      </p:sp>
      <p:sp>
        <p:nvSpPr>
          <p:cNvPr id="95396" name="Rectangle 151"/>
          <p:cNvSpPr>
            <a:spLocks noChangeArrowheads="1"/>
          </p:cNvSpPr>
          <p:nvPr/>
        </p:nvSpPr>
        <p:spPr bwMode="auto">
          <a:xfrm>
            <a:off x="552450" y="2012950"/>
            <a:ext cx="533400" cy="381000"/>
          </a:xfrm>
          <a:prstGeom prst="rect">
            <a:avLst/>
          </a:prstGeom>
          <a:solidFill>
            <a:srgbClr val="66FF99"/>
          </a:solidFill>
          <a:ln w="76200" cap="rnd">
            <a:solidFill>
              <a:srgbClr val="00002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dirty="0">
              <a:solidFill>
                <a:srgbClr val="3366CC"/>
              </a:solidFill>
              <a:cs typeface="Calibri" panose="020F0502020204030204" pitchFamily="34" charset="0"/>
            </a:endParaRPr>
          </a:p>
        </p:txBody>
      </p:sp>
      <p:sp>
        <p:nvSpPr>
          <p:cNvPr id="95397" name="Rectangle 152"/>
          <p:cNvSpPr>
            <a:spLocks noChangeArrowheads="1"/>
          </p:cNvSpPr>
          <p:nvPr/>
        </p:nvSpPr>
        <p:spPr bwMode="auto">
          <a:xfrm>
            <a:off x="552450" y="2546350"/>
            <a:ext cx="533400" cy="381000"/>
          </a:xfrm>
          <a:prstGeom prst="rect">
            <a:avLst/>
          </a:prstGeom>
          <a:solidFill>
            <a:srgbClr val="FFFF99"/>
          </a:solidFill>
          <a:ln w="76200" cap="rnd">
            <a:solidFill>
              <a:srgbClr val="00002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dirty="0">
              <a:solidFill>
                <a:srgbClr val="3366CC"/>
              </a:solidFill>
              <a:cs typeface="Calibri" panose="020F0502020204030204" pitchFamily="34" charset="0"/>
            </a:endParaRPr>
          </a:p>
        </p:txBody>
      </p:sp>
      <p:sp>
        <p:nvSpPr>
          <p:cNvPr id="95398" name="Rectangle 153"/>
          <p:cNvSpPr>
            <a:spLocks noChangeArrowheads="1"/>
          </p:cNvSpPr>
          <p:nvPr/>
        </p:nvSpPr>
        <p:spPr bwMode="auto">
          <a:xfrm>
            <a:off x="552450" y="3613150"/>
            <a:ext cx="533400" cy="381000"/>
          </a:xfrm>
          <a:prstGeom prst="rect">
            <a:avLst/>
          </a:prstGeom>
          <a:solidFill>
            <a:srgbClr val="3366FF"/>
          </a:solidFill>
          <a:ln w="76200" cap="rnd">
            <a:solidFill>
              <a:srgbClr val="00002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dirty="0">
              <a:solidFill>
                <a:srgbClr val="3366CC"/>
              </a:solidFill>
              <a:cs typeface="Calibri" panose="020F0502020204030204" pitchFamily="34" charset="0"/>
            </a:endParaRPr>
          </a:p>
        </p:txBody>
      </p:sp>
      <p:sp>
        <p:nvSpPr>
          <p:cNvPr id="95399" name="Text Box 154"/>
          <p:cNvSpPr txBox="1">
            <a:spLocks noChangeArrowheads="1"/>
          </p:cNvSpPr>
          <p:nvPr/>
        </p:nvSpPr>
        <p:spPr bwMode="auto">
          <a:xfrm>
            <a:off x="1085850" y="2012950"/>
            <a:ext cx="2305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kumimoji="0" lang="en-US" altLang="en-US" sz="1800" dirty="0">
                <a:solidFill>
                  <a:srgbClr val="000000"/>
                </a:solidFill>
                <a:cs typeface="Calibri" panose="020F0502020204030204" pitchFamily="34" charset="0"/>
              </a:rPr>
              <a:t>(14) Private, nonprofit</a:t>
            </a:r>
          </a:p>
        </p:txBody>
      </p:sp>
      <p:sp>
        <p:nvSpPr>
          <p:cNvPr id="95400" name="Text Box 155"/>
          <p:cNvSpPr txBox="1">
            <a:spLocks noChangeArrowheads="1"/>
          </p:cNvSpPr>
          <p:nvPr/>
        </p:nvSpPr>
        <p:spPr bwMode="auto">
          <a:xfrm>
            <a:off x="1085850" y="2546350"/>
            <a:ext cx="28321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kumimoji="0" lang="en-US" altLang="en-US" sz="1800" dirty="0">
                <a:solidFill>
                  <a:srgbClr val="000000"/>
                </a:solidFill>
                <a:cs typeface="Calibri" panose="020F0502020204030204" pitchFamily="34" charset="0"/>
              </a:rPr>
              <a:t>(5) Joint-exercise-of-powers</a:t>
            </a:r>
          </a:p>
        </p:txBody>
      </p:sp>
      <p:sp>
        <p:nvSpPr>
          <p:cNvPr id="95401" name="Text Box 156"/>
          <p:cNvSpPr txBox="1">
            <a:spLocks noChangeArrowheads="1"/>
          </p:cNvSpPr>
          <p:nvPr/>
        </p:nvSpPr>
        <p:spPr bwMode="auto">
          <a:xfrm>
            <a:off x="1085850" y="3613150"/>
            <a:ext cx="31432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kumimoji="0" lang="en-US" altLang="en-US" sz="1800" dirty="0">
                <a:solidFill>
                  <a:srgbClr val="000000"/>
                </a:solidFill>
                <a:cs typeface="Calibri" panose="020F0502020204030204" pitchFamily="34" charset="0"/>
              </a:rPr>
              <a:t>(1) Community Services Board</a:t>
            </a:r>
          </a:p>
        </p:txBody>
      </p:sp>
      <p:sp>
        <p:nvSpPr>
          <p:cNvPr id="95402" name="Text Box 157"/>
          <p:cNvSpPr txBox="1">
            <a:spLocks noChangeArrowheads="1"/>
          </p:cNvSpPr>
          <p:nvPr/>
        </p:nvSpPr>
        <p:spPr bwMode="auto">
          <a:xfrm>
            <a:off x="1085850" y="3079750"/>
            <a:ext cx="34496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kumimoji="0" lang="en-US" altLang="en-US" sz="1800" dirty="0">
                <a:solidFill>
                  <a:srgbClr val="000000"/>
                </a:solidFill>
                <a:cs typeface="Calibri" panose="020F0502020204030204" pitchFamily="34" charset="0"/>
              </a:rPr>
              <a:t>(5) Northern VA local Government</a:t>
            </a:r>
          </a:p>
        </p:txBody>
      </p:sp>
      <p:sp>
        <p:nvSpPr>
          <p:cNvPr id="370" name="Text Box 121"/>
          <p:cNvSpPr txBox="1">
            <a:spLocks noChangeArrowheads="1"/>
          </p:cNvSpPr>
          <p:nvPr/>
        </p:nvSpPr>
        <p:spPr bwMode="auto">
          <a:xfrm>
            <a:off x="6116638" y="2754313"/>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8D</a:t>
            </a:r>
          </a:p>
        </p:txBody>
      </p:sp>
      <p:sp>
        <p:nvSpPr>
          <p:cNvPr id="371" name="Text Box 121"/>
          <p:cNvSpPr txBox="1">
            <a:spLocks noChangeArrowheads="1"/>
          </p:cNvSpPr>
          <p:nvPr/>
        </p:nvSpPr>
        <p:spPr bwMode="auto">
          <a:xfrm>
            <a:off x="7466013" y="5110163"/>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21</a:t>
            </a:r>
          </a:p>
        </p:txBody>
      </p:sp>
      <p:sp>
        <p:nvSpPr>
          <p:cNvPr id="372" name="Freeform 1"/>
          <p:cNvSpPr>
            <a:spLocks/>
          </p:cNvSpPr>
          <p:nvPr/>
        </p:nvSpPr>
        <p:spPr bwMode="auto">
          <a:xfrm>
            <a:off x="1428750" y="5324475"/>
            <a:ext cx="254000" cy="749300"/>
          </a:xfrm>
          <a:custGeom>
            <a:avLst/>
            <a:gdLst>
              <a:gd name="T0" fmla="*/ 0 w 254000"/>
              <a:gd name="T1" fmla="*/ 0 h 749300"/>
              <a:gd name="T2" fmla="*/ 6350 w 254000"/>
              <a:gd name="T3" fmla="*/ 95250 h 749300"/>
              <a:gd name="T4" fmla="*/ 171450 w 254000"/>
              <a:gd name="T5" fmla="*/ 298450 h 749300"/>
              <a:gd name="T6" fmla="*/ 215900 w 254000"/>
              <a:gd name="T7" fmla="*/ 260350 h 749300"/>
              <a:gd name="T8" fmla="*/ 254000 w 254000"/>
              <a:gd name="T9" fmla="*/ 374650 h 749300"/>
              <a:gd name="T10" fmla="*/ 120650 w 254000"/>
              <a:gd name="T11" fmla="*/ 381000 h 749300"/>
              <a:gd name="T12" fmla="*/ 215900 w 254000"/>
              <a:gd name="T13" fmla="*/ 590550 h 749300"/>
              <a:gd name="T14" fmla="*/ 247650 w 254000"/>
              <a:gd name="T15" fmla="*/ 749300 h 7493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4000" h="749300">
                <a:moveTo>
                  <a:pt x="0" y="0"/>
                </a:moveTo>
                <a:lnTo>
                  <a:pt x="6350" y="95250"/>
                </a:lnTo>
                <a:lnTo>
                  <a:pt x="171450" y="298450"/>
                </a:lnTo>
                <a:lnTo>
                  <a:pt x="215900" y="260350"/>
                </a:lnTo>
                <a:lnTo>
                  <a:pt x="254000" y="374650"/>
                </a:lnTo>
                <a:lnTo>
                  <a:pt x="120650" y="381000"/>
                </a:lnTo>
                <a:lnTo>
                  <a:pt x="215900" y="590550"/>
                </a:lnTo>
                <a:lnTo>
                  <a:pt x="247650" y="749300"/>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73" name="Freeform 2"/>
          <p:cNvSpPr>
            <a:spLocks/>
          </p:cNvSpPr>
          <p:nvPr/>
        </p:nvSpPr>
        <p:spPr bwMode="auto">
          <a:xfrm>
            <a:off x="1638300" y="5248275"/>
            <a:ext cx="1181100" cy="654050"/>
          </a:xfrm>
          <a:custGeom>
            <a:avLst/>
            <a:gdLst>
              <a:gd name="T0" fmla="*/ 1181100 w 1181100"/>
              <a:gd name="T1" fmla="*/ 0 h 654050"/>
              <a:gd name="T2" fmla="*/ 1098550 w 1181100"/>
              <a:gd name="T3" fmla="*/ 57150 h 654050"/>
              <a:gd name="T4" fmla="*/ 1136650 w 1181100"/>
              <a:gd name="T5" fmla="*/ 88900 h 654050"/>
              <a:gd name="T6" fmla="*/ 1047750 w 1181100"/>
              <a:gd name="T7" fmla="*/ 171450 h 654050"/>
              <a:gd name="T8" fmla="*/ 1130300 w 1181100"/>
              <a:gd name="T9" fmla="*/ 215900 h 654050"/>
              <a:gd name="T10" fmla="*/ 660400 w 1181100"/>
              <a:gd name="T11" fmla="*/ 412750 h 654050"/>
              <a:gd name="T12" fmla="*/ 622300 w 1181100"/>
              <a:gd name="T13" fmla="*/ 323850 h 654050"/>
              <a:gd name="T14" fmla="*/ 584200 w 1181100"/>
              <a:gd name="T15" fmla="*/ 368300 h 654050"/>
              <a:gd name="T16" fmla="*/ 508000 w 1181100"/>
              <a:gd name="T17" fmla="*/ 412750 h 654050"/>
              <a:gd name="T18" fmla="*/ 247650 w 1181100"/>
              <a:gd name="T19" fmla="*/ 533400 h 654050"/>
              <a:gd name="T20" fmla="*/ 247650 w 1181100"/>
              <a:gd name="T21" fmla="*/ 584200 h 654050"/>
              <a:gd name="T22" fmla="*/ 0 w 1181100"/>
              <a:gd name="T23" fmla="*/ 654050 h 6540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81100" h="654050">
                <a:moveTo>
                  <a:pt x="1181100" y="0"/>
                </a:moveTo>
                <a:lnTo>
                  <a:pt x="1098550" y="57150"/>
                </a:lnTo>
                <a:lnTo>
                  <a:pt x="1136650" y="88900"/>
                </a:lnTo>
                <a:lnTo>
                  <a:pt x="1047750" y="171450"/>
                </a:lnTo>
                <a:lnTo>
                  <a:pt x="1130300" y="215900"/>
                </a:lnTo>
                <a:lnTo>
                  <a:pt x="660400" y="412750"/>
                </a:lnTo>
                <a:lnTo>
                  <a:pt x="622300" y="323850"/>
                </a:lnTo>
                <a:lnTo>
                  <a:pt x="584200" y="368300"/>
                </a:lnTo>
                <a:lnTo>
                  <a:pt x="508000" y="412750"/>
                </a:lnTo>
                <a:lnTo>
                  <a:pt x="247650" y="533400"/>
                </a:lnTo>
                <a:lnTo>
                  <a:pt x="247650" y="584200"/>
                </a:lnTo>
                <a:lnTo>
                  <a:pt x="0" y="654050"/>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74" name="Freeform 4"/>
          <p:cNvSpPr>
            <a:spLocks/>
          </p:cNvSpPr>
          <p:nvPr/>
        </p:nvSpPr>
        <p:spPr bwMode="auto">
          <a:xfrm>
            <a:off x="3003550" y="5222875"/>
            <a:ext cx="546100" cy="876300"/>
          </a:xfrm>
          <a:custGeom>
            <a:avLst/>
            <a:gdLst>
              <a:gd name="T0" fmla="*/ 0 w 546100"/>
              <a:gd name="T1" fmla="*/ 0 h 876300"/>
              <a:gd name="T2" fmla="*/ 177800 w 546100"/>
              <a:gd name="T3" fmla="*/ 152400 h 876300"/>
              <a:gd name="T4" fmla="*/ 95250 w 546100"/>
              <a:gd name="T5" fmla="*/ 190500 h 876300"/>
              <a:gd name="T6" fmla="*/ 95250 w 546100"/>
              <a:gd name="T7" fmla="*/ 273050 h 876300"/>
              <a:gd name="T8" fmla="*/ 298450 w 546100"/>
              <a:gd name="T9" fmla="*/ 469900 h 876300"/>
              <a:gd name="T10" fmla="*/ 381000 w 546100"/>
              <a:gd name="T11" fmla="*/ 431800 h 876300"/>
              <a:gd name="T12" fmla="*/ 546100 w 546100"/>
              <a:gd name="T13" fmla="*/ 685800 h 876300"/>
              <a:gd name="T14" fmla="*/ 546100 w 546100"/>
              <a:gd name="T15" fmla="*/ 755650 h 876300"/>
              <a:gd name="T16" fmla="*/ 476250 w 546100"/>
              <a:gd name="T17" fmla="*/ 768350 h 876300"/>
              <a:gd name="T18" fmla="*/ 387350 w 546100"/>
              <a:gd name="T19" fmla="*/ 800100 h 876300"/>
              <a:gd name="T20" fmla="*/ 431800 w 546100"/>
              <a:gd name="T21" fmla="*/ 876300 h 8763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6100" h="876300">
                <a:moveTo>
                  <a:pt x="0" y="0"/>
                </a:moveTo>
                <a:lnTo>
                  <a:pt x="177800" y="152400"/>
                </a:lnTo>
                <a:lnTo>
                  <a:pt x="95250" y="190500"/>
                </a:lnTo>
                <a:lnTo>
                  <a:pt x="95250" y="273050"/>
                </a:lnTo>
                <a:lnTo>
                  <a:pt x="298450" y="469900"/>
                </a:lnTo>
                <a:lnTo>
                  <a:pt x="381000" y="431800"/>
                </a:lnTo>
                <a:lnTo>
                  <a:pt x="546100" y="685800"/>
                </a:lnTo>
                <a:lnTo>
                  <a:pt x="546100" y="755650"/>
                </a:lnTo>
                <a:lnTo>
                  <a:pt x="476250" y="768350"/>
                </a:lnTo>
                <a:lnTo>
                  <a:pt x="387350" y="800100"/>
                </a:lnTo>
                <a:lnTo>
                  <a:pt x="431800" y="876300"/>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75" name="Freeform 5"/>
          <p:cNvSpPr>
            <a:spLocks/>
          </p:cNvSpPr>
          <p:nvPr/>
        </p:nvSpPr>
        <p:spPr bwMode="auto">
          <a:xfrm>
            <a:off x="3511550" y="4962525"/>
            <a:ext cx="406400" cy="939800"/>
          </a:xfrm>
          <a:custGeom>
            <a:avLst/>
            <a:gdLst>
              <a:gd name="T0" fmla="*/ 0 w 406400"/>
              <a:gd name="T1" fmla="*/ 0 h 939800"/>
              <a:gd name="T2" fmla="*/ 82550 w 406400"/>
              <a:gd name="T3" fmla="*/ 215900 h 939800"/>
              <a:gd name="T4" fmla="*/ 171450 w 406400"/>
              <a:gd name="T5" fmla="*/ 184150 h 939800"/>
              <a:gd name="T6" fmla="*/ 254000 w 406400"/>
              <a:gd name="T7" fmla="*/ 184150 h 939800"/>
              <a:gd name="T8" fmla="*/ 336550 w 406400"/>
              <a:gd name="T9" fmla="*/ 292100 h 939800"/>
              <a:gd name="T10" fmla="*/ 336550 w 406400"/>
              <a:gd name="T11" fmla="*/ 463550 h 939800"/>
              <a:gd name="T12" fmla="*/ 374650 w 406400"/>
              <a:gd name="T13" fmla="*/ 457200 h 939800"/>
              <a:gd name="T14" fmla="*/ 406400 w 406400"/>
              <a:gd name="T15" fmla="*/ 577850 h 939800"/>
              <a:gd name="T16" fmla="*/ 298450 w 406400"/>
              <a:gd name="T17" fmla="*/ 736600 h 939800"/>
              <a:gd name="T18" fmla="*/ 184150 w 406400"/>
              <a:gd name="T19" fmla="*/ 831850 h 939800"/>
              <a:gd name="T20" fmla="*/ 139700 w 406400"/>
              <a:gd name="T21" fmla="*/ 908050 h 939800"/>
              <a:gd name="T22" fmla="*/ 44450 w 406400"/>
              <a:gd name="T23" fmla="*/ 939800 h 9398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6400" h="939800">
                <a:moveTo>
                  <a:pt x="0" y="0"/>
                </a:moveTo>
                <a:lnTo>
                  <a:pt x="82550" y="215900"/>
                </a:lnTo>
                <a:lnTo>
                  <a:pt x="171450" y="184150"/>
                </a:lnTo>
                <a:lnTo>
                  <a:pt x="254000" y="184150"/>
                </a:lnTo>
                <a:lnTo>
                  <a:pt x="336550" y="292100"/>
                </a:lnTo>
                <a:lnTo>
                  <a:pt x="336550" y="463550"/>
                </a:lnTo>
                <a:lnTo>
                  <a:pt x="374650" y="457200"/>
                </a:lnTo>
                <a:lnTo>
                  <a:pt x="406400" y="577850"/>
                </a:lnTo>
                <a:lnTo>
                  <a:pt x="298450" y="736600"/>
                </a:lnTo>
                <a:lnTo>
                  <a:pt x="184150" y="831850"/>
                </a:lnTo>
                <a:lnTo>
                  <a:pt x="139700" y="908050"/>
                </a:lnTo>
                <a:lnTo>
                  <a:pt x="44450" y="939800"/>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76" name="Freeform 6"/>
          <p:cNvSpPr>
            <a:spLocks/>
          </p:cNvSpPr>
          <p:nvPr/>
        </p:nvSpPr>
        <p:spPr bwMode="auto">
          <a:xfrm>
            <a:off x="3892550" y="5311775"/>
            <a:ext cx="1079500" cy="781050"/>
          </a:xfrm>
          <a:custGeom>
            <a:avLst/>
            <a:gdLst>
              <a:gd name="T0" fmla="*/ 1003300 w 1079500"/>
              <a:gd name="T1" fmla="*/ 781050 h 781050"/>
              <a:gd name="T2" fmla="*/ 1079500 w 1079500"/>
              <a:gd name="T3" fmla="*/ 152400 h 781050"/>
              <a:gd name="T4" fmla="*/ 927100 w 1079500"/>
              <a:gd name="T5" fmla="*/ 76200 h 781050"/>
              <a:gd name="T6" fmla="*/ 838200 w 1079500"/>
              <a:gd name="T7" fmla="*/ 76200 h 781050"/>
              <a:gd name="T8" fmla="*/ 742950 w 1079500"/>
              <a:gd name="T9" fmla="*/ 165100 h 781050"/>
              <a:gd name="T10" fmla="*/ 711200 w 1079500"/>
              <a:gd name="T11" fmla="*/ 228600 h 781050"/>
              <a:gd name="T12" fmla="*/ 292100 w 1079500"/>
              <a:gd name="T13" fmla="*/ 0 h 781050"/>
              <a:gd name="T14" fmla="*/ 203200 w 1079500"/>
              <a:gd name="T15" fmla="*/ 69850 h 781050"/>
              <a:gd name="T16" fmla="*/ 133350 w 1079500"/>
              <a:gd name="T17" fmla="*/ 25400 h 781050"/>
              <a:gd name="T18" fmla="*/ 0 w 1079500"/>
              <a:gd name="T19" fmla="*/ 107950 h 7810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9500" h="781050">
                <a:moveTo>
                  <a:pt x="1003300" y="781050"/>
                </a:moveTo>
                <a:lnTo>
                  <a:pt x="1079500" y="152400"/>
                </a:lnTo>
                <a:lnTo>
                  <a:pt x="927100" y="76200"/>
                </a:lnTo>
                <a:lnTo>
                  <a:pt x="838200" y="76200"/>
                </a:lnTo>
                <a:lnTo>
                  <a:pt x="742950" y="165100"/>
                </a:lnTo>
                <a:lnTo>
                  <a:pt x="711200" y="228600"/>
                </a:lnTo>
                <a:lnTo>
                  <a:pt x="292100" y="0"/>
                </a:lnTo>
                <a:lnTo>
                  <a:pt x="203200" y="69850"/>
                </a:lnTo>
                <a:lnTo>
                  <a:pt x="133350" y="25400"/>
                </a:lnTo>
                <a:lnTo>
                  <a:pt x="0" y="107950"/>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77" name="Freeform 7"/>
          <p:cNvSpPr>
            <a:spLocks/>
          </p:cNvSpPr>
          <p:nvPr/>
        </p:nvSpPr>
        <p:spPr bwMode="auto">
          <a:xfrm>
            <a:off x="3962400" y="4378325"/>
            <a:ext cx="596900" cy="933450"/>
          </a:xfrm>
          <a:custGeom>
            <a:avLst/>
            <a:gdLst>
              <a:gd name="T0" fmla="*/ 0 w 596900"/>
              <a:gd name="T1" fmla="*/ 0 h 933450"/>
              <a:gd name="T2" fmla="*/ 139700 w 596900"/>
              <a:gd name="T3" fmla="*/ 0 h 933450"/>
              <a:gd name="T4" fmla="*/ 177800 w 596900"/>
              <a:gd name="T5" fmla="*/ 88900 h 933450"/>
              <a:gd name="T6" fmla="*/ 406400 w 596900"/>
              <a:gd name="T7" fmla="*/ 114300 h 933450"/>
              <a:gd name="T8" fmla="*/ 431800 w 596900"/>
              <a:gd name="T9" fmla="*/ 82550 h 933450"/>
              <a:gd name="T10" fmla="*/ 463550 w 596900"/>
              <a:gd name="T11" fmla="*/ 114300 h 933450"/>
              <a:gd name="T12" fmla="*/ 393700 w 596900"/>
              <a:gd name="T13" fmla="*/ 228600 h 933450"/>
              <a:gd name="T14" fmla="*/ 393700 w 596900"/>
              <a:gd name="T15" fmla="*/ 361950 h 933450"/>
              <a:gd name="T16" fmla="*/ 596900 w 596900"/>
              <a:gd name="T17" fmla="*/ 476250 h 933450"/>
              <a:gd name="T18" fmla="*/ 501650 w 596900"/>
              <a:gd name="T19" fmla="*/ 590550 h 933450"/>
              <a:gd name="T20" fmla="*/ 425450 w 596900"/>
              <a:gd name="T21" fmla="*/ 565150 h 933450"/>
              <a:gd name="T22" fmla="*/ 254000 w 596900"/>
              <a:gd name="T23" fmla="*/ 628650 h 933450"/>
              <a:gd name="T24" fmla="*/ 285750 w 596900"/>
              <a:gd name="T25" fmla="*/ 673100 h 933450"/>
              <a:gd name="T26" fmla="*/ 215900 w 596900"/>
              <a:gd name="T27" fmla="*/ 781050 h 933450"/>
              <a:gd name="T28" fmla="*/ 209550 w 596900"/>
              <a:gd name="T29" fmla="*/ 933450 h 933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6900" h="933450">
                <a:moveTo>
                  <a:pt x="0" y="0"/>
                </a:moveTo>
                <a:lnTo>
                  <a:pt x="139700" y="0"/>
                </a:lnTo>
                <a:lnTo>
                  <a:pt x="177800" y="88900"/>
                </a:lnTo>
                <a:lnTo>
                  <a:pt x="406400" y="114300"/>
                </a:lnTo>
                <a:lnTo>
                  <a:pt x="431800" y="82550"/>
                </a:lnTo>
                <a:lnTo>
                  <a:pt x="463550" y="114300"/>
                </a:lnTo>
                <a:lnTo>
                  <a:pt x="393700" y="228600"/>
                </a:lnTo>
                <a:lnTo>
                  <a:pt x="393700" y="361950"/>
                </a:lnTo>
                <a:lnTo>
                  <a:pt x="596900" y="476250"/>
                </a:lnTo>
                <a:lnTo>
                  <a:pt x="501650" y="590550"/>
                </a:lnTo>
                <a:lnTo>
                  <a:pt x="425450" y="565150"/>
                </a:lnTo>
                <a:lnTo>
                  <a:pt x="254000" y="628650"/>
                </a:lnTo>
                <a:lnTo>
                  <a:pt x="285750" y="673100"/>
                </a:lnTo>
                <a:lnTo>
                  <a:pt x="215900" y="781050"/>
                </a:lnTo>
                <a:lnTo>
                  <a:pt x="209550" y="933450"/>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78" name="Freeform 8"/>
          <p:cNvSpPr>
            <a:spLocks/>
          </p:cNvSpPr>
          <p:nvPr/>
        </p:nvSpPr>
        <p:spPr bwMode="auto">
          <a:xfrm>
            <a:off x="4864100" y="3394075"/>
            <a:ext cx="698500" cy="1123950"/>
          </a:xfrm>
          <a:custGeom>
            <a:avLst/>
            <a:gdLst>
              <a:gd name="T0" fmla="*/ 311150 w 698500"/>
              <a:gd name="T1" fmla="*/ 0 h 1123950"/>
              <a:gd name="T2" fmla="*/ 520700 w 698500"/>
              <a:gd name="T3" fmla="*/ 165100 h 1123950"/>
              <a:gd name="T4" fmla="*/ 482600 w 698500"/>
              <a:gd name="T5" fmla="*/ 336550 h 1123950"/>
              <a:gd name="T6" fmla="*/ 698500 w 698500"/>
              <a:gd name="T7" fmla="*/ 412750 h 1123950"/>
              <a:gd name="T8" fmla="*/ 406400 w 698500"/>
              <a:gd name="T9" fmla="*/ 615950 h 1123950"/>
              <a:gd name="T10" fmla="*/ 406400 w 698500"/>
              <a:gd name="T11" fmla="*/ 742950 h 1123950"/>
              <a:gd name="T12" fmla="*/ 323850 w 698500"/>
              <a:gd name="T13" fmla="*/ 819150 h 1123950"/>
              <a:gd name="T14" fmla="*/ 196850 w 698500"/>
              <a:gd name="T15" fmla="*/ 1022350 h 1123950"/>
              <a:gd name="T16" fmla="*/ 31750 w 698500"/>
              <a:gd name="T17" fmla="*/ 1066800 h 1123950"/>
              <a:gd name="T18" fmla="*/ 0 w 698500"/>
              <a:gd name="T19" fmla="*/ 1123950 h 11239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8500" h="1123950">
                <a:moveTo>
                  <a:pt x="311150" y="0"/>
                </a:moveTo>
                <a:lnTo>
                  <a:pt x="520700" y="165100"/>
                </a:lnTo>
                <a:lnTo>
                  <a:pt x="482600" y="336550"/>
                </a:lnTo>
                <a:lnTo>
                  <a:pt x="698500" y="412750"/>
                </a:lnTo>
                <a:lnTo>
                  <a:pt x="406400" y="615950"/>
                </a:lnTo>
                <a:lnTo>
                  <a:pt x="406400" y="742950"/>
                </a:lnTo>
                <a:lnTo>
                  <a:pt x="323850" y="819150"/>
                </a:lnTo>
                <a:lnTo>
                  <a:pt x="196850" y="1022350"/>
                </a:lnTo>
                <a:lnTo>
                  <a:pt x="31750" y="1066800"/>
                </a:lnTo>
                <a:lnTo>
                  <a:pt x="0" y="1123950"/>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79" name="Freeform 9"/>
          <p:cNvSpPr>
            <a:spLocks/>
          </p:cNvSpPr>
          <p:nvPr/>
        </p:nvSpPr>
        <p:spPr bwMode="auto">
          <a:xfrm>
            <a:off x="5613400" y="2879725"/>
            <a:ext cx="571500" cy="889000"/>
          </a:xfrm>
          <a:custGeom>
            <a:avLst/>
            <a:gdLst>
              <a:gd name="T0" fmla="*/ 571500 w 571500"/>
              <a:gd name="T1" fmla="*/ 0 h 889000"/>
              <a:gd name="T2" fmla="*/ 273050 w 571500"/>
              <a:gd name="T3" fmla="*/ 374650 h 889000"/>
              <a:gd name="T4" fmla="*/ 107950 w 571500"/>
              <a:gd name="T5" fmla="*/ 520700 h 889000"/>
              <a:gd name="T6" fmla="*/ 69850 w 571500"/>
              <a:gd name="T7" fmla="*/ 692150 h 889000"/>
              <a:gd name="T8" fmla="*/ 0 w 571500"/>
              <a:gd name="T9" fmla="*/ 889000 h 889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1500" h="889000">
                <a:moveTo>
                  <a:pt x="571500" y="0"/>
                </a:moveTo>
                <a:lnTo>
                  <a:pt x="273050" y="374650"/>
                </a:lnTo>
                <a:lnTo>
                  <a:pt x="107950" y="520700"/>
                </a:lnTo>
                <a:lnTo>
                  <a:pt x="69850" y="692150"/>
                </a:lnTo>
                <a:lnTo>
                  <a:pt x="0" y="889000"/>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80" name="Freeform 10"/>
          <p:cNvSpPr>
            <a:spLocks/>
          </p:cNvSpPr>
          <p:nvPr/>
        </p:nvSpPr>
        <p:spPr bwMode="auto">
          <a:xfrm>
            <a:off x="6375400" y="2949575"/>
            <a:ext cx="317500" cy="285750"/>
          </a:xfrm>
          <a:custGeom>
            <a:avLst/>
            <a:gdLst>
              <a:gd name="T0" fmla="*/ 317500 w 317500"/>
              <a:gd name="T1" fmla="*/ 0 h 285750"/>
              <a:gd name="T2" fmla="*/ 133350 w 317500"/>
              <a:gd name="T3" fmla="*/ 285750 h 285750"/>
              <a:gd name="T4" fmla="*/ 0 w 317500"/>
              <a:gd name="T5" fmla="*/ 184150 h 285750"/>
              <a:gd name="T6" fmla="*/ 0 60000 65536"/>
              <a:gd name="T7" fmla="*/ 0 60000 65536"/>
              <a:gd name="T8" fmla="*/ 0 60000 65536"/>
            </a:gdLst>
            <a:ahLst/>
            <a:cxnLst>
              <a:cxn ang="T6">
                <a:pos x="T0" y="T1"/>
              </a:cxn>
              <a:cxn ang="T7">
                <a:pos x="T2" y="T3"/>
              </a:cxn>
              <a:cxn ang="T8">
                <a:pos x="T4" y="T5"/>
              </a:cxn>
            </a:cxnLst>
            <a:rect l="0" t="0" r="r" b="b"/>
            <a:pathLst>
              <a:path w="317500" h="285750">
                <a:moveTo>
                  <a:pt x="317500" y="0"/>
                </a:moveTo>
                <a:lnTo>
                  <a:pt x="133350" y="285750"/>
                </a:lnTo>
                <a:lnTo>
                  <a:pt x="0" y="184150"/>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81" name="Freeform 11"/>
          <p:cNvSpPr>
            <a:spLocks/>
          </p:cNvSpPr>
          <p:nvPr/>
        </p:nvSpPr>
        <p:spPr bwMode="auto">
          <a:xfrm>
            <a:off x="6508750" y="3241675"/>
            <a:ext cx="304800" cy="273050"/>
          </a:xfrm>
          <a:custGeom>
            <a:avLst/>
            <a:gdLst>
              <a:gd name="T0" fmla="*/ 0 w 304800"/>
              <a:gd name="T1" fmla="*/ 0 h 273050"/>
              <a:gd name="T2" fmla="*/ 57150 w 304800"/>
              <a:gd name="T3" fmla="*/ 25400 h 273050"/>
              <a:gd name="T4" fmla="*/ 82550 w 304800"/>
              <a:gd name="T5" fmla="*/ 63500 h 273050"/>
              <a:gd name="T6" fmla="*/ 82550 w 304800"/>
              <a:gd name="T7" fmla="*/ 114300 h 273050"/>
              <a:gd name="T8" fmla="*/ 146050 w 304800"/>
              <a:gd name="T9" fmla="*/ 152400 h 273050"/>
              <a:gd name="T10" fmla="*/ 298450 w 304800"/>
              <a:gd name="T11" fmla="*/ 190500 h 273050"/>
              <a:gd name="T12" fmla="*/ 304800 w 304800"/>
              <a:gd name="T13" fmla="*/ 273050 h 2730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4800" h="273050">
                <a:moveTo>
                  <a:pt x="0" y="0"/>
                </a:moveTo>
                <a:lnTo>
                  <a:pt x="57150" y="25400"/>
                </a:lnTo>
                <a:lnTo>
                  <a:pt x="82550" y="63500"/>
                </a:lnTo>
                <a:lnTo>
                  <a:pt x="82550" y="114300"/>
                </a:lnTo>
                <a:lnTo>
                  <a:pt x="146050" y="152400"/>
                </a:lnTo>
                <a:lnTo>
                  <a:pt x="298450" y="190500"/>
                </a:lnTo>
                <a:lnTo>
                  <a:pt x="304800" y="273050"/>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82" name="Freeform 12"/>
          <p:cNvSpPr>
            <a:spLocks/>
          </p:cNvSpPr>
          <p:nvPr/>
        </p:nvSpPr>
        <p:spPr bwMode="auto">
          <a:xfrm>
            <a:off x="6400800" y="3965575"/>
            <a:ext cx="673100" cy="577850"/>
          </a:xfrm>
          <a:custGeom>
            <a:avLst/>
            <a:gdLst>
              <a:gd name="T0" fmla="*/ 673100 w 673100"/>
              <a:gd name="T1" fmla="*/ 0 h 577850"/>
              <a:gd name="T2" fmla="*/ 615950 w 673100"/>
              <a:gd name="T3" fmla="*/ 120650 h 577850"/>
              <a:gd name="T4" fmla="*/ 571500 w 673100"/>
              <a:gd name="T5" fmla="*/ 127000 h 577850"/>
              <a:gd name="T6" fmla="*/ 539750 w 673100"/>
              <a:gd name="T7" fmla="*/ 234950 h 577850"/>
              <a:gd name="T8" fmla="*/ 615950 w 673100"/>
              <a:gd name="T9" fmla="*/ 317500 h 577850"/>
              <a:gd name="T10" fmla="*/ 539750 w 673100"/>
              <a:gd name="T11" fmla="*/ 361950 h 577850"/>
              <a:gd name="T12" fmla="*/ 539750 w 673100"/>
              <a:gd name="T13" fmla="*/ 450850 h 577850"/>
              <a:gd name="T14" fmla="*/ 374650 w 673100"/>
              <a:gd name="T15" fmla="*/ 577850 h 577850"/>
              <a:gd name="T16" fmla="*/ 50800 w 673100"/>
              <a:gd name="T17" fmla="*/ 304800 h 577850"/>
              <a:gd name="T18" fmla="*/ 0 w 673100"/>
              <a:gd name="T19" fmla="*/ 317500 h 5778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3100" h="577850">
                <a:moveTo>
                  <a:pt x="673100" y="0"/>
                </a:moveTo>
                <a:cubicBezTo>
                  <a:pt x="577850" y="27517"/>
                  <a:pt x="635000" y="74083"/>
                  <a:pt x="615950" y="120650"/>
                </a:cubicBezTo>
                <a:lnTo>
                  <a:pt x="571500" y="127000"/>
                </a:lnTo>
                <a:lnTo>
                  <a:pt x="539750" y="234950"/>
                </a:lnTo>
                <a:lnTo>
                  <a:pt x="615950" y="317500"/>
                </a:lnTo>
                <a:lnTo>
                  <a:pt x="539750" y="361950"/>
                </a:lnTo>
                <a:lnTo>
                  <a:pt x="539750" y="450850"/>
                </a:lnTo>
                <a:lnTo>
                  <a:pt x="374650" y="577850"/>
                </a:lnTo>
                <a:lnTo>
                  <a:pt x="50800" y="304800"/>
                </a:lnTo>
                <a:lnTo>
                  <a:pt x="0" y="317500"/>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83" name="Freeform 13"/>
          <p:cNvSpPr>
            <a:spLocks/>
          </p:cNvSpPr>
          <p:nvPr/>
        </p:nvSpPr>
        <p:spPr bwMode="auto">
          <a:xfrm>
            <a:off x="5187950" y="5495925"/>
            <a:ext cx="1282700" cy="565150"/>
          </a:xfrm>
          <a:custGeom>
            <a:avLst/>
            <a:gdLst>
              <a:gd name="T0" fmla="*/ 0 w 1282700"/>
              <a:gd name="T1" fmla="*/ 0 h 565150"/>
              <a:gd name="T2" fmla="*/ 69850 w 1282700"/>
              <a:gd name="T3" fmla="*/ 76200 h 565150"/>
              <a:gd name="T4" fmla="*/ 158750 w 1282700"/>
              <a:gd name="T5" fmla="*/ 44450 h 565150"/>
              <a:gd name="T6" fmla="*/ 120650 w 1282700"/>
              <a:gd name="T7" fmla="*/ 133350 h 565150"/>
              <a:gd name="T8" fmla="*/ 254000 w 1282700"/>
              <a:gd name="T9" fmla="*/ 190500 h 565150"/>
              <a:gd name="T10" fmla="*/ 254000 w 1282700"/>
              <a:gd name="T11" fmla="*/ 355600 h 565150"/>
              <a:gd name="T12" fmla="*/ 406400 w 1282700"/>
              <a:gd name="T13" fmla="*/ 133350 h 565150"/>
              <a:gd name="T14" fmla="*/ 908050 w 1282700"/>
              <a:gd name="T15" fmla="*/ 279400 h 565150"/>
              <a:gd name="T16" fmla="*/ 914400 w 1282700"/>
              <a:gd name="T17" fmla="*/ 0 h 565150"/>
              <a:gd name="T18" fmla="*/ 1035050 w 1282700"/>
              <a:gd name="T19" fmla="*/ 44450 h 565150"/>
              <a:gd name="T20" fmla="*/ 1181100 w 1282700"/>
              <a:gd name="T21" fmla="*/ 44450 h 565150"/>
              <a:gd name="T22" fmla="*/ 1282700 w 1282700"/>
              <a:gd name="T23" fmla="*/ 158750 h 565150"/>
              <a:gd name="T24" fmla="*/ 1282700 w 1282700"/>
              <a:gd name="T25" fmla="*/ 374650 h 565150"/>
              <a:gd name="T26" fmla="*/ 1212850 w 1282700"/>
              <a:gd name="T27" fmla="*/ 565150 h 565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2700" h="565150">
                <a:moveTo>
                  <a:pt x="0" y="0"/>
                </a:moveTo>
                <a:lnTo>
                  <a:pt x="69850" y="76200"/>
                </a:lnTo>
                <a:lnTo>
                  <a:pt x="158750" y="44450"/>
                </a:lnTo>
                <a:lnTo>
                  <a:pt x="120650" y="133350"/>
                </a:lnTo>
                <a:lnTo>
                  <a:pt x="254000" y="190500"/>
                </a:lnTo>
                <a:lnTo>
                  <a:pt x="254000" y="355600"/>
                </a:lnTo>
                <a:lnTo>
                  <a:pt x="406400" y="133350"/>
                </a:lnTo>
                <a:lnTo>
                  <a:pt x="908050" y="279400"/>
                </a:lnTo>
                <a:lnTo>
                  <a:pt x="914400" y="0"/>
                </a:lnTo>
                <a:lnTo>
                  <a:pt x="1035050" y="44450"/>
                </a:lnTo>
                <a:lnTo>
                  <a:pt x="1181100" y="44450"/>
                </a:lnTo>
                <a:lnTo>
                  <a:pt x="1282700" y="158750"/>
                </a:lnTo>
                <a:lnTo>
                  <a:pt x="1282700" y="374650"/>
                </a:lnTo>
                <a:lnTo>
                  <a:pt x="1212850" y="565150"/>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84" name="Freeform 14"/>
          <p:cNvSpPr>
            <a:spLocks/>
          </p:cNvSpPr>
          <p:nvPr/>
        </p:nvSpPr>
        <p:spPr bwMode="auto">
          <a:xfrm>
            <a:off x="6642100" y="5165725"/>
            <a:ext cx="876300" cy="901700"/>
          </a:xfrm>
          <a:custGeom>
            <a:avLst/>
            <a:gdLst>
              <a:gd name="T0" fmla="*/ 685800 w 876300"/>
              <a:gd name="T1" fmla="*/ 0 h 901700"/>
              <a:gd name="T2" fmla="*/ 876300 w 876300"/>
              <a:gd name="T3" fmla="*/ 82550 h 901700"/>
              <a:gd name="T4" fmla="*/ 831850 w 876300"/>
              <a:gd name="T5" fmla="*/ 260350 h 901700"/>
              <a:gd name="T6" fmla="*/ 577850 w 876300"/>
              <a:gd name="T7" fmla="*/ 368300 h 901700"/>
              <a:gd name="T8" fmla="*/ 82550 w 876300"/>
              <a:gd name="T9" fmla="*/ 698500 h 901700"/>
              <a:gd name="T10" fmla="*/ 0 w 876300"/>
              <a:gd name="T11" fmla="*/ 774700 h 901700"/>
              <a:gd name="T12" fmla="*/ 133350 w 876300"/>
              <a:gd name="T13" fmla="*/ 774700 h 901700"/>
              <a:gd name="T14" fmla="*/ 177800 w 876300"/>
              <a:gd name="T15" fmla="*/ 901700 h 901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6300" h="901700">
                <a:moveTo>
                  <a:pt x="685800" y="0"/>
                </a:moveTo>
                <a:lnTo>
                  <a:pt x="876300" y="82550"/>
                </a:lnTo>
                <a:lnTo>
                  <a:pt x="831850" y="260350"/>
                </a:lnTo>
                <a:lnTo>
                  <a:pt x="577850" y="368300"/>
                </a:lnTo>
                <a:lnTo>
                  <a:pt x="82550" y="698500"/>
                </a:lnTo>
                <a:lnTo>
                  <a:pt x="0" y="774700"/>
                </a:lnTo>
                <a:lnTo>
                  <a:pt x="133350" y="774700"/>
                </a:lnTo>
                <a:lnTo>
                  <a:pt x="177800" y="901700"/>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85" name="Freeform 15"/>
          <p:cNvSpPr>
            <a:spLocks/>
          </p:cNvSpPr>
          <p:nvPr/>
        </p:nvSpPr>
        <p:spPr bwMode="auto">
          <a:xfrm>
            <a:off x="6946900" y="4416425"/>
            <a:ext cx="869950" cy="755650"/>
          </a:xfrm>
          <a:custGeom>
            <a:avLst/>
            <a:gdLst>
              <a:gd name="T0" fmla="*/ 0 w 869950"/>
              <a:gd name="T1" fmla="*/ 0 h 755650"/>
              <a:gd name="T2" fmla="*/ 101600 w 869950"/>
              <a:gd name="T3" fmla="*/ 152400 h 755650"/>
              <a:gd name="T4" fmla="*/ 330200 w 869950"/>
              <a:gd name="T5" fmla="*/ 279400 h 755650"/>
              <a:gd name="T6" fmla="*/ 444500 w 869950"/>
              <a:gd name="T7" fmla="*/ 393700 h 755650"/>
              <a:gd name="T8" fmla="*/ 488950 w 869950"/>
              <a:gd name="T9" fmla="*/ 520700 h 755650"/>
              <a:gd name="T10" fmla="*/ 520700 w 869950"/>
              <a:gd name="T11" fmla="*/ 590550 h 755650"/>
              <a:gd name="T12" fmla="*/ 742950 w 869950"/>
              <a:gd name="T13" fmla="*/ 755650 h 755650"/>
              <a:gd name="T14" fmla="*/ 869950 w 869950"/>
              <a:gd name="T15" fmla="*/ 730250 h 7556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9950" h="755650">
                <a:moveTo>
                  <a:pt x="0" y="0"/>
                </a:moveTo>
                <a:lnTo>
                  <a:pt x="101600" y="152400"/>
                </a:lnTo>
                <a:lnTo>
                  <a:pt x="330200" y="279400"/>
                </a:lnTo>
                <a:lnTo>
                  <a:pt x="444500" y="393700"/>
                </a:lnTo>
                <a:lnTo>
                  <a:pt x="488950" y="520700"/>
                </a:lnTo>
                <a:lnTo>
                  <a:pt x="520700" y="590550"/>
                </a:lnTo>
                <a:lnTo>
                  <a:pt x="742950" y="755650"/>
                </a:lnTo>
                <a:lnTo>
                  <a:pt x="869950" y="730250"/>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86" name="Freeform 19"/>
          <p:cNvSpPr>
            <a:spLocks/>
          </p:cNvSpPr>
          <p:nvPr/>
        </p:nvSpPr>
        <p:spPr bwMode="auto">
          <a:xfrm>
            <a:off x="7512050" y="5241925"/>
            <a:ext cx="127000" cy="171450"/>
          </a:xfrm>
          <a:custGeom>
            <a:avLst/>
            <a:gdLst>
              <a:gd name="T0" fmla="*/ 127000 w 127000"/>
              <a:gd name="T1" fmla="*/ 171450 h 171450"/>
              <a:gd name="T2" fmla="*/ 76200 w 127000"/>
              <a:gd name="T3" fmla="*/ 165100 h 171450"/>
              <a:gd name="T4" fmla="*/ 50800 w 127000"/>
              <a:gd name="T5" fmla="*/ 114300 h 171450"/>
              <a:gd name="T6" fmla="*/ 50800 w 127000"/>
              <a:gd name="T7" fmla="*/ 63500 h 171450"/>
              <a:gd name="T8" fmla="*/ 0 w 127000"/>
              <a:gd name="T9" fmla="*/ 0 h 171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000" h="171450">
                <a:moveTo>
                  <a:pt x="127000" y="171450"/>
                </a:moveTo>
                <a:lnTo>
                  <a:pt x="76200" y="165100"/>
                </a:lnTo>
                <a:lnTo>
                  <a:pt x="50800" y="114300"/>
                </a:lnTo>
                <a:lnTo>
                  <a:pt x="50800" y="63500"/>
                </a:lnTo>
                <a:lnTo>
                  <a:pt x="0" y="0"/>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87" name="Freeform 20"/>
          <p:cNvSpPr>
            <a:spLocks/>
          </p:cNvSpPr>
          <p:nvPr/>
        </p:nvSpPr>
        <p:spPr bwMode="auto">
          <a:xfrm>
            <a:off x="6515100" y="3565525"/>
            <a:ext cx="260350" cy="76200"/>
          </a:xfrm>
          <a:custGeom>
            <a:avLst/>
            <a:gdLst>
              <a:gd name="T0" fmla="*/ 0 w 260350"/>
              <a:gd name="T1" fmla="*/ 50800 h 76200"/>
              <a:gd name="T2" fmla="*/ 50800 w 260350"/>
              <a:gd name="T3" fmla="*/ 0 h 76200"/>
              <a:gd name="T4" fmla="*/ 260350 w 260350"/>
              <a:gd name="T5" fmla="*/ 76200 h 76200"/>
              <a:gd name="T6" fmla="*/ 0 60000 65536"/>
              <a:gd name="T7" fmla="*/ 0 60000 65536"/>
              <a:gd name="T8" fmla="*/ 0 60000 65536"/>
            </a:gdLst>
            <a:ahLst/>
            <a:cxnLst>
              <a:cxn ang="T6">
                <a:pos x="T0" y="T1"/>
              </a:cxn>
              <a:cxn ang="T7">
                <a:pos x="T2" y="T3"/>
              </a:cxn>
              <a:cxn ang="T8">
                <a:pos x="T4" y="T5"/>
              </a:cxn>
            </a:cxnLst>
            <a:rect l="0" t="0" r="r" b="b"/>
            <a:pathLst>
              <a:path w="260350" h="76200">
                <a:moveTo>
                  <a:pt x="0" y="50800"/>
                </a:moveTo>
                <a:lnTo>
                  <a:pt x="50800" y="0"/>
                </a:lnTo>
                <a:lnTo>
                  <a:pt x="260350" y="76200"/>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88" name="Text Box 121"/>
          <p:cNvSpPr txBox="1">
            <a:spLocks noChangeArrowheads="1"/>
          </p:cNvSpPr>
          <p:nvPr/>
        </p:nvSpPr>
        <p:spPr bwMode="auto">
          <a:xfrm>
            <a:off x="6319838" y="3335338"/>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pitchFamily="2" charset="2"/>
              <a:buChar char="n"/>
              <a:defRPr kumimoji="1" sz="2000" b="1">
                <a:solidFill>
                  <a:schemeClr val="tx1"/>
                </a:solidFill>
                <a:latin typeface="Arial" panose="020B0604020202020204" pitchFamily="34" charset="0"/>
              </a:defRPr>
            </a:lvl1pPr>
            <a:lvl2pPr marL="742950" indent="-285750">
              <a:spcBef>
                <a:spcPct val="20000"/>
              </a:spcBef>
              <a:buChar char="–"/>
              <a:defRPr kumimoji="1" sz="2000" b="1">
                <a:solidFill>
                  <a:schemeClr val="tx1"/>
                </a:solidFill>
                <a:latin typeface="Arial" panose="020B0604020202020204" pitchFamily="34" charset="0"/>
              </a:defRPr>
            </a:lvl2pPr>
            <a:lvl3pPr marL="1143000" indent="-228600">
              <a:spcBef>
                <a:spcPct val="20000"/>
              </a:spcBef>
              <a:buChar char="•"/>
              <a:defRPr kumimoji="1" sz="20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b="1">
                <a:solidFill>
                  <a:schemeClr val="tx1"/>
                </a:solidFill>
                <a:latin typeface="Arial" panose="020B0604020202020204" pitchFamily="34" charset="0"/>
              </a:defRPr>
            </a:lvl9pPr>
          </a:lstStyle>
          <a:p>
            <a:pPr algn="r" eaLnBrk="1" fontAlgn="auto" hangingPunct="1">
              <a:spcBef>
                <a:spcPct val="0"/>
              </a:spcBef>
              <a:spcAft>
                <a:spcPts val="0"/>
              </a:spcAft>
              <a:buClrTx/>
              <a:buSzTx/>
              <a:buFontTx/>
              <a:buNone/>
              <a:defRPr/>
            </a:pPr>
            <a:r>
              <a:rPr kumimoji="0" lang="en-US" sz="1500" kern="0" dirty="0">
                <a:solidFill>
                  <a:srgbClr val="000000"/>
                </a:solidFill>
              </a:rPr>
              <a:t>8E</a:t>
            </a:r>
          </a:p>
        </p:txBody>
      </p:sp>
      <p:sp>
        <p:nvSpPr>
          <p:cNvPr id="389" name="Freeform 22"/>
          <p:cNvSpPr>
            <a:spLocks/>
          </p:cNvSpPr>
          <p:nvPr/>
        </p:nvSpPr>
        <p:spPr bwMode="auto">
          <a:xfrm>
            <a:off x="6642100" y="5127625"/>
            <a:ext cx="158750" cy="133350"/>
          </a:xfrm>
          <a:custGeom>
            <a:avLst/>
            <a:gdLst>
              <a:gd name="T0" fmla="*/ 43604 w 158792"/>
              <a:gd name="T1" fmla="*/ 130884 h 133384"/>
              <a:gd name="T2" fmla="*/ 42 w 158792"/>
              <a:gd name="T3" fmla="*/ 56128 h 133384"/>
              <a:gd name="T4" fmla="*/ 49880 w 158792"/>
              <a:gd name="T5" fmla="*/ 3135 h 133384"/>
              <a:gd name="T6" fmla="*/ 112122 w 158792"/>
              <a:gd name="T7" fmla="*/ 12512 h 133384"/>
              <a:gd name="T8" fmla="*/ 140149 w 158792"/>
              <a:gd name="T9" fmla="*/ 65451 h 133384"/>
              <a:gd name="T10" fmla="*/ 155712 w 158792"/>
              <a:gd name="T11" fmla="*/ 40558 h 133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792" h="133384">
                <a:moveTo>
                  <a:pt x="44492" y="133384"/>
                </a:moveTo>
                <a:cubicBezTo>
                  <a:pt x="17769" y="111423"/>
                  <a:pt x="-1016" y="78880"/>
                  <a:pt x="42" y="57184"/>
                </a:cubicBezTo>
                <a:cubicBezTo>
                  <a:pt x="1100" y="35488"/>
                  <a:pt x="31792" y="10617"/>
                  <a:pt x="50842" y="3209"/>
                </a:cubicBezTo>
                <a:cubicBezTo>
                  <a:pt x="69892" y="-4199"/>
                  <a:pt x="98996" y="2151"/>
                  <a:pt x="114342" y="12734"/>
                </a:cubicBezTo>
                <a:cubicBezTo>
                  <a:pt x="129688" y="23317"/>
                  <a:pt x="135509" y="61947"/>
                  <a:pt x="142917" y="66709"/>
                </a:cubicBezTo>
                <a:cubicBezTo>
                  <a:pt x="150325" y="71472"/>
                  <a:pt x="151384" y="43426"/>
                  <a:pt x="158792" y="41309"/>
                </a:cubicBez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90" name="Freeform 23"/>
          <p:cNvSpPr>
            <a:spLocks/>
          </p:cNvSpPr>
          <p:nvPr/>
        </p:nvSpPr>
        <p:spPr bwMode="auto">
          <a:xfrm>
            <a:off x="6788150" y="3089275"/>
            <a:ext cx="168275" cy="133350"/>
          </a:xfrm>
          <a:custGeom>
            <a:avLst/>
            <a:gdLst>
              <a:gd name="T0" fmla="*/ 51099 w 168788"/>
              <a:gd name="T1" fmla="*/ 0 h 133350"/>
              <a:gd name="T2" fmla="*/ 429 w 168788"/>
              <a:gd name="T3" fmla="*/ 76200 h 133350"/>
              <a:gd name="T4" fmla="*/ 30827 w 168788"/>
              <a:gd name="T5" fmla="*/ 133350 h 133350"/>
              <a:gd name="T6" fmla="*/ 94195 w 168788"/>
              <a:gd name="T7" fmla="*/ 133350 h 133350"/>
              <a:gd name="T8" fmla="*/ 134744 w 168788"/>
              <a:gd name="T9" fmla="*/ 76200 h 1333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788" h="133350">
                <a:moveTo>
                  <a:pt x="64013" y="0"/>
                </a:moveTo>
                <a:cubicBezTo>
                  <a:pt x="37025" y="23019"/>
                  <a:pt x="4746" y="53975"/>
                  <a:pt x="513" y="76200"/>
                </a:cubicBezTo>
                <a:cubicBezTo>
                  <a:pt x="-3720" y="98425"/>
                  <a:pt x="19034" y="123825"/>
                  <a:pt x="38613" y="133350"/>
                </a:cubicBezTo>
                <a:cubicBezTo>
                  <a:pt x="58192" y="142875"/>
                  <a:pt x="96292" y="142875"/>
                  <a:pt x="117988" y="133350"/>
                </a:cubicBezTo>
                <a:cubicBezTo>
                  <a:pt x="139684" y="123825"/>
                  <a:pt x="163496" y="82550"/>
                  <a:pt x="168788" y="76200"/>
                </a:cubicBez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91" name="Freeform 25"/>
          <p:cNvSpPr>
            <a:spLocks/>
          </p:cNvSpPr>
          <p:nvPr/>
        </p:nvSpPr>
        <p:spPr bwMode="auto">
          <a:xfrm>
            <a:off x="6880225" y="3206750"/>
            <a:ext cx="117475" cy="131763"/>
          </a:xfrm>
          <a:custGeom>
            <a:avLst/>
            <a:gdLst>
              <a:gd name="T0" fmla="*/ 86803 w 117625"/>
              <a:gd name="T1" fmla="*/ 0 h 131066"/>
              <a:gd name="T2" fmla="*/ 23249 w 117625"/>
              <a:gd name="T3" fmla="*/ 23501 h 131066"/>
              <a:gd name="T4" fmla="*/ 150 w 117625"/>
              <a:gd name="T5" fmla="*/ 103421 h 131066"/>
              <a:gd name="T6" fmla="*/ 31915 w 117625"/>
              <a:gd name="T7" fmla="*/ 183341 h 131066"/>
              <a:gd name="T8" fmla="*/ 75249 w 117625"/>
              <a:gd name="T9" fmla="*/ 192750 h 131066"/>
              <a:gd name="T10" fmla="*/ 107026 w 117625"/>
              <a:gd name="T11" fmla="*/ 178636 h 1310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625" h="131066">
                <a:moveTo>
                  <a:pt x="95400" y="0"/>
                </a:moveTo>
                <a:cubicBezTo>
                  <a:pt x="68412" y="2116"/>
                  <a:pt x="41425" y="4233"/>
                  <a:pt x="25550" y="15875"/>
                </a:cubicBezTo>
                <a:cubicBezTo>
                  <a:pt x="9675" y="27517"/>
                  <a:pt x="-1438" y="51858"/>
                  <a:pt x="150" y="69850"/>
                </a:cubicBezTo>
                <a:cubicBezTo>
                  <a:pt x="1737" y="87842"/>
                  <a:pt x="21317" y="113771"/>
                  <a:pt x="35075" y="123825"/>
                </a:cubicBezTo>
                <a:cubicBezTo>
                  <a:pt x="48833" y="133879"/>
                  <a:pt x="68942" y="130704"/>
                  <a:pt x="82700" y="130175"/>
                </a:cubicBezTo>
                <a:cubicBezTo>
                  <a:pt x="96458" y="129646"/>
                  <a:pt x="117625" y="120650"/>
                  <a:pt x="117625" y="120650"/>
                </a:cubicBez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92" name="Freeform 6"/>
          <p:cNvSpPr>
            <a:spLocks/>
          </p:cNvSpPr>
          <p:nvPr/>
        </p:nvSpPr>
        <p:spPr bwMode="auto">
          <a:xfrm>
            <a:off x="8137525" y="4125913"/>
            <a:ext cx="709613" cy="1135062"/>
          </a:xfrm>
          <a:custGeom>
            <a:avLst/>
            <a:gdLst>
              <a:gd name="T0" fmla="*/ 369343 w 708660"/>
              <a:gd name="T1" fmla="*/ 29889 h 1135380"/>
              <a:gd name="T2" fmla="*/ 369343 w 708660"/>
              <a:gd name="T3" fmla="*/ 82164 h 1135380"/>
              <a:gd name="T4" fmla="*/ 277011 w 708660"/>
              <a:gd name="T5" fmla="*/ 156826 h 1135380"/>
              <a:gd name="T6" fmla="*/ 251823 w 708660"/>
              <a:gd name="T7" fmla="*/ 321119 h 1135380"/>
              <a:gd name="T8" fmla="*/ 134306 w 708660"/>
              <a:gd name="T9" fmla="*/ 328586 h 1135380"/>
              <a:gd name="T10" fmla="*/ 58759 w 708660"/>
              <a:gd name="T11" fmla="*/ 642238 h 1135380"/>
              <a:gd name="T12" fmla="*/ 0 w 708660"/>
              <a:gd name="T13" fmla="*/ 955885 h 1135380"/>
              <a:gd name="T14" fmla="*/ 109124 w 708660"/>
              <a:gd name="T15" fmla="*/ 1112710 h 1135380"/>
              <a:gd name="T16" fmla="*/ 260220 w 708660"/>
              <a:gd name="T17" fmla="*/ 985757 h 1135380"/>
              <a:gd name="T18" fmla="*/ 377741 w 708660"/>
              <a:gd name="T19" fmla="*/ 687042 h 1135380"/>
              <a:gd name="T20" fmla="*/ 411313 w 708660"/>
              <a:gd name="T21" fmla="*/ 403265 h 1135380"/>
              <a:gd name="T22" fmla="*/ 604382 w 708660"/>
              <a:gd name="T23" fmla="*/ 164293 h 1135380"/>
              <a:gd name="T24" fmla="*/ 696717 w 708660"/>
              <a:gd name="T25" fmla="*/ 194167 h 1135380"/>
              <a:gd name="T26" fmla="*/ 780658 w 708660"/>
              <a:gd name="T27" fmla="*/ 0 h 1135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8660" h="1135380">
                <a:moveTo>
                  <a:pt x="335280" y="30480"/>
                </a:moveTo>
                <a:lnTo>
                  <a:pt x="335280" y="83820"/>
                </a:lnTo>
                <a:lnTo>
                  <a:pt x="251460" y="160020"/>
                </a:lnTo>
                <a:lnTo>
                  <a:pt x="228600" y="327660"/>
                </a:lnTo>
                <a:lnTo>
                  <a:pt x="121920" y="335280"/>
                </a:lnTo>
                <a:lnTo>
                  <a:pt x="53340" y="655320"/>
                </a:lnTo>
                <a:lnTo>
                  <a:pt x="0" y="975360"/>
                </a:lnTo>
                <a:lnTo>
                  <a:pt x="99060" y="1135380"/>
                </a:lnTo>
                <a:lnTo>
                  <a:pt x="236220" y="1005840"/>
                </a:lnTo>
                <a:lnTo>
                  <a:pt x="342900" y="701040"/>
                </a:lnTo>
                <a:lnTo>
                  <a:pt x="373380" y="411480"/>
                </a:lnTo>
                <a:lnTo>
                  <a:pt x="548640" y="167640"/>
                </a:lnTo>
                <a:lnTo>
                  <a:pt x="632460" y="198120"/>
                </a:lnTo>
                <a:lnTo>
                  <a:pt x="708660" y="0"/>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kumimoji="0" lang="en-US" sz="1800" b="0" kern="0" dirty="0">
              <a:solidFill>
                <a:srgbClr val="3366CC"/>
              </a:solidFill>
            </a:endParaRPr>
          </a:p>
        </p:txBody>
      </p:sp>
      <p:sp>
        <p:nvSpPr>
          <p:cNvPr id="393" name="Rectangle 2"/>
          <p:cNvSpPr txBox="1">
            <a:spLocks noChangeArrowheads="1"/>
          </p:cNvSpPr>
          <p:nvPr/>
        </p:nvSpPr>
        <p:spPr bwMode="auto">
          <a:xfrm>
            <a:off x="1122363" y="509588"/>
            <a:ext cx="838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gn="ctr" rtl="0" eaLnBrk="0" fontAlgn="base" hangingPunct="0">
              <a:spcBef>
                <a:spcPct val="0"/>
              </a:spcBef>
              <a:spcAft>
                <a:spcPct val="0"/>
              </a:spcAft>
              <a:defRPr kumimoji="1" sz="3600" b="1">
                <a:solidFill>
                  <a:srgbClr val="003399"/>
                </a:solidFill>
                <a:latin typeface="+mj-lt"/>
                <a:ea typeface="+mj-ea"/>
                <a:cs typeface="+mj-cs"/>
              </a:defRPr>
            </a:lvl1pPr>
            <a:lvl2pPr algn="ctr" rtl="0" eaLnBrk="0" fontAlgn="base" hangingPunct="0">
              <a:spcBef>
                <a:spcPct val="0"/>
              </a:spcBef>
              <a:spcAft>
                <a:spcPct val="0"/>
              </a:spcAft>
              <a:defRPr kumimoji="1" sz="3600" b="1">
                <a:solidFill>
                  <a:srgbClr val="003399"/>
                </a:solidFill>
                <a:latin typeface="Arial" charset="0"/>
              </a:defRPr>
            </a:lvl2pPr>
            <a:lvl3pPr algn="ctr" rtl="0" eaLnBrk="0" fontAlgn="base" hangingPunct="0">
              <a:spcBef>
                <a:spcPct val="0"/>
              </a:spcBef>
              <a:spcAft>
                <a:spcPct val="0"/>
              </a:spcAft>
              <a:defRPr kumimoji="1" sz="3600" b="1">
                <a:solidFill>
                  <a:srgbClr val="003399"/>
                </a:solidFill>
                <a:latin typeface="Arial" charset="0"/>
              </a:defRPr>
            </a:lvl3pPr>
            <a:lvl4pPr algn="ctr" rtl="0" eaLnBrk="0" fontAlgn="base" hangingPunct="0">
              <a:spcBef>
                <a:spcPct val="0"/>
              </a:spcBef>
              <a:spcAft>
                <a:spcPct val="0"/>
              </a:spcAft>
              <a:defRPr kumimoji="1" sz="3600" b="1">
                <a:solidFill>
                  <a:srgbClr val="003399"/>
                </a:solidFill>
                <a:latin typeface="Arial" charset="0"/>
              </a:defRPr>
            </a:lvl4pPr>
            <a:lvl5pPr algn="ctr" rtl="0" eaLnBrk="0" fontAlgn="base" hangingPunct="0">
              <a:spcBef>
                <a:spcPct val="0"/>
              </a:spcBef>
              <a:spcAft>
                <a:spcPct val="0"/>
              </a:spcAft>
              <a:defRPr kumimoji="1" sz="3600" b="1">
                <a:solidFill>
                  <a:srgbClr val="003399"/>
                </a:solidFill>
                <a:latin typeface="Arial" charset="0"/>
              </a:defRPr>
            </a:lvl5pPr>
            <a:lvl6pPr marL="457200" algn="ctr" rtl="0" eaLnBrk="0" fontAlgn="base" hangingPunct="0">
              <a:spcBef>
                <a:spcPct val="0"/>
              </a:spcBef>
              <a:spcAft>
                <a:spcPct val="0"/>
              </a:spcAft>
              <a:defRPr kumimoji="1" sz="3600" b="1">
                <a:solidFill>
                  <a:srgbClr val="003399"/>
                </a:solidFill>
                <a:latin typeface="Arial" charset="0"/>
              </a:defRPr>
            </a:lvl6pPr>
            <a:lvl7pPr marL="914400" algn="ctr" rtl="0" eaLnBrk="0" fontAlgn="base" hangingPunct="0">
              <a:spcBef>
                <a:spcPct val="0"/>
              </a:spcBef>
              <a:spcAft>
                <a:spcPct val="0"/>
              </a:spcAft>
              <a:defRPr kumimoji="1" sz="3600" b="1">
                <a:solidFill>
                  <a:srgbClr val="003399"/>
                </a:solidFill>
                <a:latin typeface="Arial" charset="0"/>
              </a:defRPr>
            </a:lvl7pPr>
            <a:lvl8pPr marL="1371600" algn="ctr" rtl="0" eaLnBrk="0" fontAlgn="base" hangingPunct="0">
              <a:spcBef>
                <a:spcPct val="0"/>
              </a:spcBef>
              <a:spcAft>
                <a:spcPct val="0"/>
              </a:spcAft>
              <a:defRPr kumimoji="1" sz="3600" b="1">
                <a:solidFill>
                  <a:srgbClr val="003399"/>
                </a:solidFill>
                <a:latin typeface="Arial" charset="0"/>
              </a:defRPr>
            </a:lvl8pPr>
            <a:lvl9pPr marL="1828800" algn="ctr" rtl="0" eaLnBrk="0" fontAlgn="base" hangingPunct="0">
              <a:spcBef>
                <a:spcPct val="0"/>
              </a:spcBef>
              <a:spcAft>
                <a:spcPct val="0"/>
              </a:spcAft>
              <a:defRPr kumimoji="1" sz="3600" b="1">
                <a:solidFill>
                  <a:srgbClr val="003399"/>
                </a:solidFill>
                <a:latin typeface="Arial" charset="0"/>
              </a:defRPr>
            </a:lvl9pPr>
          </a:lstStyle>
          <a:p>
            <a:pPr eaLnBrk="1" hangingPunct="1">
              <a:defRPr/>
            </a:pPr>
            <a:r>
              <a:rPr lang="en-US" sz="4000" b="0" kern="0" dirty="0">
                <a:solidFill>
                  <a:srgbClr val="3333FF"/>
                </a:solidFill>
                <a:ea typeface="Calibri" panose="020F0502020204030204" pitchFamily="34" charset="0"/>
                <a:cs typeface="Calibri" panose="020F0502020204030204" pitchFamily="34" charset="0"/>
              </a:rPr>
              <a:t>Virginia’s 25 Agencies on Aging</a:t>
            </a:r>
            <a:endParaRPr lang="en-US" sz="3800" kern="0" dirty="0">
              <a:solidFill>
                <a:srgbClr val="3333FF"/>
              </a:solidFill>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51E0-7B18-91AE-2B04-3502E3F5C8EA}"/>
              </a:ext>
            </a:extLst>
          </p:cNvPr>
          <p:cNvSpPr>
            <a:spLocks noGrp="1"/>
          </p:cNvSpPr>
          <p:nvPr>
            <p:ph type="title"/>
          </p:nvPr>
        </p:nvSpPr>
        <p:spPr>
          <a:xfrm>
            <a:off x="392853" y="1002453"/>
            <a:ext cx="8293947" cy="975360"/>
          </a:xfrm>
        </p:spPr>
        <p:txBody>
          <a:bodyPr/>
          <a:lstStyle/>
          <a:p>
            <a:r>
              <a:rPr lang="en-US" sz="4000" dirty="0">
                <a:solidFill>
                  <a:srgbClr val="3333FF"/>
                </a:solidFill>
              </a:rPr>
              <a:t>Community Assessment</a:t>
            </a:r>
          </a:p>
        </p:txBody>
      </p:sp>
      <p:sp>
        <p:nvSpPr>
          <p:cNvPr id="3" name="Content Placeholder 2">
            <a:extLst>
              <a:ext uri="{FF2B5EF4-FFF2-40B4-BE49-F238E27FC236}">
                <a16:creationId xmlns:a16="http://schemas.microsoft.com/office/drawing/2014/main" id="{79989DC9-D1F5-62D0-EC8B-0453D4022B5E}"/>
              </a:ext>
            </a:extLst>
          </p:cNvPr>
          <p:cNvSpPr>
            <a:spLocks noGrp="1"/>
          </p:cNvSpPr>
          <p:nvPr>
            <p:ph idx="1"/>
          </p:nvPr>
        </p:nvSpPr>
        <p:spPr>
          <a:xfrm>
            <a:off x="314960" y="2155613"/>
            <a:ext cx="8229600" cy="4525963"/>
          </a:xfrm>
        </p:spPr>
        <p:txBody>
          <a:bodyPr/>
          <a:lstStyle/>
          <a:p>
            <a:r>
              <a:rPr lang="en-US" sz="2800" dirty="0"/>
              <a:t>Community Assessment Survey of Older Adults (CASOA) – 17 topics of livability within 6 domains</a:t>
            </a:r>
          </a:p>
          <a:p>
            <a:r>
              <a:rPr lang="en-US" sz="2800" dirty="0"/>
              <a:t>8,843 completed surveys (10% response rate)</a:t>
            </a:r>
          </a:p>
          <a:p>
            <a:pPr lvl="1"/>
            <a:r>
              <a:rPr lang="en-US" sz="2400" dirty="0"/>
              <a:t>79% rated overall QOL as excellent or good</a:t>
            </a:r>
          </a:p>
          <a:p>
            <a:pPr lvl="1"/>
            <a:r>
              <a:rPr lang="en-US" sz="2400" dirty="0"/>
              <a:t>76% plan to retire in their community</a:t>
            </a:r>
          </a:p>
          <a:p>
            <a:pPr lvl="1"/>
            <a:r>
              <a:rPr lang="en-US" sz="2400" dirty="0"/>
              <a:t>69% gave positive scores to their communities as places to retire</a:t>
            </a:r>
          </a:p>
          <a:p>
            <a:pPr lvl="1"/>
            <a:endParaRPr lang="en-US" sz="2400" dirty="0"/>
          </a:p>
        </p:txBody>
      </p:sp>
    </p:spTree>
    <p:extLst>
      <p:ext uri="{BB962C8B-B14F-4D97-AF65-F5344CB8AC3E}">
        <p14:creationId xmlns:p14="http://schemas.microsoft.com/office/powerpoint/2010/main" val="225263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51E0-7B18-91AE-2B04-3502E3F5C8EA}"/>
              </a:ext>
            </a:extLst>
          </p:cNvPr>
          <p:cNvSpPr>
            <a:spLocks noGrp="1"/>
          </p:cNvSpPr>
          <p:nvPr>
            <p:ph type="title"/>
          </p:nvPr>
        </p:nvSpPr>
        <p:spPr>
          <a:xfrm>
            <a:off x="392853" y="1002453"/>
            <a:ext cx="8293947" cy="975360"/>
          </a:xfrm>
        </p:spPr>
        <p:txBody>
          <a:bodyPr/>
          <a:lstStyle/>
          <a:p>
            <a:r>
              <a:rPr lang="en-US" sz="4000" dirty="0">
                <a:solidFill>
                  <a:srgbClr val="3333FF"/>
                </a:solidFill>
              </a:rPr>
              <a:t>Community Assessment</a:t>
            </a:r>
          </a:p>
        </p:txBody>
      </p:sp>
      <p:sp>
        <p:nvSpPr>
          <p:cNvPr id="3" name="Content Placeholder 2">
            <a:extLst>
              <a:ext uri="{FF2B5EF4-FFF2-40B4-BE49-F238E27FC236}">
                <a16:creationId xmlns:a16="http://schemas.microsoft.com/office/drawing/2014/main" id="{79989DC9-D1F5-62D0-EC8B-0453D4022B5E}"/>
              </a:ext>
            </a:extLst>
          </p:cNvPr>
          <p:cNvSpPr>
            <a:spLocks noGrp="1"/>
          </p:cNvSpPr>
          <p:nvPr>
            <p:ph idx="1"/>
          </p:nvPr>
        </p:nvSpPr>
        <p:spPr>
          <a:xfrm>
            <a:off x="314960" y="2155613"/>
            <a:ext cx="8229600" cy="4525963"/>
          </a:xfrm>
        </p:spPr>
        <p:txBody>
          <a:bodyPr/>
          <a:lstStyle/>
          <a:p>
            <a:pPr marL="457200" lvl="1" indent="0">
              <a:buNone/>
            </a:pPr>
            <a:endParaRPr lang="en-US" sz="2400" dirty="0"/>
          </a:p>
          <a:p>
            <a:pPr lvl="1"/>
            <a:r>
              <a:rPr lang="en-US" dirty="0"/>
              <a:t>45% reported housing needs</a:t>
            </a:r>
          </a:p>
          <a:p>
            <a:pPr lvl="1"/>
            <a:r>
              <a:rPr lang="en-US" dirty="0"/>
              <a:t>24% reported mobility needs</a:t>
            </a:r>
          </a:p>
          <a:p>
            <a:pPr lvl="1"/>
            <a:r>
              <a:rPr lang="en-US" dirty="0"/>
              <a:t>30% reported financial challenges</a:t>
            </a:r>
          </a:p>
          <a:p>
            <a:pPr lvl="1"/>
            <a:r>
              <a:rPr lang="en-US" dirty="0"/>
              <a:t>19% reported employment needs</a:t>
            </a:r>
          </a:p>
          <a:p>
            <a:pPr lvl="1"/>
            <a:endParaRPr lang="en-US" sz="2400" dirty="0"/>
          </a:p>
        </p:txBody>
      </p:sp>
    </p:spTree>
    <p:extLst>
      <p:ext uri="{BB962C8B-B14F-4D97-AF65-F5344CB8AC3E}">
        <p14:creationId xmlns:p14="http://schemas.microsoft.com/office/powerpoint/2010/main" val="26425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6"/>
          <p:cNvSpPr txBox="1">
            <a:spLocks noGrp="1"/>
          </p:cNvSpPr>
          <p:nvPr>
            <p:ph type="title"/>
          </p:nvPr>
        </p:nvSpPr>
        <p:spPr>
          <a:xfrm>
            <a:off x="539646" y="365126"/>
            <a:ext cx="7975704" cy="216821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600" dirty="0"/>
              <a:t>In-Home Services &amp; Home Modifications</a:t>
            </a:r>
            <a:endParaRPr dirty="0"/>
          </a:p>
        </p:txBody>
      </p:sp>
      <p:graphicFrame>
        <p:nvGraphicFramePr>
          <p:cNvPr id="718" name="Google Shape;718;p16"/>
          <p:cNvGraphicFramePr/>
          <p:nvPr>
            <p:extLst>
              <p:ext uri="{D42A27DB-BD31-4B8C-83A1-F6EECF244321}">
                <p14:modId xmlns:p14="http://schemas.microsoft.com/office/powerpoint/2010/main" val="1078414440"/>
              </p:ext>
            </p:extLst>
          </p:nvPr>
        </p:nvGraphicFramePr>
        <p:xfrm>
          <a:off x="697044" y="1866275"/>
          <a:ext cx="7415600" cy="2999846"/>
        </p:xfrm>
        <a:graphic>
          <a:graphicData uri="http://schemas.openxmlformats.org/drawingml/2006/chart">
            <c:chart xmlns:c="http://schemas.openxmlformats.org/drawingml/2006/chart" xmlns:r="http://schemas.openxmlformats.org/officeDocument/2006/relationships" r:id="rId3"/>
          </a:graphicData>
        </a:graphic>
      </p:graphicFrame>
      <p:sp>
        <p:nvSpPr>
          <p:cNvPr id="719" name="Google Shape;719;p16"/>
          <p:cNvSpPr txBox="1"/>
          <p:nvPr/>
        </p:nvSpPr>
        <p:spPr>
          <a:xfrm>
            <a:off x="2239926" y="4866121"/>
            <a:ext cx="5872717"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23F4F"/>
              </a:buClr>
              <a:buSzPts val="1800"/>
              <a:buFont typeface="Calibri"/>
              <a:buNone/>
            </a:pPr>
            <a:r>
              <a:rPr lang="en-US" sz="1800" dirty="0">
                <a:solidFill>
                  <a:srgbClr val="323F4F"/>
                </a:solidFill>
                <a:latin typeface="Calibri"/>
                <a:ea typeface="Calibri"/>
                <a:cs typeface="Calibri"/>
                <a:sym typeface="Calibri"/>
              </a:rPr>
              <a:t>Respondents in </a:t>
            </a:r>
            <a:r>
              <a:rPr lang="en-US" sz="1800" b="1" dirty="0">
                <a:solidFill>
                  <a:srgbClr val="323F4F"/>
                </a:solidFill>
                <a:latin typeface="Calibri"/>
                <a:ea typeface="Calibri"/>
                <a:cs typeface="Calibri"/>
                <a:sym typeface="Calibri"/>
              </a:rPr>
              <a:t>lower income brackets were more likely</a:t>
            </a:r>
            <a:r>
              <a:rPr lang="en-US" sz="1800" dirty="0">
                <a:solidFill>
                  <a:srgbClr val="323F4F"/>
                </a:solidFill>
                <a:latin typeface="Calibri"/>
                <a:ea typeface="Calibri"/>
                <a:cs typeface="Calibri"/>
                <a:sym typeface="Calibri"/>
              </a:rPr>
              <a:t> than those with higher incomes to report that they would like to move but don't have the resources to do so, or that they want to stay in their current home but are concerned they won't be able to.</a:t>
            </a:r>
            <a:endParaRPr dirty="0"/>
          </a:p>
        </p:txBody>
      </p:sp>
      <p:pic>
        <p:nvPicPr>
          <p:cNvPr id="720" name="Google Shape;720;p16" descr="House with solid fill"/>
          <p:cNvPicPr preferRelativeResize="0"/>
          <p:nvPr/>
        </p:nvPicPr>
        <p:blipFill rotWithShape="1">
          <a:blip r:embed="rId4">
            <a:alphaModFix/>
          </a:blip>
          <a:srcRect/>
          <a:stretch/>
        </p:blipFill>
        <p:spPr>
          <a:xfrm>
            <a:off x="628650" y="4866121"/>
            <a:ext cx="1435624" cy="1435624"/>
          </a:xfrm>
          <a:prstGeom prst="rect">
            <a:avLst/>
          </a:prstGeom>
          <a:noFill/>
          <a:ln>
            <a:noFill/>
          </a:ln>
        </p:spPr>
      </p:pic>
      <p:sp>
        <p:nvSpPr>
          <p:cNvPr id="6" name="Oval Callout 5"/>
          <p:cNvSpPr/>
          <p:nvPr/>
        </p:nvSpPr>
        <p:spPr>
          <a:xfrm>
            <a:off x="8005873" y="5604785"/>
            <a:ext cx="1018954" cy="895211"/>
          </a:xfrm>
          <a:prstGeom prst="wedgeEllipseCallout">
            <a:avLst/>
          </a:prstGeom>
          <a:solidFill>
            <a:srgbClr val="0B3A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Palatino Linotype" panose="02040502050505030304" pitchFamily="18" charset="0"/>
                <a:ea typeface="Yu Gothic UI Semibold" panose="020B0700000000000000" pitchFamily="34" charset="-128"/>
                <a:cs typeface="ZWAdobeF" pitchFamily="2"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endParaRPr dirty="0"/>
          </a:p>
        </p:txBody>
      </p:sp>
      <p:sp>
        <p:nvSpPr>
          <p:cNvPr id="727" name="Google Shape;727;p17"/>
          <p:cNvSpPr txBox="1"/>
          <p:nvPr/>
        </p:nvSpPr>
        <p:spPr>
          <a:xfrm>
            <a:off x="868601" y="1391531"/>
            <a:ext cx="73914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070C0"/>
                </a:solidFill>
                <a:latin typeface="Calibri Light" panose="020F0302020204030204" pitchFamily="34" charset="0"/>
                <a:ea typeface="Calibri"/>
                <a:cs typeface="Calibri Light" panose="020F0302020204030204" pitchFamily="34" charset="0"/>
                <a:sym typeface="Calibri"/>
              </a:rPr>
              <a:t>Among older Virginians with concerns about aging in place in their current home, the top concerns are:</a:t>
            </a:r>
            <a:endParaRPr dirty="0">
              <a:solidFill>
                <a:srgbClr val="0070C0"/>
              </a:solidFill>
              <a:latin typeface="Calibri Light" panose="020F0302020204030204" pitchFamily="34" charset="0"/>
              <a:cs typeface="Calibri Light" panose="020F0302020204030204" pitchFamily="34" charset="0"/>
            </a:endParaRPr>
          </a:p>
        </p:txBody>
      </p:sp>
      <p:graphicFrame>
        <p:nvGraphicFramePr>
          <p:cNvPr id="728" name="Google Shape;728;p17"/>
          <p:cNvGraphicFramePr/>
          <p:nvPr/>
        </p:nvGraphicFramePr>
        <p:xfrm>
          <a:off x="1818167" y="2324986"/>
          <a:ext cx="6288272"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29" name="Google Shape;729;p17"/>
          <p:cNvSpPr/>
          <p:nvPr/>
        </p:nvSpPr>
        <p:spPr>
          <a:xfrm>
            <a:off x="628650" y="2530549"/>
            <a:ext cx="987499" cy="898451"/>
          </a:xfrm>
          <a:prstGeom prst="rect">
            <a:avLst/>
          </a:prstGeom>
          <a:solidFill>
            <a:srgbClr val="FDB519"/>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30" name="Google Shape;730;p17"/>
          <p:cNvSpPr/>
          <p:nvPr/>
        </p:nvSpPr>
        <p:spPr>
          <a:xfrm>
            <a:off x="628650" y="3628360"/>
            <a:ext cx="987499" cy="898451"/>
          </a:xfrm>
          <a:prstGeom prst="rect">
            <a:avLst/>
          </a:prstGeom>
          <a:solidFill>
            <a:srgbClr val="FDB519"/>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31" name="Google Shape;731;p17"/>
          <p:cNvSpPr/>
          <p:nvPr/>
        </p:nvSpPr>
        <p:spPr>
          <a:xfrm>
            <a:off x="628650" y="4724401"/>
            <a:ext cx="987499" cy="898451"/>
          </a:xfrm>
          <a:prstGeom prst="rect">
            <a:avLst/>
          </a:prstGeom>
          <a:solidFill>
            <a:srgbClr val="FDB519"/>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732" name="Google Shape;732;p17" descr="Dollar with solid fill"/>
          <p:cNvPicPr preferRelativeResize="0"/>
          <p:nvPr/>
        </p:nvPicPr>
        <p:blipFill rotWithShape="1">
          <a:blip r:embed="rId4">
            <a:alphaModFix/>
          </a:blip>
          <a:srcRect/>
          <a:stretch/>
        </p:blipFill>
        <p:spPr>
          <a:xfrm>
            <a:off x="731320" y="2635385"/>
            <a:ext cx="723014" cy="723014"/>
          </a:xfrm>
          <a:prstGeom prst="rect">
            <a:avLst/>
          </a:prstGeom>
          <a:noFill/>
          <a:ln>
            <a:noFill/>
          </a:ln>
        </p:spPr>
      </p:pic>
      <p:pic>
        <p:nvPicPr>
          <p:cNvPr id="733" name="Google Shape;733;p17" descr="Medical with solid fill"/>
          <p:cNvPicPr preferRelativeResize="0"/>
          <p:nvPr/>
        </p:nvPicPr>
        <p:blipFill rotWithShape="1">
          <a:blip r:embed="rId5">
            <a:alphaModFix/>
          </a:blip>
          <a:srcRect/>
          <a:stretch/>
        </p:blipFill>
        <p:spPr>
          <a:xfrm>
            <a:off x="635627" y="3620385"/>
            <a:ext cx="914400" cy="914400"/>
          </a:xfrm>
          <a:prstGeom prst="rect">
            <a:avLst/>
          </a:prstGeom>
          <a:noFill/>
          <a:ln>
            <a:noFill/>
          </a:ln>
        </p:spPr>
      </p:pic>
      <p:pic>
        <p:nvPicPr>
          <p:cNvPr id="734" name="Google Shape;734;p17" descr="House with solid fill"/>
          <p:cNvPicPr preferRelativeResize="0"/>
          <p:nvPr/>
        </p:nvPicPr>
        <p:blipFill rotWithShape="1">
          <a:blip r:embed="rId6">
            <a:alphaModFix/>
          </a:blip>
          <a:srcRect/>
          <a:stretch/>
        </p:blipFill>
        <p:spPr>
          <a:xfrm>
            <a:off x="701748" y="4738237"/>
            <a:ext cx="782157" cy="782157"/>
          </a:xfrm>
          <a:prstGeom prst="rect">
            <a:avLst/>
          </a:prstGeom>
          <a:noFill/>
          <a:ln>
            <a:noFill/>
          </a:ln>
        </p:spPr>
      </p:pic>
      <p:sp>
        <p:nvSpPr>
          <p:cNvPr id="735" name="Google Shape;735;p17"/>
          <p:cNvSpPr txBox="1"/>
          <p:nvPr/>
        </p:nvSpPr>
        <p:spPr>
          <a:xfrm>
            <a:off x="8051060" y="5613254"/>
            <a:ext cx="41788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t>
            </a:r>
            <a:endParaRPr dirty="0"/>
          </a:p>
        </p:txBody>
      </p:sp>
      <p:sp>
        <p:nvSpPr>
          <p:cNvPr id="12" name="Oval Callout 11"/>
          <p:cNvSpPr/>
          <p:nvPr/>
        </p:nvSpPr>
        <p:spPr>
          <a:xfrm>
            <a:off x="8308457" y="5982586"/>
            <a:ext cx="714154" cy="634323"/>
          </a:xfrm>
          <a:prstGeom prst="wedgeEllipseCallout">
            <a:avLst/>
          </a:prstGeom>
          <a:solidFill>
            <a:srgbClr val="0B3A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Palatino Linotype" panose="02040502050505030304" pitchFamily="18" charset="0"/>
                <a:ea typeface="Yu Gothic UI Semibold" panose="020B0700000000000000" pitchFamily="34" charset="-128"/>
                <a:cs typeface="ZWAdobeF" pitchFamily="2"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8"/>
          <p:cNvSpPr txBox="1">
            <a:spLocks noGrp="1"/>
          </p:cNvSpPr>
          <p:nvPr>
            <p:ph type="title"/>
          </p:nvPr>
        </p:nvSpPr>
        <p:spPr>
          <a:xfrm>
            <a:off x="486696" y="464166"/>
            <a:ext cx="2629122" cy="16223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dirty="0"/>
          </a:p>
        </p:txBody>
      </p:sp>
      <p:sp>
        <p:nvSpPr>
          <p:cNvPr id="742" name="Google Shape;742;p18"/>
          <p:cNvSpPr txBox="1">
            <a:spLocks noGrp="1"/>
          </p:cNvSpPr>
          <p:nvPr>
            <p:ph type="body" idx="1"/>
          </p:nvPr>
        </p:nvSpPr>
        <p:spPr>
          <a:xfrm>
            <a:off x="363161" y="2086488"/>
            <a:ext cx="2904186" cy="413733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0000"/>
              <a:buNone/>
            </a:pPr>
            <a:r>
              <a:rPr lang="en-US" sz="2400" dirty="0"/>
              <a:t>41% stated they needed </a:t>
            </a:r>
            <a:r>
              <a:rPr lang="en-US" sz="2400" b="1" dirty="0"/>
              <a:t>chore</a:t>
            </a:r>
            <a:r>
              <a:rPr lang="en-US" sz="2400" dirty="0"/>
              <a:t> services</a:t>
            </a:r>
            <a:endParaRPr dirty="0"/>
          </a:p>
          <a:p>
            <a:pPr marL="0" lvl="0" indent="0" algn="l" rtl="0">
              <a:lnSpc>
                <a:spcPct val="90000"/>
              </a:lnSpc>
              <a:spcBef>
                <a:spcPts val="1000"/>
              </a:spcBef>
              <a:spcAft>
                <a:spcPts val="0"/>
              </a:spcAft>
              <a:buClr>
                <a:schemeClr val="dk1"/>
              </a:buClr>
              <a:buSzPct val="100000"/>
              <a:buNone/>
            </a:pPr>
            <a:endParaRPr sz="2400" dirty="0"/>
          </a:p>
          <a:p>
            <a:pPr marL="0" lvl="0" indent="0" algn="l" rtl="0">
              <a:lnSpc>
                <a:spcPct val="90000"/>
              </a:lnSpc>
              <a:spcBef>
                <a:spcPts val="1000"/>
              </a:spcBef>
              <a:spcAft>
                <a:spcPts val="0"/>
              </a:spcAft>
              <a:buClr>
                <a:schemeClr val="dk1"/>
              </a:buClr>
              <a:buSzPct val="100000"/>
              <a:buNone/>
            </a:pPr>
            <a:r>
              <a:rPr lang="en-US" sz="2400" dirty="0"/>
              <a:t>22% of older Virginians stated they had a </a:t>
            </a:r>
            <a:r>
              <a:rPr lang="en-US" sz="2400" b="1" dirty="0"/>
              <a:t>major or moderate</a:t>
            </a:r>
            <a:r>
              <a:rPr lang="en-US" sz="2400" dirty="0"/>
              <a:t> need for homemaker services</a:t>
            </a:r>
            <a:endParaRPr dirty="0"/>
          </a:p>
          <a:p>
            <a:pPr marL="0" lvl="0" indent="0" algn="l" rtl="0">
              <a:lnSpc>
                <a:spcPct val="90000"/>
              </a:lnSpc>
              <a:spcBef>
                <a:spcPts val="1000"/>
              </a:spcBef>
              <a:spcAft>
                <a:spcPts val="0"/>
              </a:spcAft>
              <a:buClr>
                <a:schemeClr val="dk1"/>
              </a:buClr>
              <a:buSzPct val="100000"/>
              <a:buNone/>
            </a:pPr>
            <a:endParaRPr sz="2400" dirty="0"/>
          </a:p>
          <a:p>
            <a:pPr marL="0" lvl="0" indent="0" algn="l" rtl="0">
              <a:lnSpc>
                <a:spcPct val="90000"/>
              </a:lnSpc>
              <a:spcBef>
                <a:spcPts val="1000"/>
              </a:spcBef>
              <a:spcAft>
                <a:spcPts val="0"/>
              </a:spcAft>
              <a:buClr>
                <a:schemeClr val="dk1"/>
              </a:buClr>
              <a:buSzPct val="100000"/>
              <a:buNone/>
            </a:pPr>
            <a:r>
              <a:rPr lang="en-US" sz="2400" dirty="0"/>
              <a:t>6% stated they needed </a:t>
            </a:r>
            <a:r>
              <a:rPr lang="en-US" sz="2400" b="1" dirty="0"/>
              <a:t>personal care </a:t>
            </a:r>
            <a:r>
              <a:rPr lang="en-US" sz="2400" dirty="0"/>
              <a:t>services</a:t>
            </a:r>
            <a:endParaRPr dirty="0"/>
          </a:p>
        </p:txBody>
      </p:sp>
      <p:sp>
        <p:nvSpPr>
          <p:cNvPr id="743" name="Google Shape;743;p18"/>
          <p:cNvSpPr/>
          <p:nvPr/>
        </p:nvSpPr>
        <p:spPr>
          <a:xfrm>
            <a:off x="3479292" y="0"/>
            <a:ext cx="5664708"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44" name="Google Shape;744;p18"/>
          <p:cNvSpPr/>
          <p:nvPr/>
        </p:nvSpPr>
        <p:spPr>
          <a:xfrm>
            <a:off x="3842766" y="557784"/>
            <a:ext cx="4938073"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745" name="Google Shape;745;p18"/>
          <p:cNvPicPr preferRelativeResize="0"/>
          <p:nvPr/>
        </p:nvPicPr>
        <p:blipFill rotWithShape="1">
          <a:blip r:embed="rId3">
            <a:alphaModFix/>
          </a:blip>
          <a:srcRect/>
          <a:stretch/>
        </p:blipFill>
        <p:spPr>
          <a:xfrm>
            <a:off x="4054396" y="1937593"/>
            <a:ext cx="4514498" cy="297956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19"/>
          <p:cNvSpPr txBox="1">
            <a:spLocks noGrp="1"/>
          </p:cNvSpPr>
          <p:nvPr>
            <p:ph type="title"/>
          </p:nvPr>
        </p:nvSpPr>
        <p:spPr>
          <a:xfrm>
            <a:off x="3724072" y="629268"/>
            <a:ext cx="4939868" cy="12861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Home Modifications</a:t>
            </a:r>
            <a:endParaRPr dirty="0"/>
          </a:p>
        </p:txBody>
      </p:sp>
      <p:sp>
        <p:nvSpPr>
          <p:cNvPr id="752" name="Google Shape;752;p19"/>
          <p:cNvSpPr txBox="1">
            <a:spLocks noGrp="1"/>
          </p:cNvSpPr>
          <p:nvPr>
            <p:ph type="body" idx="1"/>
          </p:nvPr>
        </p:nvSpPr>
        <p:spPr>
          <a:xfrm>
            <a:off x="3724073" y="2438400"/>
            <a:ext cx="4939867" cy="3785419"/>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n-US" sz="2400" b="1" dirty="0"/>
              <a:t>37%</a:t>
            </a:r>
            <a:r>
              <a:rPr lang="en-US" sz="2400" dirty="0"/>
              <a:t> of older Virginians indicated a </a:t>
            </a:r>
            <a:r>
              <a:rPr lang="en-US" sz="2400" b="1" dirty="0"/>
              <a:t>major or moderate </a:t>
            </a:r>
            <a:r>
              <a:rPr lang="en-US" sz="2400" dirty="0"/>
              <a:t>need for home repairs or home maintenance assistance</a:t>
            </a:r>
            <a:endParaRPr dirty="0"/>
          </a:p>
          <a:p>
            <a:pPr marL="228600" lvl="0" indent="-228600" algn="l" rtl="0">
              <a:lnSpc>
                <a:spcPct val="90000"/>
              </a:lnSpc>
              <a:spcBef>
                <a:spcPts val="1000"/>
              </a:spcBef>
              <a:spcAft>
                <a:spcPts val="0"/>
              </a:spcAft>
              <a:buClr>
                <a:schemeClr val="dk1"/>
              </a:buClr>
              <a:buSzPts val="2400"/>
              <a:buChar char="•"/>
            </a:pPr>
            <a:r>
              <a:rPr lang="en-US" sz="2400" b="1" dirty="0"/>
              <a:t>18%</a:t>
            </a:r>
            <a:r>
              <a:rPr lang="en-US" sz="2400" dirty="0"/>
              <a:t> needed assistance with maintaining the </a:t>
            </a:r>
            <a:r>
              <a:rPr lang="en-US" sz="2400" b="1" dirty="0"/>
              <a:t>minimum</a:t>
            </a:r>
            <a:r>
              <a:rPr lang="en-US" sz="2400" dirty="0"/>
              <a:t> housing standards</a:t>
            </a:r>
            <a:endParaRPr dirty="0"/>
          </a:p>
          <a:p>
            <a:pPr marL="228600" lvl="0" indent="-228600" algn="l" rtl="0">
              <a:lnSpc>
                <a:spcPct val="90000"/>
              </a:lnSpc>
              <a:spcBef>
                <a:spcPts val="1000"/>
              </a:spcBef>
              <a:spcAft>
                <a:spcPts val="0"/>
              </a:spcAft>
              <a:buClr>
                <a:schemeClr val="dk1"/>
              </a:buClr>
              <a:buSzPts val="2400"/>
              <a:buChar char="•"/>
            </a:pPr>
            <a:r>
              <a:rPr lang="en-US" sz="2400" b="1" dirty="0"/>
              <a:t>18%</a:t>
            </a:r>
            <a:r>
              <a:rPr lang="en-US" sz="2400" dirty="0"/>
              <a:t> needed </a:t>
            </a:r>
            <a:r>
              <a:rPr lang="en-US" sz="2400" b="1" dirty="0"/>
              <a:t>minor</a:t>
            </a:r>
            <a:r>
              <a:rPr lang="en-US" sz="2400" dirty="0"/>
              <a:t> home modifications</a:t>
            </a:r>
            <a:endParaRPr dirty="0"/>
          </a:p>
          <a:p>
            <a:pPr marL="228600" lvl="0" indent="-228600" algn="l" rtl="0">
              <a:lnSpc>
                <a:spcPct val="90000"/>
              </a:lnSpc>
              <a:spcBef>
                <a:spcPts val="1000"/>
              </a:spcBef>
              <a:spcAft>
                <a:spcPts val="0"/>
              </a:spcAft>
              <a:buClr>
                <a:schemeClr val="dk1"/>
              </a:buClr>
              <a:buSzPts val="2400"/>
              <a:buChar char="•"/>
            </a:pPr>
            <a:r>
              <a:rPr lang="en-US" sz="2400" b="1" dirty="0"/>
              <a:t>16%</a:t>
            </a:r>
            <a:r>
              <a:rPr lang="en-US" sz="2400" dirty="0"/>
              <a:t> needed </a:t>
            </a:r>
            <a:r>
              <a:rPr lang="en-US" sz="2400" b="1" dirty="0"/>
              <a:t>major</a:t>
            </a:r>
            <a:r>
              <a:rPr lang="en-US" sz="2400" dirty="0"/>
              <a:t> home modifications</a:t>
            </a:r>
            <a:endParaRPr dirty="0"/>
          </a:p>
        </p:txBody>
      </p:sp>
      <p:pic>
        <p:nvPicPr>
          <p:cNvPr id="753" name="Google Shape;753;p19"/>
          <p:cNvPicPr preferRelativeResize="0"/>
          <p:nvPr/>
        </p:nvPicPr>
        <p:blipFill rotWithShape="1">
          <a:blip r:embed="rId3">
            <a:alphaModFix/>
          </a:blip>
          <a:srcRect l="5676" r="31737"/>
          <a:stretch/>
        </p:blipFill>
        <p:spPr>
          <a:xfrm>
            <a:off x="0" y="10"/>
            <a:ext cx="3476673" cy="6857990"/>
          </a:xfrm>
          <a:prstGeom prst="rect">
            <a:avLst/>
          </a:prstGeom>
          <a:noFill/>
          <a:ln>
            <a:noFill/>
          </a:ln>
        </p:spPr>
      </p:pic>
      <p:cxnSp>
        <p:nvCxnSpPr>
          <p:cNvPr id="754" name="Google Shape;754;p19"/>
          <p:cNvCxnSpPr/>
          <p:nvPr/>
        </p:nvCxnSpPr>
        <p:spPr>
          <a:xfrm>
            <a:off x="3810700" y="2115117"/>
            <a:ext cx="4732020" cy="0"/>
          </a:xfrm>
          <a:prstGeom prst="straightConnector1">
            <a:avLst/>
          </a:prstGeom>
          <a:noFill/>
          <a:ln w="19050" cap="flat" cmpd="sng">
            <a:solidFill>
              <a:srgbClr val="F98275"/>
            </a:solidFill>
            <a:prstDash val="solid"/>
            <a:miter lim="800000"/>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txBox="1">
            <a:spLocks/>
          </p:cNvSpPr>
          <p:nvPr/>
        </p:nvSpPr>
        <p:spPr bwMode="auto">
          <a:xfrm>
            <a:off x="446088" y="28575"/>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en-US" altLang="en-US" sz="2800" b="0" dirty="0">
                <a:solidFill>
                  <a:srgbClr val="7B9ADF"/>
                </a:solidFill>
              </a:rPr>
              <a:t>Topics Trends and Issues</a:t>
            </a:r>
          </a:p>
        </p:txBody>
      </p:sp>
      <p:sp>
        <p:nvSpPr>
          <p:cNvPr id="7" name="Rectangle 2"/>
          <p:cNvSpPr>
            <a:spLocks noChangeArrowheads="1"/>
          </p:cNvSpPr>
          <p:nvPr/>
        </p:nvSpPr>
        <p:spPr bwMode="auto">
          <a:xfrm>
            <a:off x="569913" y="1679575"/>
            <a:ext cx="7980362" cy="4367213"/>
          </a:xfrm>
          <a:prstGeom prst="rect">
            <a:avLst/>
          </a:prstGeom>
          <a:noFill/>
          <a:ln w="9525">
            <a:noFill/>
            <a:miter lim="800000"/>
            <a:headEnd/>
            <a:tailEnd/>
          </a:ln>
        </p:spPr>
        <p:txBody>
          <a:bodyPr lIns="92075" tIns="46038" rIns="92075" bIns="46038"/>
          <a:lstStyle/>
          <a:p>
            <a:pPr marL="457200" indent="-457200" eaLnBrk="1" hangingPunct="1">
              <a:spcBef>
                <a:spcPct val="50000"/>
              </a:spcBef>
              <a:buClr>
                <a:srgbClr val="0033CC"/>
              </a:buClr>
              <a:buFont typeface="Wingdings" pitchFamily="2" charset="2"/>
              <a:buChar char="v"/>
              <a:defRPr/>
            </a:pPr>
            <a:r>
              <a:rPr kumimoji="0" lang="en-US" sz="2400" b="0" dirty="0">
                <a:solidFill>
                  <a:schemeClr val="tx1"/>
                </a:solidFill>
                <a:latin typeface="+mj-lt"/>
              </a:rPr>
              <a:t>Age 60 and over (except Title III-E Grandparents and Title V is 55)</a:t>
            </a:r>
          </a:p>
          <a:p>
            <a:pPr marL="457200" indent="-457200" eaLnBrk="1" hangingPunct="1">
              <a:spcBef>
                <a:spcPct val="50000"/>
              </a:spcBef>
              <a:buClr>
                <a:srgbClr val="0033CC"/>
              </a:buClr>
              <a:buFont typeface="Wingdings" pitchFamily="2" charset="2"/>
              <a:buChar char="v"/>
              <a:defRPr/>
            </a:pPr>
            <a:r>
              <a:rPr kumimoji="0" lang="en-US" sz="2400" b="0" dirty="0">
                <a:solidFill>
                  <a:schemeClr val="tx1"/>
                </a:solidFill>
                <a:latin typeface="+mj-lt"/>
              </a:rPr>
              <a:t>Not an entitlement </a:t>
            </a:r>
            <a:r>
              <a:rPr lang="en-US" sz="2400" b="0" dirty="0">
                <a:solidFill>
                  <a:schemeClr val="tx1"/>
                </a:solidFill>
                <a:latin typeface="+mj-lt"/>
              </a:rPr>
              <a:t>(guaranteed access to benefits) </a:t>
            </a:r>
            <a:r>
              <a:rPr kumimoji="0" lang="en-US" sz="2400" b="0" dirty="0">
                <a:solidFill>
                  <a:schemeClr val="tx1"/>
                </a:solidFill>
                <a:latin typeface="+mj-lt"/>
              </a:rPr>
              <a:t>like Social Security, Medicare or Medicaid</a:t>
            </a:r>
          </a:p>
          <a:p>
            <a:pPr marL="457200" indent="-457200" eaLnBrk="1" hangingPunct="1">
              <a:spcBef>
                <a:spcPct val="50000"/>
              </a:spcBef>
              <a:buClr>
                <a:srgbClr val="0033CC"/>
              </a:buClr>
              <a:buFont typeface="Wingdings" pitchFamily="2" charset="2"/>
              <a:buChar char="v"/>
              <a:defRPr/>
            </a:pPr>
            <a:r>
              <a:rPr kumimoji="0" lang="en-US" sz="2400" b="0" dirty="0">
                <a:solidFill>
                  <a:schemeClr val="tx1"/>
                </a:solidFill>
                <a:latin typeface="+mj-lt"/>
              </a:rPr>
              <a:t>Services can be curtailed due to lack of funding</a:t>
            </a:r>
          </a:p>
          <a:p>
            <a:pPr marL="457200" indent="-457200" eaLnBrk="1" hangingPunct="1">
              <a:spcBef>
                <a:spcPct val="50000"/>
              </a:spcBef>
              <a:buClr>
                <a:srgbClr val="0033CC"/>
              </a:buClr>
              <a:buFont typeface="Wingdings" pitchFamily="2" charset="2"/>
              <a:buChar char="v"/>
              <a:defRPr/>
            </a:pPr>
            <a:r>
              <a:rPr kumimoji="0" lang="en-US" sz="2400" b="0" dirty="0">
                <a:solidFill>
                  <a:schemeClr val="tx1"/>
                </a:solidFill>
                <a:latin typeface="+mj-lt"/>
              </a:rPr>
              <a:t>Self-declaration of income – </a:t>
            </a:r>
            <a:r>
              <a:rPr kumimoji="0" lang="en-US" sz="2400" dirty="0">
                <a:solidFill>
                  <a:schemeClr val="tx1"/>
                </a:solidFill>
                <a:latin typeface="+mj-lt"/>
              </a:rPr>
              <a:t>Not means tested</a:t>
            </a:r>
            <a:r>
              <a:rPr kumimoji="0" lang="en-US" sz="2400" b="0" dirty="0">
                <a:solidFill>
                  <a:schemeClr val="tx1"/>
                </a:solidFill>
                <a:latin typeface="+mj-lt"/>
              </a:rPr>
              <a:t>.  There is no verification of ability to pay, but programs target poverty</a:t>
            </a:r>
          </a:p>
          <a:p>
            <a:pPr marL="457200" indent="-457200" eaLnBrk="1" hangingPunct="1">
              <a:spcBef>
                <a:spcPct val="50000"/>
              </a:spcBef>
              <a:buClr>
                <a:srgbClr val="0033CC"/>
              </a:buClr>
              <a:buFont typeface="Wingdings" pitchFamily="2" charset="2"/>
              <a:buChar char="v"/>
              <a:defRPr/>
            </a:pPr>
            <a:r>
              <a:rPr kumimoji="0" lang="en-US" sz="2400" b="0" dirty="0">
                <a:solidFill>
                  <a:schemeClr val="tx1"/>
                </a:solidFill>
                <a:latin typeface="+mj-lt"/>
              </a:rPr>
              <a:t>Income information may be asked to determine fee-for-service/cost sharing</a:t>
            </a:r>
          </a:p>
        </p:txBody>
      </p:sp>
      <p:sp>
        <p:nvSpPr>
          <p:cNvPr id="97284" name="Rectangle 3"/>
          <p:cNvSpPr txBox="1">
            <a:spLocks noChangeArrowheads="1"/>
          </p:cNvSpPr>
          <p:nvPr/>
        </p:nvSpPr>
        <p:spPr bwMode="auto">
          <a:xfrm>
            <a:off x="955675" y="1025525"/>
            <a:ext cx="6694488"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en-US" altLang="en-US" sz="3000" b="0" dirty="0">
                <a:solidFill>
                  <a:srgbClr val="3333FF"/>
                </a:solidFill>
              </a:rPr>
              <a:t>OAA Eligibility for Services</a:t>
            </a:r>
          </a:p>
        </p:txBody>
      </p:sp>
      <p:pic>
        <p:nvPicPr>
          <p:cNvPr id="97285" name="Picture 5" descr="OAA Lo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213" y="522288"/>
            <a:ext cx="224790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7">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7">
                                            <p:txEl>
                                              <p:pRg st="3" end="3"/>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7766700-1BF5-C833-3CC7-CBD55A56D37A}"/>
              </a:ext>
            </a:extLst>
          </p:cNvPr>
          <p:cNvSpPr>
            <a:spLocks noChangeArrowheads="1"/>
          </p:cNvSpPr>
          <p:nvPr/>
        </p:nvSpPr>
        <p:spPr bwMode="auto">
          <a:xfrm>
            <a:off x="155575" y="1258888"/>
            <a:ext cx="8813800" cy="1262062"/>
          </a:xfrm>
          <a:prstGeom prst="rect">
            <a:avLst/>
          </a:prstGeom>
          <a:noFill/>
          <a:ln w="9525">
            <a:noFill/>
            <a:miter lim="800000"/>
            <a:headEnd/>
            <a:tailEnd/>
          </a:ln>
        </p:spPr>
        <p:txBody>
          <a:bodyPr anchor="ctr"/>
          <a:lstStyle/>
          <a:p>
            <a:pPr algn="ctr">
              <a:defRPr/>
            </a:pPr>
            <a:endParaRPr lang="en-US" sz="4000" dirty="0">
              <a:solidFill>
                <a:srgbClr val="3333FF"/>
              </a:solidFill>
              <a:latin typeface="+mj-lt"/>
            </a:endParaRPr>
          </a:p>
        </p:txBody>
      </p:sp>
      <p:sp>
        <p:nvSpPr>
          <p:cNvPr id="82947" name="Rectangle 8">
            <a:extLst>
              <a:ext uri="{FF2B5EF4-FFF2-40B4-BE49-F238E27FC236}">
                <a16:creationId xmlns:a16="http://schemas.microsoft.com/office/drawing/2014/main" id="{C66E6069-EF00-CA24-AADC-B10403450460}"/>
              </a:ext>
            </a:extLst>
          </p:cNvPr>
          <p:cNvSpPr txBox="1">
            <a:spLocks noChangeArrowheads="1"/>
          </p:cNvSpPr>
          <p:nvPr/>
        </p:nvSpPr>
        <p:spPr bwMode="auto">
          <a:xfrm>
            <a:off x="676275" y="3132944"/>
            <a:ext cx="7772400" cy="8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en-US" altLang="en-US" sz="4000" dirty="0">
                <a:solidFill>
                  <a:srgbClr val="C00000"/>
                </a:solidFill>
              </a:rPr>
              <a:t>Mission Statement</a:t>
            </a:r>
          </a:p>
        </p:txBody>
      </p:sp>
      <p:sp>
        <p:nvSpPr>
          <p:cNvPr id="82948" name="Rectangle 2">
            <a:extLst>
              <a:ext uri="{FF2B5EF4-FFF2-40B4-BE49-F238E27FC236}">
                <a16:creationId xmlns:a16="http://schemas.microsoft.com/office/drawing/2014/main" id="{83994665-7E3F-8CE9-B119-B67736CF9EBE}"/>
              </a:ext>
            </a:extLst>
          </p:cNvPr>
          <p:cNvSpPr>
            <a:spLocks noChangeArrowheads="1"/>
          </p:cNvSpPr>
          <p:nvPr/>
        </p:nvSpPr>
        <p:spPr bwMode="auto">
          <a:xfrm>
            <a:off x="993775" y="3467100"/>
            <a:ext cx="74549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b="0" i="1" dirty="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en-US" altLang="en-US" b="0" i="1" dirty="0">
                <a:latin typeface="Times New Roman" panose="02020603050405020304" pitchFamily="18" charset="0"/>
                <a:ea typeface="Calibri" panose="020F0502020204030204" pitchFamily="34" charset="0"/>
                <a:cs typeface="Times New Roman" panose="02020603050405020304" pitchFamily="18" charset="0"/>
              </a:rPr>
              <a:t>To improve the employment, quality of life, security, and independence of older Virginians, Virginians with disabilities, and their families.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533400" y="2741613"/>
            <a:ext cx="8229600" cy="1143000"/>
          </a:xfrm>
        </p:spPr>
        <p:txBody>
          <a:bodyPr/>
          <a:lstStyle/>
          <a:p>
            <a:r>
              <a:rPr lang="en-US" altLang="en-US" dirty="0">
                <a:solidFill>
                  <a:srgbClr val="3333FF"/>
                </a:solidFill>
              </a:rPr>
              <a:t>Programs &amp; Services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txBox="1">
            <a:spLocks/>
          </p:cNvSpPr>
          <p:nvPr/>
        </p:nvSpPr>
        <p:spPr bwMode="auto">
          <a:xfrm>
            <a:off x="446088" y="28575"/>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en-US" altLang="en-US" sz="2800" b="0" dirty="0">
                <a:solidFill>
                  <a:srgbClr val="7B9ADF"/>
                </a:solidFill>
              </a:rPr>
              <a:t>Topics Trends and Issues</a:t>
            </a:r>
          </a:p>
        </p:txBody>
      </p:sp>
      <p:sp>
        <p:nvSpPr>
          <p:cNvPr id="101379" name="Rectangle 4"/>
          <p:cNvSpPr txBox="1">
            <a:spLocks noChangeArrowheads="1"/>
          </p:cNvSpPr>
          <p:nvPr/>
        </p:nvSpPr>
        <p:spPr bwMode="auto">
          <a:xfrm>
            <a:off x="1493838" y="635000"/>
            <a:ext cx="782955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en-US" altLang="en-US" b="0" dirty="0">
                <a:solidFill>
                  <a:srgbClr val="3333FF"/>
                </a:solidFill>
              </a:rPr>
              <a:t>Different AAA Provide Different Services</a:t>
            </a:r>
          </a:p>
        </p:txBody>
      </p:sp>
      <p:sp>
        <p:nvSpPr>
          <p:cNvPr id="7" name="Rectangle 5"/>
          <p:cNvSpPr>
            <a:spLocks noChangeArrowheads="1"/>
          </p:cNvSpPr>
          <p:nvPr/>
        </p:nvSpPr>
        <p:spPr bwMode="auto">
          <a:xfrm>
            <a:off x="446088" y="1235075"/>
            <a:ext cx="4111625" cy="5357813"/>
          </a:xfrm>
          <a:prstGeom prst="rect">
            <a:avLst/>
          </a:prstGeom>
          <a:noFill/>
          <a:ln w="12700">
            <a:noFill/>
            <a:miter lim="800000"/>
            <a:headEnd/>
            <a:tailEnd/>
          </a:ln>
          <a:effectLst/>
        </p:spPr>
        <p:txBody>
          <a:bodyPr lIns="90488" tIns="44450" rIns="90488" bIns="44450"/>
          <a:lstStyle/>
          <a:p>
            <a:pPr marL="236538" indent="-236538" eaLnBrk="1" hangingPunct="1">
              <a:spcBef>
                <a:spcPts val="400"/>
              </a:spcBef>
              <a:defRPr/>
            </a:pPr>
            <a:r>
              <a:rPr lang="en-US" b="0" dirty="0">
                <a:solidFill>
                  <a:prstClr val="black"/>
                </a:solidFill>
                <a:latin typeface="Calibri"/>
              </a:rPr>
              <a:t>16 Adult Day Care </a:t>
            </a:r>
          </a:p>
          <a:p>
            <a:pPr marL="236538" indent="-236538" eaLnBrk="1" hangingPunct="1">
              <a:spcBef>
                <a:spcPts val="400"/>
              </a:spcBef>
              <a:defRPr/>
            </a:pPr>
            <a:r>
              <a:rPr lang="en-US" b="0" dirty="0">
                <a:solidFill>
                  <a:prstClr val="black"/>
                </a:solidFill>
                <a:latin typeface="Calibri"/>
              </a:rPr>
              <a:t>16 </a:t>
            </a:r>
            <a:r>
              <a:rPr lang="en-US" b="0" dirty="0">
                <a:solidFill>
                  <a:srgbClr val="0000CC"/>
                </a:solidFill>
                <a:latin typeface="Calibri"/>
              </a:rPr>
              <a:t>Care Coordination </a:t>
            </a:r>
          </a:p>
          <a:p>
            <a:pPr marL="236538" indent="-236538" eaLnBrk="1" hangingPunct="1">
              <a:spcBef>
                <a:spcPts val="400"/>
              </a:spcBef>
              <a:defRPr/>
            </a:pPr>
            <a:r>
              <a:rPr lang="en-US" b="0" dirty="0">
                <a:solidFill>
                  <a:prstClr val="black"/>
                </a:solidFill>
                <a:latin typeface="Calibri"/>
              </a:rPr>
              <a:t>  8 Care Transitions</a:t>
            </a:r>
          </a:p>
          <a:p>
            <a:pPr marL="236538" indent="-236538" eaLnBrk="1" hangingPunct="1">
              <a:spcBef>
                <a:spcPts val="400"/>
              </a:spcBef>
              <a:defRPr/>
            </a:pPr>
            <a:r>
              <a:rPr lang="en-US" b="0" dirty="0">
                <a:solidFill>
                  <a:prstClr val="black"/>
                </a:solidFill>
                <a:latin typeface="Calibri"/>
              </a:rPr>
              <a:t>  8 Checking (Reassurance)</a:t>
            </a:r>
          </a:p>
          <a:p>
            <a:pPr marL="236538" indent="-236538" eaLnBrk="1" hangingPunct="1">
              <a:spcBef>
                <a:spcPts val="400"/>
              </a:spcBef>
              <a:defRPr/>
            </a:pPr>
            <a:r>
              <a:rPr lang="en-US" b="0" dirty="0">
                <a:solidFill>
                  <a:prstClr val="black"/>
                </a:solidFill>
                <a:latin typeface="Calibri"/>
              </a:rPr>
              <a:t>  7 Chore </a:t>
            </a:r>
          </a:p>
          <a:p>
            <a:pPr marL="236538" indent="-236538" eaLnBrk="1" hangingPunct="1">
              <a:spcBef>
                <a:spcPts val="400"/>
              </a:spcBef>
              <a:defRPr/>
            </a:pPr>
            <a:r>
              <a:rPr lang="en-US" b="0" dirty="0">
                <a:solidFill>
                  <a:srgbClr val="0000CC"/>
                </a:solidFill>
                <a:latin typeface="Calibri"/>
              </a:rPr>
              <a:t>25 Congregate (Group) Nutrition </a:t>
            </a:r>
          </a:p>
          <a:p>
            <a:pPr marL="350838" indent="-350838" eaLnBrk="1" hangingPunct="1">
              <a:spcBef>
                <a:spcPts val="400"/>
              </a:spcBef>
              <a:defRPr/>
            </a:pPr>
            <a:r>
              <a:rPr lang="en-US" b="0" dirty="0">
                <a:solidFill>
                  <a:srgbClr val="0000CC"/>
                </a:solidFill>
                <a:latin typeface="Calibri"/>
              </a:rPr>
              <a:t>25 Disease Prevention</a:t>
            </a:r>
          </a:p>
          <a:p>
            <a:pPr marL="236538" indent="-236538" eaLnBrk="1" hangingPunct="1">
              <a:spcBef>
                <a:spcPts val="400"/>
              </a:spcBef>
              <a:defRPr/>
            </a:pPr>
            <a:r>
              <a:rPr lang="en-US" b="0" dirty="0">
                <a:solidFill>
                  <a:srgbClr val="0000CC"/>
                </a:solidFill>
                <a:latin typeface="Calibri"/>
              </a:rPr>
              <a:t>25 Elder Abuse Prevent./Ombudsman </a:t>
            </a:r>
          </a:p>
          <a:p>
            <a:pPr marL="236538" indent="-236538" eaLnBrk="1" hangingPunct="1">
              <a:spcBef>
                <a:spcPts val="400"/>
              </a:spcBef>
              <a:defRPr/>
            </a:pPr>
            <a:r>
              <a:rPr lang="en-US" b="0" dirty="0">
                <a:solidFill>
                  <a:prstClr val="black"/>
                </a:solidFill>
                <a:latin typeface="Calibri"/>
              </a:rPr>
              <a:t>17 Emergency </a:t>
            </a:r>
          </a:p>
          <a:p>
            <a:pPr marL="236538" indent="-236538" eaLnBrk="1" hangingPunct="1">
              <a:spcBef>
                <a:spcPts val="400"/>
              </a:spcBef>
              <a:defRPr/>
            </a:pPr>
            <a:r>
              <a:rPr lang="en-US" b="0" dirty="0">
                <a:solidFill>
                  <a:srgbClr val="0000CC"/>
                </a:solidFill>
                <a:latin typeface="Calibri"/>
              </a:rPr>
              <a:t>25 Home Delivered Nutrition</a:t>
            </a:r>
          </a:p>
          <a:p>
            <a:pPr marL="236538" indent="-236538" eaLnBrk="1" hangingPunct="1">
              <a:spcBef>
                <a:spcPts val="400"/>
              </a:spcBef>
              <a:defRPr/>
            </a:pPr>
            <a:r>
              <a:rPr lang="en-US" b="0" dirty="0">
                <a:solidFill>
                  <a:prstClr val="black"/>
                </a:solidFill>
                <a:latin typeface="Calibri"/>
              </a:rPr>
              <a:t>18 Homemaker </a:t>
            </a:r>
          </a:p>
          <a:p>
            <a:pPr marL="236538" indent="-236538" eaLnBrk="1" hangingPunct="1">
              <a:spcBef>
                <a:spcPts val="400"/>
              </a:spcBef>
              <a:defRPr/>
            </a:pPr>
            <a:r>
              <a:rPr lang="en-US" b="0" dirty="0">
                <a:solidFill>
                  <a:srgbClr val="0000CC"/>
                </a:solidFill>
                <a:latin typeface="Calibri"/>
              </a:rPr>
              <a:t>25 Information &amp; Referral/Assistance</a:t>
            </a:r>
          </a:p>
          <a:p>
            <a:pPr marL="236538" indent="-236538" eaLnBrk="1" hangingPunct="1">
              <a:spcBef>
                <a:spcPts val="400"/>
              </a:spcBef>
              <a:defRPr/>
            </a:pPr>
            <a:r>
              <a:rPr lang="en-US" b="0" dirty="0">
                <a:solidFill>
                  <a:srgbClr val="0000CC"/>
                </a:solidFill>
                <a:latin typeface="Calibri"/>
              </a:rPr>
              <a:t>25 Legal Assistance </a:t>
            </a:r>
          </a:p>
          <a:p>
            <a:pPr marL="236538" indent="-236538" eaLnBrk="1" hangingPunct="1">
              <a:spcBef>
                <a:spcPts val="400"/>
              </a:spcBef>
              <a:defRPr/>
            </a:pPr>
            <a:r>
              <a:rPr lang="en-US" b="0" dirty="0">
                <a:solidFill>
                  <a:prstClr val="black"/>
                </a:solidFill>
                <a:latin typeface="Calibri"/>
              </a:rPr>
              <a:t>  2 Medication Management</a:t>
            </a:r>
            <a:endParaRPr lang="en-US" b="0" dirty="0">
              <a:solidFill>
                <a:srgbClr val="0000CC"/>
              </a:solidFill>
              <a:latin typeface="Calibri"/>
            </a:endParaRPr>
          </a:p>
          <a:p>
            <a:pPr marL="236538" indent="-236538" eaLnBrk="1" hangingPunct="1">
              <a:spcBef>
                <a:spcPts val="400"/>
              </a:spcBef>
              <a:defRPr/>
            </a:pPr>
            <a:r>
              <a:rPr lang="en-US" b="0" dirty="0">
                <a:solidFill>
                  <a:srgbClr val="0000CC"/>
                </a:solidFill>
                <a:latin typeface="Calibri"/>
              </a:rPr>
              <a:t> </a:t>
            </a:r>
          </a:p>
          <a:p>
            <a:pPr marL="236538" indent="-236538" eaLnBrk="1" hangingPunct="1">
              <a:spcBef>
                <a:spcPts val="400"/>
              </a:spcBef>
              <a:defRPr/>
            </a:pPr>
            <a:endParaRPr lang="en-US" b="0" dirty="0">
              <a:solidFill>
                <a:prstClr val="black"/>
              </a:solidFill>
              <a:latin typeface="Calibri"/>
            </a:endParaRPr>
          </a:p>
        </p:txBody>
      </p:sp>
      <p:sp>
        <p:nvSpPr>
          <p:cNvPr id="8" name="Rectangle 8"/>
          <p:cNvSpPr>
            <a:spLocks noChangeArrowheads="1"/>
          </p:cNvSpPr>
          <p:nvPr/>
        </p:nvSpPr>
        <p:spPr bwMode="auto">
          <a:xfrm>
            <a:off x="4557713" y="1250950"/>
            <a:ext cx="4594225" cy="6035675"/>
          </a:xfrm>
          <a:prstGeom prst="rect">
            <a:avLst/>
          </a:prstGeom>
          <a:noFill/>
          <a:ln w="12700">
            <a:noFill/>
            <a:miter lim="800000"/>
            <a:headEnd/>
            <a:tailEnd/>
          </a:ln>
          <a:effectLst/>
        </p:spPr>
        <p:txBody>
          <a:bodyPr lIns="90488" tIns="44450" rIns="90488" bIns="44450"/>
          <a:lstStyle/>
          <a:p>
            <a:pPr marL="236538" indent="-236538" eaLnBrk="1" hangingPunct="1">
              <a:spcBef>
                <a:spcPts val="400"/>
              </a:spcBef>
              <a:defRPr/>
            </a:pPr>
            <a:r>
              <a:rPr lang="en-US" b="0" dirty="0">
                <a:solidFill>
                  <a:prstClr val="black"/>
                </a:solidFill>
                <a:latin typeface="Calibri"/>
              </a:rPr>
              <a:t>  4 Money Management</a:t>
            </a:r>
          </a:p>
          <a:p>
            <a:pPr marL="236538" indent="-236538" eaLnBrk="1" hangingPunct="1">
              <a:spcBef>
                <a:spcPts val="400"/>
              </a:spcBef>
              <a:defRPr/>
            </a:pPr>
            <a:r>
              <a:rPr lang="en-US" b="0" dirty="0">
                <a:solidFill>
                  <a:srgbClr val="0000CC"/>
                </a:solidFill>
                <a:latin typeface="Calibri"/>
              </a:rPr>
              <a:t>25  Nutrition Education</a:t>
            </a:r>
          </a:p>
          <a:p>
            <a:pPr marL="236538" indent="-236538" eaLnBrk="1" hangingPunct="1">
              <a:spcBef>
                <a:spcPts val="400"/>
              </a:spcBef>
              <a:defRPr/>
            </a:pPr>
            <a:r>
              <a:rPr lang="en-US" b="0" dirty="0">
                <a:solidFill>
                  <a:srgbClr val="0000CC"/>
                </a:solidFill>
                <a:latin typeface="Calibri"/>
              </a:rPr>
              <a:t>25</a:t>
            </a:r>
            <a:r>
              <a:rPr lang="en-US" b="0" dirty="0">
                <a:solidFill>
                  <a:prstClr val="black"/>
                </a:solidFill>
                <a:latin typeface="Calibri"/>
              </a:rPr>
              <a:t> </a:t>
            </a:r>
            <a:r>
              <a:rPr lang="en-US" b="0" dirty="0">
                <a:solidFill>
                  <a:srgbClr val="0000CC"/>
                </a:solidFill>
                <a:latin typeface="Calibri"/>
              </a:rPr>
              <a:t>Nutrition Counseling</a:t>
            </a:r>
          </a:p>
          <a:p>
            <a:pPr marL="236538" indent="-236538" eaLnBrk="1" hangingPunct="1">
              <a:spcBef>
                <a:spcPts val="400"/>
              </a:spcBef>
              <a:defRPr/>
            </a:pPr>
            <a:r>
              <a:rPr lang="en-US" b="0" dirty="0">
                <a:solidFill>
                  <a:prstClr val="black"/>
                </a:solidFill>
                <a:latin typeface="Calibri"/>
              </a:rPr>
              <a:t>20 </a:t>
            </a:r>
            <a:r>
              <a:rPr lang="en-US" b="0" dirty="0">
                <a:solidFill>
                  <a:srgbClr val="0000CC"/>
                </a:solidFill>
                <a:latin typeface="Calibri"/>
              </a:rPr>
              <a:t>Options Counseling</a:t>
            </a:r>
          </a:p>
          <a:p>
            <a:pPr marL="236538" indent="-236538" eaLnBrk="1" hangingPunct="1">
              <a:spcBef>
                <a:spcPts val="400"/>
              </a:spcBef>
              <a:defRPr/>
            </a:pPr>
            <a:r>
              <a:rPr lang="en-US" b="0" dirty="0">
                <a:solidFill>
                  <a:prstClr val="black"/>
                </a:solidFill>
                <a:latin typeface="Calibri"/>
              </a:rPr>
              <a:t>15 Personal Care </a:t>
            </a:r>
          </a:p>
          <a:p>
            <a:pPr marL="236538" indent="-236538" eaLnBrk="1" hangingPunct="1">
              <a:spcBef>
                <a:spcPts val="400"/>
              </a:spcBef>
              <a:defRPr/>
            </a:pPr>
            <a:r>
              <a:rPr lang="en-US" b="0" dirty="0">
                <a:solidFill>
                  <a:prstClr val="black"/>
                </a:solidFill>
                <a:latin typeface="Calibri"/>
              </a:rPr>
              <a:t>23 Public Information /Education </a:t>
            </a:r>
          </a:p>
          <a:p>
            <a:pPr marL="236538" indent="-236538" eaLnBrk="1" hangingPunct="1">
              <a:spcBef>
                <a:spcPts val="400"/>
              </a:spcBef>
              <a:defRPr/>
            </a:pPr>
            <a:r>
              <a:rPr lang="en-US" b="0" dirty="0">
                <a:solidFill>
                  <a:prstClr val="black"/>
                </a:solidFill>
                <a:latin typeface="Calibri"/>
              </a:rPr>
              <a:t>12 Residential Repair &amp; Renovation </a:t>
            </a:r>
          </a:p>
          <a:p>
            <a:pPr marL="236538" indent="-236538" eaLnBrk="1" hangingPunct="1">
              <a:spcBef>
                <a:spcPts val="400"/>
              </a:spcBef>
              <a:defRPr/>
            </a:pPr>
            <a:r>
              <a:rPr lang="en-US" b="0" dirty="0">
                <a:solidFill>
                  <a:prstClr val="black"/>
                </a:solidFill>
                <a:latin typeface="Calibri"/>
              </a:rPr>
              <a:t>  8 Respite Care Initiative</a:t>
            </a:r>
          </a:p>
          <a:p>
            <a:pPr marL="236538" indent="-236538" eaLnBrk="1" hangingPunct="1">
              <a:spcBef>
                <a:spcPts val="400"/>
              </a:spcBef>
              <a:defRPr/>
            </a:pPr>
            <a:r>
              <a:rPr lang="en-US" b="0" dirty="0">
                <a:solidFill>
                  <a:prstClr val="black"/>
                </a:solidFill>
                <a:latin typeface="Calibri"/>
              </a:rPr>
              <a:t>14 Socialization &amp; Recreation </a:t>
            </a:r>
          </a:p>
          <a:p>
            <a:pPr marL="236538" indent="-236538" eaLnBrk="1" hangingPunct="1">
              <a:spcBef>
                <a:spcPts val="400"/>
              </a:spcBef>
              <a:defRPr/>
            </a:pPr>
            <a:r>
              <a:rPr lang="en-US" b="0" dirty="0">
                <a:solidFill>
                  <a:srgbClr val="0000CC"/>
                </a:solidFill>
                <a:latin typeface="Calibri"/>
              </a:rPr>
              <a:t>25 Transportation</a:t>
            </a:r>
            <a:r>
              <a:rPr lang="en-US" b="0" dirty="0">
                <a:solidFill>
                  <a:prstClr val="black"/>
                </a:solidFill>
                <a:latin typeface="Calibri"/>
              </a:rPr>
              <a:t> (curb to curb)</a:t>
            </a:r>
          </a:p>
          <a:p>
            <a:pPr marL="236538" indent="-236538" eaLnBrk="1" hangingPunct="1">
              <a:spcBef>
                <a:spcPts val="400"/>
              </a:spcBef>
              <a:defRPr/>
            </a:pPr>
            <a:r>
              <a:rPr lang="en-US" b="0" dirty="0">
                <a:solidFill>
                  <a:prstClr val="black"/>
                </a:solidFill>
                <a:latin typeface="Calibri"/>
              </a:rPr>
              <a:t>  4 Assisted Transportation (thru door)</a:t>
            </a:r>
          </a:p>
          <a:p>
            <a:pPr marL="350838" indent="-350838" eaLnBrk="1" hangingPunct="1">
              <a:spcBef>
                <a:spcPts val="400"/>
              </a:spcBef>
              <a:defRPr/>
            </a:pPr>
            <a:r>
              <a:rPr lang="en-US" b="0" dirty="0">
                <a:solidFill>
                  <a:srgbClr val="0000CC"/>
                </a:solidFill>
                <a:latin typeface="Calibri"/>
              </a:rPr>
              <a:t>24 Virginia Insurance Counseling &amp; Assistance Program (VICAP) </a:t>
            </a:r>
          </a:p>
          <a:p>
            <a:pPr marL="236538" indent="-236538" eaLnBrk="1" hangingPunct="1">
              <a:spcBef>
                <a:spcPts val="400"/>
              </a:spcBef>
              <a:defRPr/>
            </a:pPr>
            <a:r>
              <a:rPr lang="en-US" b="0" dirty="0">
                <a:solidFill>
                  <a:prstClr val="black"/>
                </a:solidFill>
                <a:latin typeface="Calibri"/>
              </a:rPr>
              <a:t>  9 Volunteer</a:t>
            </a:r>
          </a:p>
        </p:txBody>
      </p:sp>
      <p:sp>
        <p:nvSpPr>
          <p:cNvPr id="9" name="Rectangle 5"/>
          <p:cNvSpPr>
            <a:spLocks noChangeArrowheads="1"/>
          </p:cNvSpPr>
          <p:nvPr/>
        </p:nvSpPr>
        <p:spPr bwMode="auto">
          <a:xfrm>
            <a:off x="4800600" y="6321425"/>
            <a:ext cx="497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36538" indent="-2365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800" b="0" dirty="0">
                <a:solidFill>
                  <a:srgbClr val="000000"/>
                </a:solidFill>
              </a:rPr>
              <a:t>Source:  FY’23 Area Plans &amp; VICAP Contract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7">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7">
                                            <p:txEl>
                                              <p:pRg st="3" end="3"/>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7">
                                            <p:txEl>
                                              <p:pRg st="4" end="4"/>
                                            </p:txEl>
                                          </p:spTgt>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7">
                                            <p:txEl>
                                              <p:pRg st="5" end="5"/>
                                            </p:txEl>
                                          </p:spTgt>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7">
                                            <p:txEl>
                                              <p:pRg st="6" end="6"/>
                                            </p:txEl>
                                          </p:spTgt>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7">
                                            <p:txEl>
                                              <p:pRg st="7" end="7"/>
                                            </p:txEl>
                                          </p:spTgt>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7">
                                            <p:txEl>
                                              <p:pRg st="8" end="8"/>
                                            </p:txEl>
                                          </p:spTgt>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7">
                                            <p:txEl>
                                              <p:pRg st="9" end="9"/>
                                            </p:txEl>
                                          </p:spTgt>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7">
                                            <p:txEl>
                                              <p:pRg st="10" end="10"/>
                                            </p:txEl>
                                          </p:spTgt>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7">
                                            <p:txEl>
                                              <p:pRg st="11" end="11"/>
                                            </p:txEl>
                                          </p:spTgt>
                                        </p:tgtEl>
                                        <p:attrNameLst>
                                          <p:attrName>style.visibility</p:attrName>
                                        </p:attrNameLst>
                                      </p:cBhvr>
                                      <p:to>
                                        <p:strVal val="visible"/>
                                      </p:to>
                                    </p:set>
                                  </p:childTnLst>
                                </p:cTn>
                              </p:par>
                            </p:childTnLst>
                          </p:cTn>
                        </p:par>
                        <p:par>
                          <p:cTn id="40" fill="hold" nodeType="afterGroup">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7">
                                            <p:txEl>
                                              <p:pRg st="12" end="12"/>
                                            </p:txEl>
                                          </p:spTgt>
                                        </p:tgtEl>
                                        <p:attrNameLst>
                                          <p:attrName>style.visibility</p:attrName>
                                        </p:attrNameLst>
                                      </p:cBhvr>
                                      <p:to>
                                        <p:strVal val="visible"/>
                                      </p:to>
                                    </p:set>
                                  </p:childTnLst>
                                </p:cTn>
                              </p:par>
                            </p:childTnLst>
                          </p:cTn>
                        </p:par>
                        <p:par>
                          <p:cTn id="43" fill="hold" nodeType="afterGroup">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7">
                                            <p:txEl>
                                              <p:pRg st="13" end="13"/>
                                            </p:txEl>
                                          </p:spTgt>
                                        </p:tgtEl>
                                        <p:attrNameLst>
                                          <p:attrName>style.visibility</p:attrName>
                                        </p:attrNameLst>
                                      </p:cBhvr>
                                      <p:to>
                                        <p:strVal val="visible"/>
                                      </p:to>
                                    </p:set>
                                  </p:childTnLst>
                                </p:cTn>
                              </p:par>
                            </p:childTnLst>
                          </p:cTn>
                        </p:par>
                        <p:par>
                          <p:cTn id="46" fill="hold" nodeType="afterGroup">
                            <p:stCondLst>
                              <p:cond delay="7000"/>
                            </p:stCondLst>
                            <p:childTnLst>
                              <p:par>
                                <p:cTn id="47" presetID="1" presetClass="entr" presetSubtype="0" fill="hold" grpId="0" nodeType="afterEffect">
                                  <p:stCondLst>
                                    <p:cond delay="0"/>
                                  </p:stCondLst>
                                  <p:childTnLst>
                                    <p:set>
                                      <p:cBhvr>
                                        <p:cTn id="48" dur="1" fill="hold">
                                          <p:stCondLst>
                                            <p:cond delay="499"/>
                                          </p:stCondLst>
                                        </p:cTn>
                                        <p:tgtEl>
                                          <p:spTgt spid="7">
                                            <p:txEl>
                                              <p:pRg st="14" end="14"/>
                                            </p:txEl>
                                          </p:spTgt>
                                        </p:tgtEl>
                                        <p:attrNameLst>
                                          <p:attrName>style.visibility</p:attrName>
                                        </p:attrNameLst>
                                      </p:cBhvr>
                                      <p:to>
                                        <p:strVal val="visible"/>
                                      </p:to>
                                    </p:set>
                                  </p:childTnLst>
                                </p:cTn>
                              </p:par>
                            </p:childTnLst>
                          </p:cTn>
                        </p:par>
                        <p:par>
                          <p:cTn id="49" fill="hold" nodeType="afterGroup">
                            <p:stCondLst>
                              <p:cond delay="7500"/>
                            </p:stCondLst>
                            <p:childTnLst>
                              <p:par>
                                <p:cTn id="50" presetID="1" presetClass="entr" presetSubtype="0" fill="hold" grpId="0" nodeType="afterEffect">
                                  <p:stCondLst>
                                    <p:cond delay="0"/>
                                  </p:stCondLst>
                                  <p:childTnLst>
                                    <p:set>
                                      <p:cBhvr>
                                        <p:cTn id="51" dur="1" fill="hold">
                                          <p:stCondLst>
                                            <p:cond delay="499"/>
                                          </p:stCondLst>
                                        </p:cTn>
                                        <p:tgtEl>
                                          <p:spTgt spid="8">
                                            <p:txEl>
                                              <p:pRg st="0" end="0"/>
                                            </p:txEl>
                                          </p:spTgt>
                                        </p:tgtEl>
                                        <p:attrNameLst>
                                          <p:attrName>style.visibility</p:attrName>
                                        </p:attrNameLst>
                                      </p:cBhvr>
                                      <p:to>
                                        <p:strVal val="visible"/>
                                      </p:to>
                                    </p:set>
                                  </p:childTnLst>
                                </p:cTn>
                              </p:par>
                            </p:childTnLst>
                          </p:cTn>
                        </p:par>
                        <p:par>
                          <p:cTn id="52" fill="hold" nodeType="afterGroup">
                            <p:stCondLst>
                              <p:cond delay="8000"/>
                            </p:stCondLst>
                            <p:childTnLst>
                              <p:par>
                                <p:cTn id="53" presetID="1" presetClass="entr" presetSubtype="0" fill="hold" grpId="0" nodeType="afterEffect">
                                  <p:stCondLst>
                                    <p:cond delay="0"/>
                                  </p:stCondLst>
                                  <p:childTnLst>
                                    <p:set>
                                      <p:cBhvr>
                                        <p:cTn id="54" dur="1" fill="hold">
                                          <p:stCondLst>
                                            <p:cond delay="499"/>
                                          </p:stCondLst>
                                        </p:cTn>
                                        <p:tgtEl>
                                          <p:spTgt spid="8">
                                            <p:txEl>
                                              <p:pRg st="1" end="1"/>
                                            </p:txEl>
                                          </p:spTgt>
                                        </p:tgtEl>
                                        <p:attrNameLst>
                                          <p:attrName>style.visibility</p:attrName>
                                        </p:attrNameLst>
                                      </p:cBhvr>
                                      <p:to>
                                        <p:strVal val="visible"/>
                                      </p:to>
                                    </p:set>
                                  </p:childTnLst>
                                </p:cTn>
                              </p:par>
                            </p:childTnLst>
                          </p:cTn>
                        </p:par>
                        <p:par>
                          <p:cTn id="55" fill="hold" nodeType="afterGroup">
                            <p:stCondLst>
                              <p:cond delay="8500"/>
                            </p:stCondLst>
                            <p:childTnLst>
                              <p:par>
                                <p:cTn id="56" presetID="1" presetClass="entr" presetSubtype="0" fill="hold" grpId="0" nodeType="afterEffect">
                                  <p:stCondLst>
                                    <p:cond delay="0"/>
                                  </p:stCondLst>
                                  <p:childTnLst>
                                    <p:set>
                                      <p:cBhvr>
                                        <p:cTn id="57" dur="1" fill="hold">
                                          <p:stCondLst>
                                            <p:cond delay="499"/>
                                          </p:stCondLst>
                                        </p:cTn>
                                        <p:tgtEl>
                                          <p:spTgt spid="8">
                                            <p:txEl>
                                              <p:pRg st="2" end="2"/>
                                            </p:txEl>
                                          </p:spTgt>
                                        </p:tgtEl>
                                        <p:attrNameLst>
                                          <p:attrName>style.visibility</p:attrName>
                                        </p:attrNameLst>
                                      </p:cBhvr>
                                      <p:to>
                                        <p:strVal val="visible"/>
                                      </p:to>
                                    </p:set>
                                  </p:childTnLst>
                                </p:cTn>
                              </p:par>
                            </p:childTnLst>
                          </p:cTn>
                        </p:par>
                        <p:par>
                          <p:cTn id="58" fill="hold" nodeType="afterGroup">
                            <p:stCondLst>
                              <p:cond delay="9000"/>
                            </p:stCondLst>
                            <p:childTnLst>
                              <p:par>
                                <p:cTn id="59" presetID="1" presetClass="entr" presetSubtype="0" fill="hold" grpId="0" nodeType="afterEffect">
                                  <p:stCondLst>
                                    <p:cond delay="0"/>
                                  </p:stCondLst>
                                  <p:childTnLst>
                                    <p:set>
                                      <p:cBhvr>
                                        <p:cTn id="60" dur="1" fill="hold">
                                          <p:stCondLst>
                                            <p:cond delay="499"/>
                                          </p:stCondLst>
                                        </p:cTn>
                                        <p:tgtEl>
                                          <p:spTgt spid="8">
                                            <p:txEl>
                                              <p:pRg st="3" end="3"/>
                                            </p:txEl>
                                          </p:spTgt>
                                        </p:tgtEl>
                                        <p:attrNameLst>
                                          <p:attrName>style.visibility</p:attrName>
                                        </p:attrNameLst>
                                      </p:cBhvr>
                                      <p:to>
                                        <p:strVal val="visible"/>
                                      </p:to>
                                    </p:set>
                                  </p:childTnLst>
                                </p:cTn>
                              </p:par>
                            </p:childTnLst>
                          </p:cTn>
                        </p:par>
                        <p:par>
                          <p:cTn id="61" fill="hold" nodeType="afterGroup">
                            <p:stCondLst>
                              <p:cond delay="9500"/>
                            </p:stCondLst>
                            <p:childTnLst>
                              <p:par>
                                <p:cTn id="62" presetID="1" presetClass="entr" presetSubtype="0" fill="hold" grpId="0" nodeType="afterEffect">
                                  <p:stCondLst>
                                    <p:cond delay="0"/>
                                  </p:stCondLst>
                                  <p:childTnLst>
                                    <p:set>
                                      <p:cBhvr>
                                        <p:cTn id="63" dur="1" fill="hold">
                                          <p:stCondLst>
                                            <p:cond delay="499"/>
                                          </p:stCondLst>
                                        </p:cTn>
                                        <p:tgtEl>
                                          <p:spTgt spid="8">
                                            <p:txEl>
                                              <p:pRg st="4" end="4"/>
                                            </p:txEl>
                                          </p:spTgt>
                                        </p:tgtEl>
                                        <p:attrNameLst>
                                          <p:attrName>style.visibility</p:attrName>
                                        </p:attrNameLst>
                                      </p:cBhvr>
                                      <p:to>
                                        <p:strVal val="visible"/>
                                      </p:to>
                                    </p:set>
                                  </p:childTnLst>
                                </p:cTn>
                              </p:par>
                            </p:childTnLst>
                          </p:cTn>
                        </p:par>
                        <p:par>
                          <p:cTn id="64" fill="hold" nodeType="afterGroup">
                            <p:stCondLst>
                              <p:cond delay="10000"/>
                            </p:stCondLst>
                            <p:childTnLst>
                              <p:par>
                                <p:cTn id="65" presetID="1" presetClass="entr" presetSubtype="0" fill="hold" grpId="0" nodeType="afterEffect">
                                  <p:stCondLst>
                                    <p:cond delay="0"/>
                                  </p:stCondLst>
                                  <p:childTnLst>
                                    <p:set>
                                      <p:cBhvr>
                                        <p:cTn id="66" dur="1" fill="hold">
                                          <p:stCondLst>
                                            <p:cond delay="499"/>
                                          </p:stCondLst>
                                        </p:cTn>
                                        <p:tgtEl>
                                          <p:spTgt spid="8">
                                            <p:txEl>
                                              <p:pRg st="5" end="5"/>
                                            </p:txEl>
                                          </p:spTgt>
                                        </p:tgtEl>
                                        <p:attrNameLst>
                                          <p:attrName>style.visibility</p:attrName>
                                        </p:attrNameLst>
                                      </p:cBhvr>
                                      <p:to>
                                        <p:strVal val="visible"/>
                                      </p:to>
                                    </p:set>
                                  </p:childTnLst>
                                </p:cTn>
                              </p:par>
                            </p:childTnLst>
                          </p:cTn>
                        </p:par>
                        <p:par>
                          <p:cTn id="67" fill="hold" nodeType="afterGroup">
                            <p:stCondLst>
                              <p:cond delay="10500"/>
                            </p:stCondLst>
                            <p:childTnLst>
                              <p:par>
                                <p:cTn id="68" presetID="1" presetClass="entr" presetSubtype="0" fill="hold" grpId="0" nodeType="afterEffect">
                                  <p:stCondLst>
                                    <p:cond delay="0"/>
                                  </p:stCondLst>
                                  <p:childTnLst>
                                    <p:set>
                                      <p:cBhvr>
                                        <p:cTn id="69" dur="1" fill="hold">
                                          <p:stCondLst>
                                            <p:cond delay="499"/>
                                          </p:stCondLst>
                                        </p:cTn>
                                        <p:tgtEl>
                                          <p:spTgt spid="8">
                                            <p:txEl>
                                              <p:pRg st="6" end="6"/>
                                            </p:txEl>
                                          </p:spTgt>
                                        </p:tgtEl>
                                        <p:attrNameLst>
                                          <p:attrName>style.visibility</p:attrName>
                                        </p:attrNameLst>
                                      </p:cBhvr>
                                      <p:to>
                                        <p:strVal val="visible"/>
                                      </p:to>
                                    </p:set>
                                  </p:childTnLst>
                                </p:cTn>
                              </p:par>
                            </p:childTnLst>
                          </p:cTn>
                        </p:par>
                        <p:par>
                          <p:cTn id="70" fill="hold" nodeType="afterGroup">
                            <p:stCondLst>
                              <p:cond delay="11000"/>
                            </p:stCondLst>
                            <p:childTnLst>
                              <p:par>
                                <p:cTn id="71" presetID="1" presetClass="entr" presetSubtype="0" fill="hold" grpId="0" nodeType="afterEffect">
                                  <p:stCondLst>
                                    <p:cond delay="0"/>
                                  </p:stCondLst>
                                  <p:childTnLst>
                                    <p:set>
                                      <p:cBhvr>
                                        <p:cTn id="72" dur="1" fill="hold">
                                          <p:stCondLst>
                                            <p:cond delay="499"/>
                                          </p:stCondLst>
                                        </p:cTn>
                                        <p:tgtEl>
                                          <p:spTgt spid="8">
                                            <p:txEl>
                                              <p:pRg st="7" end="7"/>
                                            </p:txEl>
                                          </p:spTgt>
                                        </p:tgtEl>
                                        <p:attrNameLst>
                                          <p:attrName>style.visibility</p:attrName>
                                        </p:attrNameLst>
                                      </p:cBhvr>
                                      <p:to>
                                        <p:strVal val="visible"/>
                                      </p:to>
                                    </p:set>
                                  </p:childTnLst>
                                </p:cTn>
                              </p:par>
                            </p:childTnLst>
                          </p:cTn>
                        </p:par>
                        <p:par>
                          <p:cTn id="73" fill="hold" nodeType="afterGroup">
                            <p:stCondLst>
                              <p:cond delay="11500"/>
                            </p:stCondLst>
                            <p:childTnLst>
                              <p:par>
                                <p:cTn id="74" presetID="1" presetClass="entr" presetSubtype="0" fill="hold" grpId="0" nodeType="afterEffect">
                                  <p:stCondLst>
                                    <p:cond delay="0"/>
                                  </p:stCondLst>
                                  <p:childTnLst>
                                    <p:set>
                                      <p:cBhvr>
                                        <p:cTn id="75" dur="1" fill="hold">
                                          <p:stCondLst>
                                            <p:cond delay="499"/>
                                          </p:stCondLst>
                                        </p:cTn>
                                        <p:tgtEl>
                                          <p:spTgt spid="8">
                                            <p:txEl>
                                              <p:pRg st="8" end="8"/>
                                            </p:txEl>
                                          </p:spTgt>
                                        </p:tgtEl>
                                        <p:attrNameLst>
                                          <p:attrName>style.visibility</p:attrName>
                                        </p:attrNameLst>
                                      </p:cBhvr>
                                      <p:to>
                                        <p:strVal val="visible"/>
                                      </p:to>
                                    </p:set>
                                  </p:childTnLst>
                                </p:cTn>
                              </p:par>
                            </p:childTnLst>
                          </p:cTn>
                        </p:par>
                        <p:par>
                          <p:cTn id="76" fill="hold" nodeType="afterGroup">
                            <p:stCondLst>
                              <p:cond delay="12000"/>
                            </p:stCondLst>
                            <p:childTnLst>
                              <p:par>
                                <p:cTn id="77" presetID="1" presetClass="entr" presetSubtype="0" fill="hold" grpId="0" nodeType="afterEffect">
                                  <p:stCondLst>
                                    <p:cond delay="0"/>
                                  </p:stCondLst>
                                  <p:childTnLst>
                                    <p:set>
                                      <p:cBhvr>
                                        <p:cTn id="78" dur="1" fill="hold">
                                          <p:stCondLst>
                                            <p:cond delay="499"/>
                                          </p:stCondLst>
                                        </p:cTn>
                                        <p:tgtEl>
                                          <p:spTgt spid="8">
                                            <p:txEl>
                                              <p:pRg st="9" end="9"/>
                                            </p:txEl>
                                          </p:spTgt>
                                        </p:tgtEl>
                                        <p:attrNameLst>
                                          <p:attrName>style.visibility</p:attrName>
                                        </p:attrNameLst>
                                      </p:cBhvr>
                                      <p:to>
                                        <p:strVal val="visible"/>
                                      </p:to>
                                    </p:set>
                                  </p:childTnLst>
                                </p:cTn>
                              </p:par>
                            </p:childTnLst>
                          </p:cTn>
                        </p:par>
                        <p:par>
                          <p:cTn id="79" fill="hold" nodeType="afterGroup">
                            <p:stCondLst>
                              <p:cond delay="12500"/>
                            </p:stCondLst>
                            <p:childTnLst>
                              <p:par>
                                <p:cTn id="80" presetID="1" presetClass="entr" presetSubtype="0" fill="hold" grpId="0" nodeType="afterEffect">
                                  <p:stCondLst>
                                    <p:cond delay="0"/>
                                  </p:stCondLst>
                                  <p:childTnLst>
                                    <p:set>
                                      <p:cBhvr>
                                        <p:cTn id="81" dur="1" fill="hold">
                                          <p:stCondLst>
                                            <p:cond delay="499"/>
                                          </p:stCondLst>
                                        </p:cTn>
                                        <p:tgtEl>
                                          <p:spTgt spid="8">
                                            <p:txEl>
                                              <p:pRg st="10" end="10"/>
                                            </p:txEl>
                                          </p:spTgt>
                                        </p:tgtEl>
                                        <p:attrNameLst>
                                          <p:attrName>style.visibility</p:attrName>
                                        </p:attrNameLst>
                                      </p:cBhvr>
                                      <p:to>
                                        <p:strVal val="visible"/>
                                      </p:to>
                                    </p:set>
                                  </p:childTnLst>
                                </p:cTn>
                              </p:par>
                            </p:childTnLst>
                          </p:cTn>
                        </p:par>
                        <p:par>
                          <p:cTn id="82" fill="hold" nodeType="afterGroup">
                            <p:stCondLst>
                              <p:cond delay="13000"/>
                            </p:stCondLst>
                            <p:childTnLst>
                              <p:par>
                                <p:cTn id="83" presetID="1" presetClass="entr" presetSubtype="0" fill="hold" grpId="0" nodeType="afterEffect">
                                  <p:stCondLst>
                                    <p:cond delay="0"/>
                                  </p:stCondLst>
                                  <p:childTnLst>
                                    <p:set>
                                      <p:cBhvr>
                                        <p:cTn id="84" dur="1" fill="hold">
                                          <p:stCondLst>
                                            <p:cond delay="499"/>
                                          </p:stCondLst>
                                        </p:cTn>
                                        <p:tgtEl>
                                          <p:spTgt spid="8">
                                            <p:txEl>
                                              <p:pRg st="11" end="11"/>
                                            </p:txEl>
                                          </p:spTgt>
                                        </p:tgtEl>
                                        <p:attrNameLst>
                                          <p:attrName>style.visibility</p:attrName>
                                        </p:attrNameLst>
                                      </p:cBhvr>
                                      <p:to>
                                        <p:strVal val="visible"/>
                                      </p:to>
                                    </p:set>
                                  </p:childTnLst>
                                </p:cTn>
                              </p:par>
                            </p:childTnLst>
                          </p:cTn>
                        </p:par>
                        <p:par>
                          <p:cTn id="85" fill="hold" nodeType="afterGroup">
                            <p:stCondLst>
                              <p:cond delay="13500"/>
                            </p:stCondLst>
                            <p:childTnLst>
                              <p:par>
                                <p:cTn id="86" presetID="1" presetClass="entr" presetSubtype="0" fill="hold" grpId="0" nodeType="afterEffect">
                                  <p:stCondLst>
                                    <p:cond delay="0"/>
                                  </p:stCondLst>
                                  <p:childTnLst>
                                    <p:set>
                                      <p:cBhvr>
                                        <p:cTn id="87" dur="1" fill="hold">
                                          <p:stCondLst>
                                            <p:cond delay="499"/>
                                          </p:stCondLst>
                                        </p:cTn>
                                        <p:tgtEl>
                                          <p:spTgt spid="8">
                                            <p:txEl>
                                              <p:pRg st="12" end="12"/>
                                            </p:txEl>
                                          </p:spTgt>
                                        </p:tgtEl>
                                        <p:attrNameLst>
                                          <p:attrName>style.visibility</p:attrName>
                                        </p:attrNameLst>
                                      </p:cBhvr>
                                      <p:to>
                                        <p:strVal val="visible"/>
                                      </p:to>
                                    </p:set>
                                  </p:childTnLst>
                                </p:cTn>
                              </p:par>
                            </p:childTnLst>
                          </p:cTn>
                        </p:par>
                        <p:par>
                          <p:cTn id="88" fill="hold" nodeType="afterGroup">
                            <p:stCondLst>
                              <p:cond delay="14000"/>
                            </p:stCondLst>
                            <p:childTnLst>
                              <p:par>
                                <p:cTn id="89" presetID="1" presetClass="entr" presetSubtype="0" fill="hold" grpId="0" nodeType="afterEffect">
                                  <p:stCondLst>
                                    <p:cond delay="0"/>
                                  </p:stCondLst>
                                  <p:childTnLst>
                                    <p:set>
                                      <p:cBhvr>
                                        <p:cTn id="90"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0"/>
      <p:bldP spid="8" grpId="0" build="p" autoUpdateAnimBg="0" advAuto="0"/>
      <p:bldP spid="9"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txBox="1">
            <a:spLocks noChangeArrowheads="1"/>
          </p:cNvSpPr>
          <p:nvPr/>
        </p:nvSpPr>
        <p:spPr bwMode="auto">
          <a:xfrm>
            <a:off x="512763" y="325438"/>
            <a:ext cx="83820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en-US" altLang="en-US" sz="3000" b="0" dirty="0">
                <a:solidFill>
                  <a:srgbClr val="3333FF"/>
                </a:solidFill>
                <a:cs typeface="Arial" panose="020B0604020202020204" pitchFamily="34" charset="0"/>
              </a:rPr>
              <a:t>The Typical AAA Client Receiving</a:t>
            </a:r>
          </a:p>
          <a:p>
            <a:pPr algn="ctr" eaLnBrk="1" hangingPunct="1">
              <a:spcBef>
                <a:spcPct val="0"/>
              </a:spcBef>
              <a:buFontTx/>
              <a:buNone/>
            </a:pPr>
            <a:r>
              <a:rPr kumimoji="0" lang="en-US" altLang="en-US" sz="3000" b="0" dirty="0">
                <a:solidFill>
                  <a:srgbClr val="3333FF"/>
                </a:solidFill>
                <a:cs typeface="Arial" panose="020B0604020202020204" pitchFamily="34" charset="0"/>
              </a:rPr>
              <a:t>An In-Home Service </a:t>
            </a:r>
          </a:p>
        </p:txBody>
      </p:sp>
      <p:sp>
        <p:nvSpPr>
          <p:cNvPr id="10" name="Rectangle 3"/>
          <p:cNvSpPr txBox="1">
            <a:spLocks noChangeArrowheads="1"/>
          </p:cNvSpPr>
          <p:nvPr/>
        </p:nvSpPr>
        <p:spPr bwMode="auto">
          <a:xfrm>
            <a:off x="314325" y="1736725"/>
            <a:ext cx="7789863"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68325" indent="-5683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30000"/>
              </a:spcBef>
              <a:buClr>
                <a:srgbClr val="FF3300"/>
              </a:buClr>
              <a:buFont typeface="Wingdings" panose="05000000000000000000" pitchFamily="2" charset="2"/>
              <a:buChar char="Ø"/>
            </a:pPr>
            <a:r>
              <a:rPr kumimoji="0" lang="en-US" altLang="en-US" sz="2600" b="0" dirty="0"/>
              <a:t>Three out of four are female</a:t>
            </a:r>
          </a:p>
          <a:p>
            <a:pPr eaLnBrk="1" hangingPunct="1">
              <a:spcBef>
                <a:spcPct val="30000"/>
              </a:spcBef>
              <a:buClr>
                <a:srgbClr val="FF3300"/>
              </a:buClr>
              <a:buFont typeface="Wingdings" panose="05000000000000000000" pitchFamily="2" charset="2"/>
              <a:buChar char="Ø"/>
            </a:pPr>
            <a:r>
              <a:rPr kumimoji="0" lang="en-US" altLang="en-US" sz="2600" b="0" dirty="0"/>
              <a:t>Average age is 80 </a:t>
            </a:r>
            <a:endParaRPr kumimoji="0" lang="en-US" altLang="en-US" sz="2600" b="0" dirty="0">
              <a:solidFill>
                <a:srgbClr val="FF0000"/>
              </a:solidFill>
            </a:endParaRPr>
          </a:p>
          <a:p>
            <a:pPr eaLnBrk="1" hangingPunct="1">
              <a:spcBef>
                <a:spcPct val="30000"/>
              </a:spcBef>
              <a:buClr>
                <a:srgbClr val="FF3300"/>
              </a:buClr>
              <a:buFont typeface="Wingdings" panose="05000000000000000000" pitchFamily="2" charset="2"/>
              <a:buChar char="Ø"/>
            </a:pPr>
            <a:r>
              <a:rPr kumimoji="0" lang="en-US" altLang="en-US" sz="2600" b="0" dirty="0"/>
              <a:t>Half are below poverty line</a:t>
            </a:r>
          </a:p>
          <a:p>
            <a:pPr eaLnBrk="1" hangingPunct="1">
              <a:spcBef>
                <a:spcPct val="30000"/>
              </a:spcBef>
              <a:buClr>
                <a:srgbClr val="FF3300"/>
              </a:buClr>
              <a:buFont typeface="Wingdings" panose="05000000000000000000" pitchFamily="2" charset="2"/>
              <a:buChar char="Ø"/>
            </a:pPr>
            <a:r>
              <a:rPr kumimoji="0" lang="en-US" altLang="en-US" sz="2600" b="0" dirty="0"/>
              <a:t>Half live alone</a:t>
            </a:r>
          </a:p>
          <a:p>
            <a:pPr eaLnBrk="1" hangingPunct="1">
              <a:spcBef>
                <a:spcPct val="30000"/>
              </a:spcBef>
              <a:buClr>
                <a:srgbClr val="FF3300"/>
              </a:buClr>
              <a:buFont typeface="Wingdings" panose="05000000000000000000" pitchFamily="2" charset="2"/>
              <a:buChar char="Ø"/>
            </a:pPr>
            <a:r>
              <a:rPr kumimoji="0" lang="en-US" altLang="en-US" sz="2600" b="0" dirty="0"/>
              <a:t>Has difficulty with 2 – 5 Activities of Daily Living (bathing, eating, toileting, transferring, or dressing) </a:t>
            </a:r>
          </a:p>
          <a:p>
            <a:pPr eaLnBrk="1" hangingPunct="1">
              <a:spcBef>
                <a:spcPct val="30000"/>
              </a:spcBef>
              <a:buClr>
                <a:srgbClr val="FF3300"/>
              </a:buClr>
              <a:buFont typeface="Wingdings" panose="05000000000000000000" pitchFamily="2" charset="2"/>
              <a:buChar char="Ø"/>
            </a:pPr>
            <a:r>
              <a:rPr kumimoji="0" lang="en-US" altLang="en-US" sz="2600" b="0" dirty="0"/>
              <a:t>Receives a home delivered meal</a:t>
            </a:r>
          </a:p>
        </p:txBody>
      </p:sp>
      <p:sp>
        <p:nvSpPr>
          <p:cNvPr id="11" name="Rectangle 7"/>
          <p:cNvSpPr>
            <a:spLocks noChangeArrowheads="1"/>
          </p:cNvSpPr>
          <p:nvPr/>
        </p:nvSpPr>
        <p:spPr bwMode="auto">
          <a:xfrm>
            <a:off x="644525" y="5405438"/>
            <a:ext cx="8118475" cy="1006475"/>
          </a:xfrm>
          <a:prstGeom prst="rect">
            <a:avLst/>
          </a:prstGeom>
          <a:noFill/>
          <a:ln w="9525">
            <a:noFill/>
            <a:miter lim="800000"/>
            <a:headEnd/>
            <a:tailEnd/>
          </a:ln>
        </p:spPr>
        <p:txBody>
          <a:bodyPr lIns="92075" tIns="46038" rIns="92075" bIns="46038"/>
          <a:lstStyle/>
          <a:p>
            <a:pPr eaLnBrk="1" hangingPunct="1">
              <a:lnSpc>
                <a:spcPct val="90000"/>
              </a:lnSpc>
              <a:spcBef>
                <a:spcPct val="50000"/>
              </a:spcBef>
              <a:buClr>
                <a:srgbClr val="FF3300"/>
              </a:buClr>
              <a:buFont typeface="Wingdings" pitchFamily="2" charset="2"/>
              <a:buNone/>
              <a:defRPr/>
            </a:pPr>
            <a:endParaRPr kumimoji="0" lang="en-US" sz="2800" b="0" dirty="0">
              <a:solidFill>
                <a:schemeClr val="tx1"/>
              </a:solidFill>
              <a:latin typeface="+mn-lt"/>
            </a:endParaRPr>
          </a:p>
        </p:txBody>
      </p:sp>
      <p:pic>
        <p:nvPicPr>
          <p:cNvPr id="103429" name="Picture 7" descr="Senior W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075" y="1719263"/>
            <a:ext cx="3265488" cy="2087562"/>
          </a:xfrm>
          <a:prstGeom prst="rect">
            <a:avLst/>
          </a:prstGeom>
          <a:noFill/>
          <a:ln>
            <a:noFill/>
          </a:ln>
          <a:effectLst>
            <a:outerShdw dist="53882" dir="135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0">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0">
                                            <p:txEl>
                                              <p:pRg st="3" end="3"/>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0">
                                            <p:txEl>
                                              <p:pRg st="4" end="4"/>
                                            </p:txEl>
                                          </p:spTgt>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0">
                                            <p:txEl>
                                              <p:pRg st="5" end="5"/>
                                            </p:txEl>
                                          </p:spTgt>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nodePh="1">
                                  <p:stCondLst>
                                    <p:cond delay="0"/>
                                  </p:stCondLst>
                                  <p:endCondLst>
                                    <p:cond evt="begin" delay="0">
                                      <p:tn val="23"/>
                                    </p:cond>
                                  </p:endCondLst>
                                  <p:childTnLst>
                                    <p:set>
                                      <p:cBhvr>
                                        <p:cTn id="24"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advAuto="0"/>
      <p:bldP spid="11"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34963" y="696913"/>
            <a:ext cx="8601075" cy="5875337"/>
          </a:xfrm>
          <a:prstGeom prst="rect">
            <a:avLst/>
          </a:prstGeom>
          <a:noFill/>
          <a:ln w="9525">
            <a:noFill/>
            <a:miter lim="800000"/>
            <a:headEnd/>
            <a:tailEnd/>
          </a:ln>
        </p:spPr>
        <p:txBody>
          <a:bodyPr lIns="92075" tIns="46038" rIns="92075" bIns="46038"/>
          <a:lstStyle/>
          <a:p>
            <a:pPr eaLnBrk="1" hangingPunct="1">
              <a:defRPr/>
            </a:pPr>
            <a:endParaRPr lang="en-US" sz="2100" b="0" dirty="0">
              <a:solidFill>
                <a:schemeClr val="tx1"/>
              </a:solidFill>
              <a:latin typeface="+mj-lt"/>
            </a:endParaRPr>
          </a:p>
          <a:p>
            <a:pPr eaLnBrk="1" hangingPunct="1">
              <a:defRPr/>
            </a:pPr>
            <a:endParaRPr kumimoji="0" lang="en-US" sz="2800" b="0" dirty="0">
              <a:solidFill>
                <a:schemeClr val="tx1"/>
              </a:solidFill>
              <a:latin typeface="+mj-lt"/>
            </a:endParaRPr>
          </a:p>
          <a:p>
            <a:pPr eaLnBrk="1" hangingPunct="1">
              <a:defRPr/>
            </a:pPr>
            <a:r>
              <a:rPr lang="en-US" sz="3200" dirty="0">
                <a:solidFill>
                  <a:schemeClr val="tx1"/>
                </a:solidFill>
                <a:latin typeface="+mj-lt"/>
              </a:rPr>
              <a:t>The Average Caregiver</a:t>
            </a:r>
          </a:p>
          <a:p>
            <a:pPr marL="342900" indent="-342900" eaLnBrk="1" hangingPunct="1">
              <a:buFont typeface="Arial" pitchFamily="34" charset="0"/>
              <a:buChar char="•"/>
              <a:defRPr/>
            </a:pPr>
            <a:r>
              <a:rPr lang="en-US" sz="2100" b="0" dirty="0">
                <a:solidFill>
                  <a:schemeClr val="tx1"/>
                </a:solidFill>
                <a:latin typeface="+mj-lt"/>
              </a:rPr>
              <a:t>43 years</a:t>
            </a:r>
          </a:p>
          <a:p>
            <a:pPr marL="347663" indent="-347663" eaLnBrk="1" hangingPunct="1">
              <a:buFont typeface="Arial" pitchFamily="34" charset="0"/>
              <a:buChar char="•"/>
              <a:defRPr/>
            </a:pPr>
            <a:r>
              <a:rPr lang="en-US" sz="2100" b="0" dirty="0">
                <a:solidFill>
                  <a:schemeClr val="tx1"/>
                </a:solidFill>
                <a:latin typeface="+mj-lt"/>
              </a:rPr>
              <a:t>Female:  55%</a:t>
            </a:r>
          </a:p>
          <a:p>
            <a:pPr marL="347663" indent="-347663" eaLnBrk="1" hangingPunct="1">
              <a:buFont typeface="Arial" pitchFamily="34" charset="0"/>
              <a:buChar char="•"/>
              <a:defRPr/>
            </a:pPr>
            <a:r>
              <a:rPr lang="en-US" sz="2100" b="0" dirty="0">
                <a:solidFill>
                  <a:schemeClr val="tx1"/>
                </a:solidFill>
                <a:latin typeface="+mj-lt"/>
              </a:rPr>
              <a:t>Age 50 or older:  36%</a:t>
            </a:r>
          </a:p>
          <a:p>
            <a:pPr marL="347663" indent="-347663" eaLnBrk="1" hangingPunct="1">
              <a:buFont typeface="Arial" pitchFamily="34" charset="0"/>
              <a:buChar char="•"/>
              <a:defRPr/>
            </a:pPr>
            <a:r>
              <a:rPr lang="en-US" sz="2100" b="0" dirty="0">
                <a:solidFill>
                  <a:schemeClr val="tx1"/>
                </a:solidFill>
                <a:latin typeface="+mj-lt"/>
              </a:rPr>
              <a:t>Employed:  77%</a:t>
            </a:r>
          </a:p>
          <a:p>
            <a:pPr marL="347663" indent="-347663" eaLnBrk="1" hangingPunct="1">
              <a:buFont typeface="Arial" pitchFamily="34" charset="0"/>
              <a:buChar char="•"/>
              <a:defRPr/>
            </a:pPr>
            <a:r>
              <a:rPr lang="en-US" sz="2100" b="0" dirty="0">
                <a:solidFill>
                  <a:schemeClr val="tx1"/>
                </a:solidFill>
                <a:latin typeface="+mj-lt"/>
              </a:rPr>
              <a:t>Over $7,000 Average annual out-of-pocket expense for caregiving</a:t>
            </a:r>
          </a:p>
          <a:p>
            <a:pPr marL="347663" indent="-347663" eaLnBrk="1" hangingPunct="1">
              <a:buFont typeface="Arial" pitchFamily="34" charset="0"/>
              <a:buChar char="•"/>
              <a:defRPr/>
            </a:pPr>
            <a:r>
              <a:rPr lang="en-US" sz="2100" b="0" dirty="0">
                <a:solidFill>
                  <a:schemeClr val="tx1"/>
                </a:solidFill>
                <a:latin typeface="+mj-lt"/>
              </a:rPr>
              <a:t>80% provide transportation related help</a:t>
            </a:r>
          </a:p>
          <a:p>
            <a:pPr marL="347663" indent="-347663" eaLnBrk="1" hangingPunct="1">
              <a:buFont typeface="Arial" pitchFamily="34" charset="0"/>
              <a:buChar char="•"/>
              <a:defRPr/>
            </a:pPr>
            <a:r>
              <a:rPr lang="en-US" sz="2100" b="0" dirty="0">
                <a:solidFill>
                  <a:schemeClr val="tx1"/>
                </a:solidFill>
                <a:latin typeface="+mj-lt"/>
              </a:rPr>
              <a:t>71% assist with shopping, finances, or housework</a:t>
            </a:r>
          </a:p>
          <a:p>
            <a:pPr marL="347663" indent="-347663" eaLnBrk="1" hangingPunct="1">
              <a:buFont typeface="Arial" pitchFamily="34" charset="0"/>
              <a:buChar char="•"/>
              <a:defRPr/>
            </a:pPr>
            <a:r>
              <a:rPr lang="en-US" sz="2100" b="0" dirty="0">
                <a:solidFill>
                  <a:schemeClr val="tx1"/>
                </a:solidFill>
                <a:latin typeface="+mj-lt"/>
              </a:rPr>
              <a:t>60% prepare meals</a:t>
            </a:r>
          </a:p>
          <a:p>
            <a:pPr marL="347663" indent="-347663" eaLnBrk="1" hangingPunct="1">
              <a:buFont typeface="Arial" pitchFamily="34" charset="0"/>
              <a:buChar char="•"/>
              <a:defRPr/>
            </a:pPr>
            <a:r>
              <a:rPr lang="en-US" sz="2100" b="0" dirty="0">
                <a:solidFill>
                  <a:schemeClr val="tx1"/>
                </a:solidFill>
                <a:latin typeface="+mj-lt"/>
              </a:rPr>
              <a:t>46% give medicines, pills, or injections</a:t>
            </a:r>
          </a:p>
          <a:p>
            <a:pPr marL="347663" indent="-347663" eaLnBrk="1" hangingPunct="1">
              <a:buFont typeface="Arial" pitchFamily="34" charset="0"/>
              <a:buChar char="•"/>
              <a:defRPr/>
            </a:pPr>
            <a:r>
              <a:rPr lang="en-US" sz="2100" b="0" dirty="0">
                <a:solidFill>
                  <a:schemeClr val="tx1"/>
                </a:solidFill>
                <a:latin typeface="+mj-lt"/>
              </a:rPr>
              <a:t>34% aid with mobility in and out of beds and chairs</a:t>
            </a:r>
          </a:p>
          <a:p>
            <a:pPr marL="347663" indent="-347663" eaLnBrk="1" hangingPunct="1">
              <a:buFont typeface="Arial" pitchFamily="34" charset="0"/>
              <a:buChar char="•"/>
              <a:defRPr/>
            </a:pPr>
            <a:r>
              <a:rPr lang="en-US" sz="2100" b="0" dirty="0">
                <a:solidFill>
                  <a:schemeClr val="tx1"/>
                </a:solidFill>
                <a:latin typeface="+mj-lt"/>
              </a:rPr>
              <a:t>29% supervise caregiving services</a:t>
            </a:r>
          </a:p>
          <a:p>
            <a:pPr marL="347663" indent="-347663" eaLnBrk="1" hangingPunct="1">
              <a:buFont typeface="Arial" pitchFamily="34" charset="0"/>
              <a:buChar char="•"/>
              <a:defRPr/>
            </a:pPr>
            <a:r>
              <a:rPr lang="en-US" sz="2100" b="0" dirty="0">
                <a:solidFill>
                  <a:schemeClr val="tx1"/>
                </a:solidFill>
                <a:latin typeface="+mj-lt"/>
              </a:rPr>
              <a:t>23% help with activities of daily living (ADLs) such as toileting, dressing, and bathing</a:t>
            </a:r>
            <a:endParaRPr kumimoji="0" lang="en-US" sz="2100" b="0" dirty="0">
              <a:solidFill>
                <a:schemeClr val="tx1"/>
              </a:solidFill>
              <a:latin typeface="+mj-lt"/>
            </a:endParaRPr>
          </a:p>
        </p:txBody>
      </p:sp>
      <p:sp>
        <p:nvSpPr>
          <p:cNvPr id="105475" name="Rectangle 8"/>
          <p:cNvSpPr txBox="1">
            <a:spLocks noChangeArrowheads="1"/>
          </p:cNvSpPr>
          <p:nvPr/>
        </p:nvSpPr>
        <p:spPr bwMode="auto">
          <a:xfrm>
            <a:off x="485775" y="609600"/>
            <a:ext cx="82994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en-US" altLang="en-US" sz="4000" b="0" dirty="0">
                <a:solidFill>
                  <a:srgbClr val="3333FF"/>
                </a:solidFill>
                <a:latin typeface="Arial" panose="020B0604020202020204" pitchFamily="34" charset="0"/>
                <a:cs typeface="Arial" panose="020B0604020202020204" pitchFamily="34" charset="0"/>
              </a:rPr>
              <a:t>Caregiving</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555750"/>
            <a:ext cx="2578100" cy="1719263"/>
          </a:xfrm>
          <a:prstGeom prst="rect">
            <a:avLst/>
          </a:prstGeom>
          <a:noFill/>
          <a:ln>
            <a:noFill/>
          </a:ln>
          <a:effectLst>
            <a:outerShdw dist="53882" dir="135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xEl>
                                              <p:pRg st="2" end="2"/>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
                                            <p:txEl>
                                              <p:pRg st="3" end="3"/>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
                                            <p:txEl>
                                              <p:pRg st="4" end="4"/>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
                                            <p:txEl>
                                              <p:pRg st="5" end="5"/>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
                                            <p:txEl>
                                              <p:pRg st="6" end="6"/>
                                            </p:txEl>
                                          </p:spTgt>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
                                            <p:txEl>
                                              <p:pRg st="7" end="7"/>
                                            </p:txEl>
                                          </p:spTgt>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
                                            <p:txEl>
                                              <p:pRg st="8" end="8"/>
                                            </p:txEl>
                                          </p:spTgt>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2">
                                            <p:txEl>
                                              <p:pRg st="9" end="9"/>
                                            </p:txEl>
                                          </p:spTgt>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2">
                                            <p:txEl>
                                              <p:pRg st="10" end="10"/>
                                            </p:txEl>
                                          </p:spTgt>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2">
                                            <p:txEl>
                                              <p:pRg st="11" end="11"/>
                                            </p:txEl>
                                          </p:spTgt>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2">
                                            <p:txEl>
                                              <p:pRg st="12" end="12"/>
                                            </p:txEl>
                                          </p:spTgt>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2">
                                            <p:txEl>
                                              <p:pRg st="13" end="13"/>
                                            </p:txEl>
                                          </p:spTgt>
                                        </p:tgtEl>
                                        <p:attrNameLst>
                                          <p:attrName>style.visibility</p:attrName>
                                        </p:attrNameLst>
                                      </p:cBhvr>
                                      <p:to>
                                        <p:strVal val="visible"/>
                                      </p:to>
                                    </p:set>
                                  </p:childTnLst>
                                </p:cTn>
                              </p:par>
                            </p:childTnLst>
                          </p:cTn>
                        </p:par>
                        <p:par>
                          <p:cTn id="40" fill="hold" nodeType="afterGroup">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2">
                                            <p:txEl>
                                              <p:pRg st="14" end="14"/>
                                            </p:txEl>
                                          </p:spTgt>
                                        </p:tgtEl>
                                        <p:attrNameLst>
                                          <p:attrName>style.visibility</p:attrName>
                                        </p:attrNameLst>
                                      </p:cBhvr>
                                      <p:to>
                                        <p:strVal val="visible"/>
                                      </p:to>
                                    </p:set>
                                  </p:childTnLst>
                                </p:cTn>
                              </p:par>
                            </p:childTnLst>
                          </p:cTn>
                        </p:par>
                        <p:par>
                          <p:cTn id="43" fill="hold" nodeType="afterGroup">
                            <p:stCondLst>
                              <p:cond delay="6500"/>
                            </p:stCondLst>
                            <p:childTnLst>
                              <p:par>
                                <p:cTn id="44" presetID="1" presetClass="entr" presetSubtype="0" fill="hold" nodeType="afterEffect">
                                  <p:stCondLst>
                                    <p:cond delay="25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1076325"/>
            <a:ext cx="8229600" cy="1143000"/>
          </a:xfrm>
        </p:spPr>
        <p:txBody>
          <a:bodyPr/>
          <a:lstStyle/>
          <a:p>
            <a:pPr>
              <a:defRPr/>
            </a:pPr>
            <a:r>
              <a:rPr lang="en-US" altLang="en-US" sz="2800" b="1" dirty="0">
                <a:solidFill>
                  <a:srgbClr val="0000CC"/>
                </a:solidFill>
                <a:latin typeface="Tahoma" pitchFamily="34" charset="0"/>
                <a:ea typeface="+mn-ea"/>
                <a:cs typeface="+mn-cs"/>
              </a:rPr>
              <a:t>Senior Community Service and Employment Program (SCSEP)</a:t>
            </a:r>
            <a:endParaRPr lang="en-US" sz="2800" dirty="0"/>
          </a:p>
        </p:txBody>
      </p:sp>
      <p:sp>
        <p:nvSpPr>
          <p:cNvPr id="4" name="Content Placeholder 3"/>
          <p:cNvSpPr>
            <a:spLocks noGrp="1"/>
          </p:cNvSpPr>
          <p:nvPr>
            <p:ph sz="half" idx="1"/>
          </p:nvPr>
        </p:nvSpPr>
        <p:spPr>
          <a:xfrm>
            <a:off x="320675" y="1978025"/>
            <a:ext cx="4038600" cy="4525963"/>
          </a:xfrm>
        </p:spPr>
        <p:txBody>
          <a:bodyPr/>
          <a:lstStyle/>
          <a:p>
            <a:pPr marL="0" indent="0">
              <a:buFont typeface="Arial" panose="020B0604020202020204" pitchFamily="34" charset="0"/>
              <a:buNone/>
              <a:defRPr/>
            </a:pPr>
            <a:r>
              <a:rPr lang="en-US" altLang="en-US" dirty="0"/>
              <a:t>Eligibility</a:t>
            </a:r>
          </a:p>
          <a:p>
            <a:pPr>
              <a:defRPr/>
            </a:pPr>
            <a:r>
              <a:rPr lang="en-US" altLang="en-US" dirty="0">
                <a:solidFill>
                  <a:srgbClr val="3333FF"/>
                </a:solidFill>
              </a:rPr>
              <a:t>55 or older (no upper limit)</a:t>
            </a:r>
          </a:p>
          <a:p>
            <a:pPr>
              <a:defRPr/>
            </a:pPr>
            <a:r>
              <a:rPr lang="en-US" altLang="en-US" dirty="0">
                <a:solidFill>
                  <a:srgbClr val="3333FF"/>
                </a:solidFill>
              </a:rPr>
              <a:t>At or below 125% of the Federal Poverty Level for family size</a:t>
            </a:r>
          </a:p>
          <a:p>
            <a:pPr>
              <a:defRPr/>
            </a:pPr>
            <a:r>
              <a:rPr lang="en-US" altLang="en-US" dirty="0">
                <a:solidFill>
                  <a:srgbClr val="3333FF"/>
                </a:solidFill>
              </a:rPr>
              <a:t>Residents of the county or city that is served</a:t>
            </a:r>
          </a:p>
          <a:p>
            <a:pPr>
              <a:defRPr/>
            </a:pPr>
            <a:r>
              <a:rPr lang="en-US" altLang="en-US" dirty="0">
                <a:solidFill>
                  <a:srgbClr val="3333FF"/>
                </a:solidFill>
              </a:rPr>
              <a:t>Unemployed</a:t>
            </a:r>
          </a:p>
        </p:txBody>
      </p:sp>
      <p:sp>
        <p:nvSpPr>
          <p:cNvPr id="5" name="Content Placeholder 4"/>
          <p:cNvSpPr>
            <a:spLocks noGrp="1"/>
          </p:cNvSpPr>
          <p:nvPr>
            <p:ph sz="half" idx="2"/>
          </p:nvPr>
        </p:nvSpPr>
        <p:spPr>
          <a:xfrm>
            <a:off x="4572000" y="2033588"/>
            <a:ext cx="4038600" cy="4525962"/>
          </a:xfrm>
        </p:spPr>
        <p:txBody>
          <a:bodyPr/>
          <a:lstStyle/>
          <a:p>
            <a:pPr marL="0" indent="0">
              <a:buFont typeface="Arial" panose="020B0604020202020204" pitchFamily="34" charset="0"/>
              <a:buNone/>
              <a:defRPr/>
            </a:pPr>
            <a:r>
              <a:rPr lang="en-US" altLang="en-US" dirty="0"/>
              <a:t>Sponsors in Virginia</a:t>
            </a:r>
          </a:p>
          <a:p>
            <a:pPr>
              <a:defRPr/>
            </a:pPr>
            <a:r>
              <a:rPr lang="en-US" altLang="en-US" dirty="0">
                <a:solidFill>
                  <a:srgbClr val="3333FF"/>
                </a:solidFill>
              </a:rPr>
              <a:t>DARS</a:t>
            </a:r>
          </a:p>
          <a:p>
            <a:pPr>
              <a:defRPr/>
            </a:pPr>
            <a:r>
              <a:rPr lang="en-US" altLang="en-US" dirty="0">
                <a:solidFill>
                  <a:srgbClr val="3333FF"/>
                </a:solidFill>
              </a:rPr>
              <a:t>AARP</a:t>
            </a:r>
          </a:p>
          <a:p>
            <a:pPr>
              <a:defRPr/>
            </a:pPr>
            <a:r>
              <a:rPr lang="en-US" altLang="en-US" dirty="0">
                <a:solidFill>
                  <a:srgbClr val="3333FF"/>
                </a:solidFill>
              </a:rPr>
              <a:t>Goodwill</a:t>
            </a:r>
          </a:p>
          <a:p>
            <a:pPr>
              <a:defRPr/>
            </a:pPr>
            <a:r>
              <a:rPr lang="en-US" altLang="en-US" dirty="0">
                <a:solidFill>
                  <a:srgbClr val="3333FF"/>
                </a:solidFill>
              </a:rPr>
              <a:t>National Council on Aging</a:t>
            </a:r>
          </a:p>
          <a:p>
            <a:pPr>
              <a:defRPr/>
            </a:pPr>
            <a:endParaRPr lang="en-US" altLang="en-US" dirty="0">
              <a:solidFill>
                <a:srgbClr val="3333FF"/>
              </a:solidFill>
            </a:endParaRPr>
          </a:p>
          <a:p>
            <a:pPr>
              <a:defRPr/>
            </a:pPr>
            <a:endParaRPr lang="en-US" dirty="0"/>
          </a:p>
        </p:txBody>
      </p:sp>
      <p:pic>
        <p:nvPicPr>
          <p:cNvPr id="1075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063" y="4560888"/>
            <a:ext cx="1657350" cy="167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274638"/>
            <a:ext cx="8229600" cy="1852612"/>
          </a:xfrm>
        </p:spPr>
        <p:txBody>
          <a:bodyPr/>
          <a:lstStyle/>
          <a:p>
            <a:r>
              <a:rPr lang="en-US" altLang="en-US" b="1" dirty="0">
                <a:solidFill>
                  <a:srgbClr val="0000CC"/>
                </a:solidFill>
              </a:rPr>
              <a:t>Falls Prevention Grant</a:t>
            </a:r>
          </a:p>
        </p:txBody>
      </p:sp>
      <p:sp>
        <p:nvSpPr>
          <p:cNvPr id="109571" name="Content Placeholder 2"/>
          <p:cNvSpPr>
            <a:spLocks noGrp="1"/>
          </p:cNvSpPr>
          <p:nvPr>
            <p:ph idx="1"/>
          </p:nvPr>
        </p:nvSpPr>
        <p:spPr/>
        <p:txBody>
          <a:bodyPr/>
          <a:lstStyle/>
          <a:p>
            <a:pPr>
              <a:buFont typeface="Wingdings" panose="05000000000000000000" pitchFamily="2" charset="2"/>
              <a:buChar char="§"/>
              <a:defRPr/>
            </a:pPr>
            <a:r>
              <a:rPr lang="en-US" altLang="en-US" b="1" dirty="0"/>
              <a:t>Matter of Balance </a:t>
            </a:r>
            <a:r>
              <a:rPr lang="en-US" altLang="en-US" dirty="0"/>
              <a:t>evidence-based program</a:t>
            </a:r>
          </a:p>
          <a:p>
            <a:pPr>
              <a:defRPr/>
            </a:pPr>
            <a:r>
              <a:rPr lang="en-US" altLang="en-US" sz="2800" dirty="0"/>
              <a:t>Goal is to reduce the fear of falling and increase activity levels</a:t>
            </a:r>
          </a:p>
          <a:p>
            <a:pPr lvl="1">
              <a:buFont typeface="Arial" panose="020B0604020202020204" pitchFamily="34" charset="0"/>
              <a:buChar char="•"/>
              <a:defRPr/>
            </a:pPr>
            <a:r>
              <a:rPr lang="en-US" altLang="en-US" sz="2400" dirty="0"/>
              <a:t>8 sessions</a:t>
            </a:r>
          </a:p>
          <a:p>
            <a:pPr lvl="1">
              <a:buFont typeface="Arial" panose="020B0604020202020204" pitchFamily="34" charset="0"/>
              <a:buChar char="•"/>
              <a:defRPr/>
            </a:pPr>
            <a:r>
              <a:rPr lang="en-US" altLang="en-US" sz="2400" dirty="0"/>
              <a:t>Taught by volunteer lay leaders /coaches trained by Master Trainers</a:t>
            </a:r>
          </a:p>
          <a:p>
            <a:pPr>
              <a:buFont typeface="Wingdings" panose="05000000000000000000" pitchFamily="2" charset="2"/>
              <a:buChar char="§"/>
              <a:defRPr/>
            </a:pPr>
            <a:r>
              <a:rPr lang="en-US" b="1" dirty="0"/>
              <a:t>Bingocize</a:t>
            </a:r>
            <a:r>
              <a:rPr lang="en-US" dirty="0"/>
              <a:t>® </a:t>
            </a:r>
          </a:p>
          <a:p>
            <a:pPr marL="0" indent="0">
              <a:buFont typeface="Arial" panose="020B0604020202020204" pitchFamily="34" charset="0"/>
              <a:buNone/>
              <a:defRPr/>
            </a:pPr>
            <a:r>
              <a:rPr lang="en-US" sz="2400" dirty="0"/>
              <a:t>           Participants play Bingocize® for one hour 2 times per       </a:t>
            </a:r>
          </a:p>
          <a:p>
            <a:pPr marL="0" indent="0">
              <a:buFont typeface="Arial" panose="020B0604020202020204" pitchFamily="34" charset="0"/>
              <a:buNone/>
              <a:defRPr/>
            </a:pPr>
            <a:r>
              <a:rPr lang="en-US" sz="2400" dirty="0"/>
              <a:t>           week for 10 weeks</a:t>
            </a:r>
          </a:p>
          <a:p>
            <a:pPr marL="457200" lvl="1" indent="0">
              <a:buFont typeface="Arial" panose="020B0604020202020204" pitchFamily="34" charset="0"/>
              <a:buNone/>
              <a:defRPr/>
            </a:pPr>
            <a:endParaRPr lang="en-US" altLang="en-US" dirty="0"/>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a:xfrm>
            <a:off x="433388" y="819150"/>
            <a:ext cx="8229600" cy="1143000"/>
          </a:xfrm>
        </p:spPr>
        <p:txBody>
          <a:bodyPr/>
          <a:lstStyle/>
          <a:p>
            <a:r>
              <a:rPr lang="en-US" altLang="en-US" sz="4000" b="1" dirty="0">
                <a:solidFill>
                  <a:srgbClr val="0000CC"/>
                </a:solidFill>
              </a:rPr>
              <a:t>Chronic Disease Self Management</a:t>
            </a:r>
          </a:p>
        </p:txBody>
      </p:sp>
      <p:sp>
        <p:nvSpPr>
          <p:cNvPr id="111619" name="Rectangle 3"/>
          <p:cNvSpPr>
            <a:spLocks noGrp="1"/>
          </p:cNvSpPr>
          <p:nvPr>
            <p:ph idx="1"/>
          </p:nvPr>
        </p:nvSpPr>
        <p:spPr>
          <a:xfrm>
            <a:off x="776288" y="2817813"/>
            <a:ext cx="7543800" cy="3749675"/>
          </a:xfrm>
        </p:spPr>
        <p:txBody>
          <a:bodyPr/>
          <a:lstStyle/>
          <a:p>
            <a:pPr>
              <a:lnSpc>
                <a:spcPct val="90000"/>
              </a:lnSpc>
              <a:spcBef>
                <a:spcPct val="0"/>
              </a:spcBef>
              <a:spcAft>
                <a:spcPts val="1000"/>
              </a:spcAft>
              <a:buFont typeface="Wingdings" panose="05000000000000000000" pitchFamily="2" charset="2"/>
              <a:buChar char="§"/>
            </a:pPr>
            <a:r>
              <a:rPr lang="en-US" altLang="en-US" sz="2800" dirty="0"/>
              <a:t>Series of 6 week workshops conducted by trained leaders in senior centers, meal sites, and other community locations to teach self-management skills.</a:t>
            </a:r>
          </a:p>
          <a:p>
            <a:pPr>
              <a:lnSpc>
                <a:spcPct val="90000"/>
              </a:lnSpc>
              <a:spcBef>
                <a:spcPct val="0"/>
              </a:spcBef>
              <a:spcAft>
                <a:spcPts val="1000"/>
              </a:spcAft>
              <a:buFont typeface="Wingdings" panose="05000000000000000000" pitchFamily="2" charset="2"/>
              <a:buChar char="§"/>
            </a:pPr>
            <a:r>
              <a:rPr lang="en-US" altLang="en-US" sz="2800" dirty="0"/>
              <a:t>Over 13,000 individuals with chronic conditions have completed workshops.</a:t>
            </a:r>
          </a:p>
          <a:p>
            <a:pPr>
              <a:lnSpc>
                <a:spcPct val="90000"/>
              </a:lnSpc>
              <a:spcBef>
                <a:spcPct val="0"/>
              </a:spcBef>
              <a:spcAft>
                <a:spcPts val="1000"/>
              </a:spcAft>
              <a:buFont typeface="Wingdings" panose="05000000000000000000" pitchFamily="2" charset="2"/>
              <a:buChar char="§"/>
            </a:pPr>
            <a:r>
              <a:rPr lang="en-US" altLang="en-US" sz="2800" dirty="0"/>
              <a:t>Saving health care dollars by improving quality of life and decreasing hospital utilization.</a:t>
            </a:r>
          </a:p>
        </p:txBody>
      </p:sp>
      <p:pic>
        <p:nvPicPr>
          <p:cNvPr id="1116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3825" y="1743075"/>
            <a:ext cx="3144838"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1212850"/>
            <a:ext cx="8229600" cy="969963"/>
          </a:xfrm>
        </p:spPr>
        <p:txBody>
          <a:bodyPr/>
          <a:lstStyle/>
          <a:p>
            <a:r>
              <a:rPr lang="en-US" altLang="en-US" sz="3800" b="1" dirty="0">
                <a:solidFill>
                  <a:srgbClr val="0000CC"/>
                </a:solidFill>
              </a:rPr>
              <a:t>Virginia Lifespan Respite Voucher Program</a:t>
            </a:r>
          </a:p>
        </p:txBody>
      </p:sp>
      <p:sp>
        <p:nvSpPr>
          <p:cNvPr id="113667" name="Content Placeholder 2"/>
          <p:cNvSpPr>
            <a:spLocks noGrp="1"/>
          </p:cNvSpPr>
          <p:nvPr>
            <p:ph idx="1"/>
          </p:nvPr>
        </p:nvSpPr>
        <p:spPr>
          <a:xfrm>
            <a:off x="457200" y="2182813"/>
            <a:ext cx="8229600" cy="3640137"/>
          </a:xfrm>
        </p:spPr>
        <p:txBody>
          <a:bodyPr/>
          <a:lstStyle/>
          <a:p>
            <a:pPr marL="0" indent="-365125">
              <a:buFont typeface="Wingdings" panose="05000000000000000000" pitchFamily="2" charset="2"/>
              <a:buChar char="§"/>
            </a:pPr>
            <a:r>
              <a:rPr lang="en-US" altLang="en-US" sz="2400" dirty="0"/>
              <a:t>You must be a Virginia caregiver of a child or children, or an adult or adults, who reside at least part-time in your household. </a:t>
            </a:r>
          </a:p>
          <a:p>
            <a:pPr marL="0" indent="-365125">
              <a:buFont typeface="Wingdings" panose="05000000000000000000" pitchFamily="2" charset="2"/>
              <a:buChar char="§"/>
            </a:pPr>
            <a:r>
              <a:rPr lang="en-US" altLang="en-US" sz="2400" dirty="0"/>
              <a:t>You may receive up to $595 in vouchers per family. The primary caregiver for the person receiving care must apply for the funds. </a:t>
            </a:r>
          </a:p>
          <a:p>
            <a:pPr marL="0" indent="-365125">
              <a:buFont typeface="Wingdings" panose="05000000000000000000" pitchFamily="2" charset="2"/>
              <a:buChar char="§"/>
            </a:pPr>
            <a:r>
              <a:rPr lang="en-US" altLang="en-US" sz="2400" dirty="0"/>
              <a:t>You may be eligible, but funds are limited. Not everyone who applies will be approved. </a:t>
            </a:r>
          </a:p>
          <a:p>
            <a:pPr marL="0" indent="-365125">
              <a:buFont typeface="Wingdings" panose="05000000000000000000" pitchFamily="2" charset="2"/>
              <a:buChar char="§"/>
            </a:pPr>
            <a:r>
              <a:rPr lang="en-US" altLang="en-US" sz="2400" dirty="0"/>
              <a:t>Special emphasis on caregivers of individuals with dementia, grandparents raising grandchildren, male caregivers, rural caregivers, and LGBTQ+ caregivers.</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8"/>
          <p:cNvSpPr txBox="1">
            <a:spLocks noChangeArrowheads="1"/>
          </p:cNvSpPr>
          <p:nvPr/>
        </p:nvSpPr>
        <p:spPr bwMode="auto">
          <a:xfrm>
            <a:off x="1162050" y="650875"/>
            <a:ext cx="82994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r>
              <a:rPr kumimoji="0" lang="en-US" altLang="en-US" sz="3600" dirty="0">
                <a:solidFill>
                  <a:srgbClr val="3333FF"/>
                </a:solidFill>
              </a:rPr>
              <a:t>Virginia Insurance Counseling and Assistance Program</a:t>
            </a:r>
          </a:p>
        </p:txBody>
      </p:sp>
      <p:sp>
        <p:nvSpPr>
          <p:cNvPr id="4" name="Rectangle 3"/>
          <p:cNvSpPr txBox="1">
            <a:spLocks noRot="1" noChangeArrowheads="1"/>
          </p:cNvSpPr>
          <p:nvPr/>
        </p:nvSpPr>
        <p:spPr bwMode="auto">
          <a:xfrm>
            <a:off x="387350" y="2051050"/>
            <a:ext cx="79248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730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500"/>
              </a:spcBef>
            </a:pPr>
            <a:r>
              <a:rPr lang="en-US" altLang="en-US" sz="2800" b="0" dirty="0"/>
              <a:t>Certified staff &amp; volunteers function as Insurance Counselors</a:t>
            </a:r>
          </a:p>
          <a:p>
            <a:pPr eaLnBrk="1" hangingPunct="1">
              <a:lnSpc>
                <a:spcPct val="90000"/>
              </a:lnSpc>
              <a:spcBef>
                <a:spcPts val="500"/>
              </a:spcBef>
            </a:pPr>
            <a:r>
              <a:rPr lang="en-US" altLang="en-US" sz="2800" b="0" dirty="0"/>
              <a:t>Assist Medicare Beneficiaries in understanding Medicare Part A, Part B and Part D, Low Income Subsidy for Part D, Medicare Advantage Plans, Medigap policies, Medicaid (Commonwealth Coordinated Care), as well as Long-Term Care Insurance and medical bills.</a:t>
            </a:r>
          </a:p>
          <a:p>
            <a:pPr eaLnBrk="1" hangingPunct="1">
              <a:lnSpc>
                <a:spcPct val="90000"/>
              </a:lnSpc>
              <a:spcBef>
                <a:spcPts val="500"/>
              </a:spcBef>
            </a:pPr>
            <a:r>
              <a:rPr lang="en-US" altLang="en-US" sz="2800" b="0" dirty="0"/>
              <a:t>Counseling services are free.</a:t>
            </a:r>
          </a:p>
        </p:txBody>
      </p:sp>
      <p:sp>
        <p:nvSpPr>
          <p:cNvPr id="5" name="Rectangle 3"/>
          <p:cNvSpPr txBox="1">
            <a:spLocks noRot="1" noChangeArrowheads="1"/>
          </p:cNvSpPr>
          <p:nvPr/>
        </p:nvSpPr>
        <p:spPr bwMode="auto">
          <a:xfrm>
            <a:off x="320675" y="4502150"/>
            <a:ext cx="55181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730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500"/>
              </a:spcBef>
              <a:buFontTx/>
              <a:buNone/>
            </a:pPr>
            <a:r>
              <a:rPr lang="en-US" altLang="en-US" sz="2800" b="0" dirty="0"/>
              <a:t> </a:t>
            </a:r>
          </a:p>
        </p:txBody>
      </p:sp>
      <p:pic>
        <p:nvPicPr>
          <p:cNvPr id="1157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4911725"/>
            <a:ext cx="2489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dissolv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41288"/>
            <a:ext cx="8229600" cy="1492250"/>
          </a:xfrm>
        </p:spPr>
        <p:txBody>
          <a:bodyPr/>
          <a:lstStyle/>
          <a:p>
            <a:r>
              <a:rPr lang="en-US" altLang="en-US" b="1" dirty="0">
                <a:solidFill>
                  <a:srgbClr val="0033CC"/>
                </a:solidFill>
              </a:rPr>
              <a:t>Virginia GrandDriver</a:t>
            </a:r>
            <a:endParaRPr lang="en-US" altLang="en-US" b="1" i="1" dirty="0">
              <a:solidFill>
                <a:srgbClr val="0033CC"/>
              </a:solidFill>
            </a:endParaRPr>
          </a:p>
        </p:txBody>
      </p:sp>
      <p:sp>
        <p:nvSpPr>
          <p:cNvPr id="5" name="TextBox 4"/>
          <p:cNvSpPr txBox="1"/>
          <p:nvPr/>
        </p:nvSpPr>
        <p:spPr>
          <a:xfrm>
            <a:off x="5943600" y="1528763"/>
            <a:ext cx="2762250" cy="1108075"/>
          </a:xfrm>
          <a:prstGeom prst="rect">
            <a:avLst/>
          </a:prstGeom>
          <a:noFill/>
        </p:spPr>
        <p:txBody>
          <a:bodyPr>
            <a:spAutoFit/>
          </a:bodyPr>
          <a:lstStyle/>
          <a:p>
            <a:pPr algn="ctr" eaLnBrk="1" hangingPunct="1">
              <a:defRPr/>
            </a:pPr>
            <a:r>
              <a:rPr lang="en-US" sz="2200" b="0" dirty="0"/>
              <a:t>In Virginia,</a:t>
            </a:r>
          </a:p>
          <a:p>
            <a:pPr algn="ctr" eaLnBrk="1" hangingPunct="1">
              <a:defRPr/>
            </a:pPr>
            <a:r>
              <a:rPr lang="en-US" sz="2200" b="0" i="1" dirty="0"/>
              <a:t>70</a:t>
            </a:r>
            <a:r>
              <a:rPr lang="en-US" sz="2200" b="0" dirty="0"/>
              <a:t> is a </a:t>
            </a:r>
            <a:r>
              <a:rPr lang="en-US" sz="2200" b="0" i="1" dirty="0"/>
              <a:t>speed limit</a:t>
            </a:r>
            <a:r>
              <a:rPr lang="en-US" sz="2200" b="0" dirty="0"/>
              <a:t>,</a:t>
            </a:r>
          </a:p>
          <a:p>
            <a:pPr algn="ctr" eaLnBrk="1" hangingPunct="1">
              <a:defRPr/>
            </a:pPr>
            <a:r>
              <a:rPr lang="en-US" sz="2200" b="0" i="1" dirty="0"/>
              <a:t>not</a:t>
            </a:r>
            <a:r>
              <a:rPr lang="en-US" sz="2200" b="0" dirty="0"/>
              <a:t> an age </a:t>
            </a:r>
            <a:r>
              <a:rPr lang="en-US" sz="2200" b="0" i="1" dirty="0"/>
              <a:t>limit</a:t>
            </a:r>
            <a:r>
              <a:rPr lang="en-US" sz="2200" b="0" dirty="0"/>
              <a:t>.</a:t>
            </a:r>
            <a:endParaRPr lang="en-US" sz="2200" b="0" dirty="0">
              <a:solidFill>
                <a:schemeClr val="tx1"/>
              </a:solidFill>
              <a:latin typeface="+mn-lt"/>
            </a:endParaRPr>
          </a:p>
        </p:txBody>
      </p:sp>
      <p:sp>
        <p:nvSpPr>
          <p:cNvPr id="2" name="TextBox 1"/>
          <p:cNvSpPr txBox="1"/>
          <p:nvPr/>
        </p:nvSpPr>
        <p:spPr>
          <a:xfrm>
            <a:off x="217488" y="1171575"/>
            <a:ext cx="8709025" cy="461963"/>
          </a:xfrm>
          <a:prstGeom prst="rect">
            <a:avLst/>
          </a:prstGeom>
          <a:noFill/>
        </p:spPr>
        <p:txBody>
          <a:bodyPr>
            <a:spAutoFit/>
          </a:bodyPr>
          <a:lstStyle/>
          <a:p>
            <a:pPr algn="ctr" eaLnBrk="1" hangingPunct="1">
              <a:defRPr/>
            </a:pPr>
            <a:r>
              <a:rPr lang="en-US" sz="2400" dirty="0">
                <a:latin typeface="+mn-lt"/>
              </a:rPr>
              <a:t>First program in Nation – Grant in partnership with DMV</a:t>
            </a:r>
            <a:endParaRPr lang="en-US" sz="2400" dirty="0">
              <a:solidFill>
                <a:schemeClr val="tx1"/>
              </a:solidFill>
              <a:latin typeface="+mn-lt"/>
            </a:endParaRPr>
          </a:p>
        </p:txBody>
      </p:sp>
      <p:sp>
        <p:nvSpPr>
          <p:cNvPr id="7" name="Rectangle 2"/>
          <p:cNvSpPr txBox="1">
            <a:spLocks noChangeArrowheads="1"/>
          </p:cNvSpPr>
          <p:nvPr/>
        </p:nvSpPr>
        <p:spPr bwMode="auto">
          <a:xfrm>
            <a:off x="217488" y="1528763"/>
            <a:ext cx="5505450" cy="4667250"/>
          </a:xfrm>
          <a:prstGeom prst="rect">
            <a:avLst/>
          </a:prstGeom>
          <a:noFill/>
          <a:ln>
            <a:noFill/>
          </a:ln>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Clr>
                <a:srgbClr val="0033CC"/>
              </a:buClr>
              <a:buFont typeface="Arial" charset="0"/>
              <a:buNone/>
              <a:defRPr/>
            </a:pPr>
            <a:r>
              <a:rPr lang="en-US" sz="2100" dirty="0"/>
              <a:t>An education and awareness campaign on the effects of </a:t>
            </a:r>
            <a:r>
              <a:rPr lang="en-US" sz="2100" i="1" dirty="0"/>
              <a:t>aging</a:t>
            </a:r>
            <a:r>
              <a:rPr lang="en-US" sz="2100" dirty="0"/>
              <a:t> on driving ability and to encourage drivers to make appropriate decisions.  </a:t>
            </a:r>
          </a:p>
          <a:p>
            <a:pPr>
              <a:spcBef>
                <a:spcPts val="1200"/>
              </a:spcBef>
              <a:buClr>
                <a:srgbClr val="0033CC"/>
              </a:buClr>
              <a:buFont typeface="Wingdings" pitchFamily="2" charset="2"/>
              <a:buChar char="Ø"/>
              <a:defRPr/>
            </a:pPr>
            <a:r>
              <a:rPr lang="en-US" sz="2100" dirty="0">
                <a:hlinkClick r:id="rId3"/>
              </a:rPr>
              <a:t>www.granddriver.net</a:t>
            </a:r>
            <a:endParaRPr lang="en-US" sz="2100" dirty="0"/>
          </a:p>
          <a:p>
            <a:pPr lvl="1">
              <a:spcBef>
                <a:spcPts val="1200"/>
              </a:spcBef>
              <a:buClr>
                <a:srgbClr val="0033CC"/>
              </a:buClr>
              <a:buFont typeface="Wingdings" pitchFamily="2" charset="2"/>
              <a:buChar char="Ø"/>
              <a:defRPr/>
            </a:pPr>
            <a:r>
              <a:rPr lang="en-US" sz="2000" dirty="0"/>
              <a:t>Recognizing the Signs of Senior </a:t>
            </a:r>
            <a:br>
              <a:rPr lang="en-US" sz="2000" dirty="0"/>
            </a:br>
            <a:r>
              <a:rPr lang="en-US" sz="2000" dirty="0"/>
              <a:t>Driving Difficulty </a:t>
            </a:r>
          </a:p>
          <a:p>
            <a:pPr lvl="1">
              <a:spcBef>
                <a:spcPts val="1200"/>
              </a:spcBef>
              <a:buClr>
                <a:srgbClr val="0033CC"/>
              </a:buClr>
              <a:buFont typeface="Wingdings" pitchFamily="2" charset="2"/>
              <a:buChar char="Ø"/>
              <a:defRPr/>
            </a:pPr>
            <a:r>
              <a:rPr lang="en-US" sz="2000" dirty="0"/>
              <a:t>Staying safe tips for drivers</a:t>
            </a:r>
          </a:p>
          <a:p>
            <a:pPr lvl="1">
              <a:spcBef>
                <a:spcPts val="1200"/>
              </a:spcBef>
              <a:buClr>
                <a:srgbClr val="0033CC"/>
              </a:buClr>
              <a:buFont typeface="Wingdings" pitchFamily="2" charset="2"/>
              <a:buChar char="Ø"/>
              <a:defRPr/>
            </a:pPr>
            <a:r>
              <a:rPr lang="en-US" sz="2000" dirty="0"/>
              <a:t>Self-Assessment Tools</a:t>
            </a:r>
          </a:p>
          <a:p>
            <a:pPr lvl="1">
              <a:spcBef>
                <a:spcPts val="1200"/>
              </a:spcBef>
              <a:buClr>
                <a:srgbClr val="0033CC"/>
              </a:buClr>
              <a:buFont typeface="Wingdings" pitchFamily="2" charset="2"/>
              <a:buChar char="Ø"/>
              <a:defRPr/>
            </a:pPr>
            <a:r>
              <a:rPr lang="en-US" sz="2000" dirty="0"/>
              <a:t>Publications, brochures and pamphlets for senior drivers and their caregivers</a:t>
            </a:r>
          </a:p>
          <a:p>
            <a:pPr>
              <a:spcBef>
                <a:spcPts val="1200"/>
              </a:spcBef>
              <a:buClr>
                <a:srgbClr val="0033CC"/>
              </a:buClr>
              <a:buFont typeface="Wingdings" pitchFamily="2" charset="2"/>
              <a:buChar char="Ø"/>
              <a:defRPr/>
            </a:pPr>
            <a:r>
              <a:rPr lang="en-US" sz="2100" dirty="0"/>
              <a:t>“CarFit” events</a:t>
            </a:r>
          </a:p>
          <a:p>
            <a:pPr>
              <a:spcBef>
                <a:spcPts val="1200"/>
              </a:spcBef>
              <a:buClr>
                <a:srgbClr val="0033CC"/>
              </a:buClr>
              <a:buFont typeface="Wingdings" pitchFamily="2" charset="2"/>
              <a:buChar char="Ø"/>
              <a:defRPr/>
            </a:pPr>
            <a:r>
              <a:rPr lang="en-US" sz="2100" dirty="0"/>
              <a:t>Driver assessment/testing centers</a:t>
            </a:r>
          </a:p>
        </p:txBody>
      </p:sp>
      <p:pic>
        <p:nvPicPr>
          <p:cNvPr id="117766" name="Picture 8"/>
          <p:cNvPicPr>
            <a:picLocks noChangeAspect="1" noChangeArrowheads="1"/>
          </p:cNvPicPr>
          <p:nvPr/>
        </p:nvPicPr>
        <p:blipFill>
          <a:blip r:embed="rId4">
            <a:extLst>
              <a:ext uri="{28A0092B-C50C-407E-A947-70E740481C1C}">
                <a14:useLocalDpi xmlns:a14="http://schemas.microsoft.com/office/drawing/2010/main" val="0"/>
              </a:ext>
            </a:extLst>
          </a:blip>
          <a:srcRect t="6728" b="6364"/>
          <a:stretch>
            <a:fillRect/>
          </a:stretch>
        </p:blipFill>
        <p:spPr bwMode="auto">
          <a:xfrm>
            <a:off x="5943600" y="2867025"/>
            <a:ext cx="2443163" cy="3190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7">
                                            <p:txEl>
                                              <p:pRg st="2" end="2"/>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7">
                                            <p:txEl>
                                              <p:pRg st="3" end="3"/>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7">
                                            <p:txEl>
                                              <p:pRg st="4" end="4"/>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7">
                                            <p:txEl>
                                              <p:pRg st="5" end="5"/>
                                            </p:txEl>
                                          </p:spTgt>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499"/>
                                          </p:stCondLst>
                                        </p:cTn>
                                        <p:tgtEl>
                                          <p:spTgt spid="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5" y="1958975"/>
            <a:ext cx="7974013"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itle 2"/>
          <p:cNvSpPr>
            <a:spLocks noGrp="1"/>
          </p:cNvSpPr>
          <p:nvPr>
            <p:ph type="title"/>
          </p:nvPr>
        </p:nvSpPr>
        <p:spPr>
          <a:xfrm>
            <a:off x="414338" y="989013"/>
            <a:ext cx="8229600" cy="839787"/>
          </a:xfrm>
        </p:spPr>
        <p:txBody>
          <a:bodyPr/>
          <a:lstStyle/>
          <a:p>
            <a:r>
              <a:rPr lang="en-US" altLang="en-US" dirty="0"/>
              <a:t>Division for Community Living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p:cNvSpPr>
          <p:nvPr/>
        </p:nvSpPr>
        <p:spPr>
          <a:xfrm>
            <a:off x="495300" y="3652838"/>
            <a:ext cx="5262563" cy="312896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kumimoji="0" lang="en-US" sz="2400" b="0" dirty="0"/>
              <a:t>DARS partners with the Virginia Department of Agriculture and Consumer Services (VDACS), 11 local AAAs and 1 city government to operate the program which is funded by the U.S. Department of Agriculture, Food and Nutrition Service.</a:t>
            </a:r>
          </a:p>
          <a:p>
            <a:pPr marL="0" indent="0">
              <a:buFont typeface="Arial" panose="020B0604020202020204" pitchFamily="34" charset="0"/>
              <a:buNone/>
              <a:defRPr/>
            </a:pPr>
            <a:endParaRPr kumimoji="0" lang="en-US" sz="2500" b="0" dirty="0"/>
          </a:p>
          <a:p>
            <a:pPr>
              <a:defRPr/>
            </a:pPr>
            <a:endParaRPr kumimoji="0" lang="en-US" sz="2500" b="0" dirty="0"/>
          </a:p>
        </p:txBody>
      </p:sp>
      <p:sp>
        <p:nvSpPr>
          <p:cNvPr id="119811" name="Rectangle 2"/>
          <p:cNvSpPr txBox="1">
            <a:spLocks/>
          </p:cNvSpPr>
          <p:nvPr/>
        </p:nvSpPr>
        <p:spPr bwMode="auto">
          <a:xfrm>
            <a:off x="1884363" y="722313"/>
            <a:ext cx="5999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0" lang="en-US" altLang="en-US" sz="2800" dirty="0">
                <a:solidFill>
                  <a:srgbClr val="3333FF"/>
                </a:solidFill>
              </a:rPr>
              <a:t>Senior Farmers' Market Nutrition Program (SFMNP)</a:t>
            </a:r>
          </a:p>
        </p:txBody>
      </p:sp>
      <p:sp>
        <p:nvSpPr>
          <p:cNvPr id="8" name="Rectangle 3"/>
          <p:cNvSpPr txBox="1">
            <a:spLocks/>
          </p:cNvSpPr>
          <p:nvPr/>
        </p:nvSpPr>
        <p:spPr bwMode="auto">
          <a:xfrm>
            <a:off x="495300" y="1554163"/>
            <a:ext cx="805815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defRPr/>
            </a:pPr>
            <a:r>
              <a:rPr lang="en-US" altLang="en-US" sz="2500" b="0" dirty="0"/>
              <a:t>During the 2022 market season, Virginia’s Farm Market Fresh for Seniors program:</a:t>
            </a:r>
          </a:p>
          <a:p>
            <a:pPr marL="342900" indent="-342900">
              <a:buFont typeface="Wingdings" panose="05000000000000000000" pitchFamily="2" charset="2"/>
              <a:buChar char="Ø"/>
              <a:defRPr/>
            </a:pPr>
            <a:r>
              <a:rPr lang="en-US" altLang="en-US" sz="2500" b="0" dirty="0"/>
              <a:t> helped 10,950 eligible seniors get fresh, tasty, and nutritious locally-grown fruit, vegetables, and cut herbs.  </a:t>
            </a:r>
          </a:p>
          <a:p>
            <a:pPr marL="342900" indent="-342900">
              <a:buFont typeface="Wingdings" panose="05000000000000000000" pitchFamily="2" charset="2"/>
              <a:buChar char="Ø"/>
              <a:defRPr/>
            </a:pPr>
            <a:r>
              <a:rPr lang="en-US" altLang="en-US" sz="2500" b="0" dirty="0"/>
              <a:t>supported 192 local farmers and farmers’ markets.</a:t>
            </a:r>
          </a:p>
        </p:txBody>
      </p:sp>
      <p:pic>
        <p:nvPicPr>
          <p:cNvPr id="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863" y="3652838"/>
            <a:ext cx="296703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p:cNvSpPr>
          <p:nvPr/>
        </p:nvSpPr>
        <p:spPr>
          <a:xfrm>
            <a:off x="419100" y="3842017"/>
            <a:ext cx="5338763" cy="293978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kumimoji="0" lang="en-US" sz="2400" b="0" dirty="0"/>
              <a:t>DARS partners with the VDACS, VSU and VAFMA, 21 local AAAs and 3 cities, 1 county and 1 non-profit to operate the program which is funded by the USDA and state funds.</a:t>
            </a:r>
          </a:p>
          <a:p>
            <a:pPr marL="0" indent="0">
              <a:buFont typeface="Arial" panose="020B0604020202020204" pitchFamily="34" charset="0"/>
              <a:buNone/>
              <a:defRPr/>
            </a:pPr>
            <a:endParaRPr kumimoji="0" lang="en-US" sz="2500" b="0" dirty="0"/>
          </a:p>
          <a:p>
            <a:pPr>
              <a:defRPr/>
            </a:pPr>
            <a:endParaRPr kumimoji="0" lang="en-US" sz="2500" b="0" dirty="0"/>
          </a:p>
        </p:txBody>
      </p:sp>
      <p:sp>
        <p:nvSpPr>
          <p:cNvPr id="119811" name="Rectangle 2"/>
          <p:cNvSpPr txBox="1">
            <a:spLocks/>
          </p:cNvSpPr>
          <p:nvPr/>
        </p:nvSpPr>
        <p:spPr bwMode="auto">
          <a:xfrm>
            <a:off x="1884363" y="722313"/>
            <a:ext cx="5999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0" lang="en-US" altLang="en-US" sz="2800" dirty="0">
                <a:solidFill>
                  <a:srgbClr val="3333FF"/>
                </a:solidFill>
              </a:rPr>
              <a:t>Senior Farmers' Market Nutrition Program (SFMNP)</a:t>
            </a:r>
          </a:p>
        </p:txBody>
      </p:sp>
      <p:sp>
        <p:nvSpPr>
          <p:cNvPr id="8" name="Rectangle 3"/>
          <p:cNvSpPr txBox="1">
            <a:spLocks/>
          </p:cNvSpPr>
          <p:nvPr/>
        </p:nvSpPr>
        <p:spPr bwMode="auto">
          <a:xfrm>
            <a:off x="419100" y="1554163"/>
            <a:ext cx="8058150"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defRPr/>
            </a:pPr>
            <a:r>
              <a:rPr lang="en-US" altLang="en-US" sz="2500" b="0" dirty="0"/>
              <a:t>During the 2023 market season, Virginia’s Farm Market Fresh for Seniors program:</a:t>
            </a:r>
          </a:p>
          <a:p>
            <a:pPr marL="342900" indent="-342900">
              <a:buFont typeface="Wingdings" panose="05000000000000000000" pitchFamily="2" charset="2"/>
              <a:buChar char="Ø"/>
              <a:defRPr/>
            </a:pPr>
            <a:r>
              <a:rPr lang="en-US" altLang="en-US" sz="2500" b="0" dirty="0"/>
              <a:t> distributed 26,400 $50 booklets to eligible seniors for locally-grown fruit, vegetables, and cut herbs.  </a:t>
            </a:r>
          </a:p>
          <a:p>
            <a:pPr marL="342900" indent="-342900">
              <a:buFont typeface="Wingdings" panose="05000000000000000000" pitchFamily="2" charset="2"/>
              <a:buChar char="Ø"/>
              <a:defRPr/>
            </a:pPr>
            <a:r>
              <a:rPr lang="en-US" altLang="en-US" sz="2500" b="0" dirty="0"/>
              <a:t>supported 279 local farmers and farmers’ markets.</a:t>
            </a:r>
          </a:p>
          <a:p>
            <a:pPr>
              <a:buNone/>
              <a:defRPr/>
            </a:pPr>
            <a:endParaRPr lang="en-US" altLang="en-US" sz="2500" b="0" dirty="0"/>
          </a:p>
        </p:txBody>
      </p:sp>
      <p:pic>
        <p:nvPicPr>
          <p:cNvPr id="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863" y="3652838"/>
            <a:ext cx="296703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
                                            <p:txEl>
                                              <p:pRg st="0" end="0"/>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457200" y="274638"/>
            <a:ext cx="8229600" cy="1498600"/>
          </a:xfrm>
        </p:spPr>
        <p:txBody>
          <a:bodyPr/>
          <a:lstStyle/>
          <a:p>
            <a:r>
              <a:rPr lang="en-US" altLang="en-US" b="1" dirty="0">
                <a:solidFill>
                  <a:srgbClr val="0000CC"/>
                </a:solidFill>
              </a:rPr>
              <a:t>Senior Cool Care</a:t>
            </a:r>
          </a:p>
        </p:txBody>
      </p:sp>
      <p:sp>
        <p:nvSpPr>
          <p:cNvPr id="121859" name="Content Placeholder 2"/>
          <p:cNvSpPr>
            <a:spLocks noGrp="1"/>
          </p:cNvSpPr>
          <p:nvPr>
            <p:ph idx="1"/>
          </p:nvPr>
        </p:nvSpPr>
        <p:spPr/>
        <p:txBody>
          <a:bodyPr/>
          <a:lstStyle/>
          <a:p>
            <a:r>
              <a:rPr lang="en-US" altLang="en-US" dirty="0"/>
              <a:t>Sponsored by Dominion Energy</a:t>
            </a:r>
          </a:p>
          <a:p>
            <a:r>
              <a:rPr lang="en-US" altLang="en-US" dirty="0"/>
              <a:t>Administered by DARS through local AAAs</a:t>
            </a:r>
          </a:p>
          <a:p>
            <a:endParaRPr lang="en-US" altLang="en-US" dirty="0"/>
          </a:p>
          <a:p>
            <a:r>
              <a:rPr lang="en-US" altLang="en-US" dirty="0"/>
              <a:t>Provides portable and room air conditioners or fans to: </a:t>
            </a:r>
          </a:p>
          <a:p>
            <a:pPr lvl="1"/>
            <a:r>
              <a:rPr lang="en-US" altLang="en-US" dirty="0">
                <a:solidFill>
                  <a:srgbClr val="3333FF"/>
                </a:solidFill>
              </a:rPr>
              <a:t>Seniors age 60 and older</a:t>
            </a:r>
          </a:p>
          <a:p>
            <a:pPr lvl="1"/>
            <a:r>
              <a:rPr lang="en-US" altLang="en-US" dirty="0">
                <a:solidFill>
                  <a:srgbClr val="3333FF"/>
                </a:solidFill>
              </a:rPr>
              <a:t>At or below poverty level</a:t>
            </a:r>
          </a:p>
          <a:p>
            <a:pPr lvl="1"/>
            <a:r>
              <a:rPr lang="en-US" altLang="en-US" dirty="0">
                <a:solidFill>
                  <a:srgbClr val="3333FF"/>
                </a:solidFill>
              </a:rPr>
              <a:t>Needing additional cooling at home</a:t>
            </a:r>
          </a:p>
          <a:p>
            <a:pPr lvl="1"/>
            <a:endParaRPr lang="en-US" altLang="en-US" dirty="0"/>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0151"/>
            <a:ext cx="8229600" cy="857250"/>
          </a:xfrm>
        </p:spPr>
        <p:txBody>
          <a:bodyPr/>
          <a:lstStyle/>
          <a:p>
            <a:r>
              <a:rPr lang="en-US" dirty="0"/>
              <a:t>Dementia services</a:t>
            </a:r>
          </a:p>
        </p:txBody>
      </p:sp>
      <p:sp>
        <p:nvSpPr>
          <p:cNvPr id="3" name="Content Placeholder 2"/>
          <p:cNvSpPr>
            <a:spLocks noGrp="1"/>
          </p:cNvSpPr>
          <p:nvPr>
            <p:ph idx="1"/>
          </p:nvPr>
        </p:nvSpPr>
        <p:spPr>
          <a:xfrm>
            <a:off x="457200" y="2057401"/>
            <a:ext cx="8229600" cy="4525963"/>
          </a:xfrm>
        </p:spPr>
        <p:txBody>
          <a:bodyPr>
            <a:normAutofit/>
          </a:bodyPr>
          <a:lstStyle/>
          <a:p>
            <a:r>
              <a:rPr lang="en-US" sz="2000" dirty="0"/>
              <a:t>Dementia Care Coordination </a:t>
            </a:r>
          </a:p>
          <a:p>
            <a:pPr lvl="1"/>
            <a:r>
              <a:rPr lang="en-US" sz="1800" dirty="0"/>
              <a:t>Funded at $262,500 per year through DARS</a:t>
            </a:r>
          </a:p>
          <a:p>
            <a:pPr lvl="1"/>
            <a:r>
              <a:rPr lang="en-US" sz="1800" dirty="0"/>
              <a:t>Using the evidence-based Benjamin Rose Institute Care Consultation program</a:t>
            </a:r>
          </a:p>
          <a:p>
            <a:pPr lvl="1"/>
            <a:r>
              <a:rPr lang="en-US" sz="1800" dirty="0"/>
              <a:t>Capacity for 50 families (1 FTE)</a:t>
            </a:r>
          </a:p>
          <a:p>
            <a:pPr lvl="1"/>
            <a:r>
              <a:rPr lang="en-US" sz="1800" dirty="0"/>
              <a:t>Housed at University of Virginia’s Memory Disorders Clinic</a:t>
            </a:r>
          </a:p>
          <a:p>
            <a:pPr lvl="1"/>
            <a:r>
              <a:rPr lang="en-US" sz="1800" dirty="0"/>
              <a:t>Partnering with Alzheimer’s Association </a:t>
            </a:r>
          </a:p>
          <a:p>
            <a:r>
              <a:rPr lang="en-US" sz="2000" dirty="0"/>
              <a:t>Dealing with Dementia workshops for caregivers</a:t>
            </a:r>
          </a:p>
          <a:p>
            <a:pPr lvl="1"/>
            <a:r>
              <a:rPr lang="en-US" sz="1700" dirty="0"/>
              <a:t>Offered in several areas of Virginia </a:t>
            </a:r>
          </a:p>
          <a:p>
            <a:r>
              <a:rPr lang="en-US" sz="2000" dirty="0"/>
              <a:t>Dementia Friendly Community Initiatives &amp; Dementia Friends</a:t>
            </a:r>
          </a:p>
          <a:p>
            <a:pPr marL="0">
              <a:buNone/>
            </a:pPr>
            <a:endParaRPr lang="en-US" sz="1950" dirty="0"/>
          </a:p>
          <a:p>
            <a:pPr lvl="1"/>
            <a:endParaRPr lang="en-US" sz="1800" dirty="0"/>
          </a:p>
          <a:p>
            <a:endParaRPr lang="en-US" sz="1800" dirty="0"/>
          </a:p>
        </p:txBody>
      </p:sp>
    </p:spTree>
    <p:extLst>
      <p:ext uri="{BB962C8B-B14F-4D97-AF65-F5344CB8AC3E}">
        <p14:creationId xmlns:p14="http://schemas.microsoft.com/office/powerpoint/2010/main" val="158992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93AFB9-14A5-4EBF-9E28-9BC08567F98E}"/>
              </a:ext>
            </a:extLst>
          </p:cNvPr>
          <p:cNvSpPr>
            <a:spLocks noGrp="1"/>
          </p:cNvSpPr>
          <p:nvPr>
            <p:ph type="title"/>
          </p:nvPr>
        </p:nvSpPr>
        <p:spPr>
          <a:xfrm>
            <a:off x="457200" y="986791"/>
            <a:ext cx="8229600" cy="857250"/>
          </a:xfrm>
        </p:spPr>
        <p:txBody>
          <a:bodyPr/>
          <a:lstStyle/>
          <a:p>
            <a:r>
              <a:rPr lang="en-US" dirty="0"/>
              <a:t>Dementia Capable Virginia	</a:t>
            </a:r>
          </a:p>
        </p:txBody>
      </p:sp>
      <p:sp>
        <p:nvSpPr>
          <p:cNvPr id="6" name="Content Placeholder 5">
            <a:extLst>
              <a:ext uri="{FF2B5EF4-FFF2-40B4-BE49-F238E27FC236}">
                <a16:creationId xmlns:a16="http://schemas.microsoft.com/office/drawing/2014/main" id="{0EC5C244-9EF7-479F-9976-F39BE9AF440D}"/>
              </a:ext>
            </a:extLst>
          </p:cNvPr>
          <p:cNvSpPr>
            <a:spLocks noGrp="1"/>
          </p:cNvSpPr>
          <p:nvPr>
            <p:ph idx="1"/>
          </p:nvPr>
        </p:nvSpPr>
        <p:spPr>
          <a:xfrm>
            <a:off x="457200" y="1844041"/>
            <a:ext cx="8229600" cy="4525963"/>
          </a:xfrm>
        </p:spPr>
        <p:txBody>
          <a:bodyPr>
            <a:normAutofit/>
          </a:bodyPr>
          <a:lstStyle/>
          <a:p>
            <a:r>
              <a:rPr lang="en-US" sz="2100" dirty="0"/>
              <a:t>New webpage containing all DCV materials and more:</a:t>
            </a:r>
            <a:endParaRPr lang="en-US" sz="1800" dirty="0"/>
          </a:p>
          <a:p>
            <a:pPr lvl="1">
              <a:buFont typeface="Wingdings" panose="05000000000000000000" pitchFamily="2" charset="2"/>
              <a:buChar char="§"/>
            </a:pPr>
            <a:r>
              <a:rPr lang="en-US" sz="1800" dirty="0"/>
              <a:t>Expanded resources and links</a:t>
            </a:r>
          </a:p>
          <a:p>
            <a:pPr lvl="2">
              <a:buFont typeface="Wingdings" panose="05000000000000000000" pitchFamily="2" charset="2"/>
              <a:buChar char="§"/>
            </a:pPr>
            <a:r>
              <a:rPr lang="en-US" sz="1350" dirty="0"/>
              <a:t>Dementia Road Map </a:t>
            </a:r>
          </a:p>
          <a:p>
            <a:pPr lvl="2">
              <a:buFont typeface="Wingdings" panose="05000000000000000000" pitchFamily="2" charset="2"/>
              <a:buChar char="§"/>
            </a:pPr>
            <a:r>
              <a:rPr lang="en-US" sz="1350" dirty="0"/>
              <a:t>Dementia Safety Information Toolkit </a:t>
            </a:r>
          </a:p>
          <a:p>
            <a:pPr lvl="2">
              <a:buFont typeface="Wingdings" panose="05000000000000000000" pitchFamily="2" charset="2"/>
              <a:buChar char="§"/>
            </a:pPr>
            <a:r>
              <a:rPr lang="en-US" sz="1350" dirty="0"/>
              <a:t>Dementia Fact Sheets </a:t>
            </a:r>
          </a:p>
          <a:p>
            <a:pPr lvl="2">
              <a:buFont typeface="Wingdings" panose="05000000000000000000" pitchFamily="2" charset="2"/>
              <a:buChar char="§"/>
            </a:pPr>
            <a:r>
              <a:rPr lang="en-US" sz="1350" dirty="0"/>
              <a:t>Primary Care Dementia Toolkit</a:t>
            </a:r>
          </a:p>
          <a:p>
            <a:pPr lvl="1">
              <a:buFont typeface="Wingdings" panose="05000000000000000000" pitchFamily="2" charset="2"/>
              <a:buChar char="§"/>
            </a:pPr>
            <a:r>
              <a:rPr lang="en-US" sz="1800" dirty="0"/>
              <a:t>Training modules</a:t>
            </a:r>
          </a:p>
          <a:p>
            <a:pPr lvl="2">
              <a:buFont typeface="Wingdings" panose="05000000000000000000" pitchFamily="2" charset="2"/>
              <a:buChar char="§"/>
            </a:pPr>
            <a:r>
              <a:rPr lang="en-US" sz="1350" dirty="0"/>
              <a:t>Primary Care microlearning modules</a:t>
            </a:r>
          </a:p>
          <a:p>
            <a:pPr lvl="2">
              <a:buFont typeface="Wingdings" panose="05000000000000000000" pitchFamily="2" charset="2"/>
              <a:buChar char="§"/>
            </a:pPr>
            <a:r>
              <a:rPr lang="en-US" sz="1350" dirty="0"/>
              <a:t>Person-Centered Dementia Capable training modules for Area Agency on Aging staff</a:t>
            </a:r>
          </a:p>
          <a:p>
            <a:pPr lvl="2">
              <a:buFont typeface="Wingdings" panose="05000000000000000000" pitchFamily="2" charset="2"/>
              <a:buChar char="§"/>
            </a:pPr>
            <a:r>
              <a:rPr lang="en-US" sz="1350" dirty="0"/>
              <a:t>APS staff microlearning module (under development)</a:t>
            </a:r>
          </a:p>
          <a:p>
            <a:pPr lvl="1">
              <a:buFont typeface="Wingdings" panose="05000000000000000000" pitchFamily="2" charset="2"/>
              <a:buChar char="§"/>
            </a:pPr>
            <a:r>
              <a:rPr lang="en-US" sz="1800" dirty="0"/>
              <a:t>Listing of memory assessment centers serving Virginians</a:t>
            </a:r>
          </a:p>
          <a:p>
            <a:pPr lvl="1">
              <a:buFont typeface="Wingdings" panose="05000000000000000000" pitchFamily="2" charset="2"/>
              <a:buChar char="§"/>
            </a:pPr>
            <a:r>
              <a:rPr lang="en-US" sz="1800" dirty="0"/>
              <a:t>Dementia Friendly initiatives</a:t>
            </a:r>
          </a:p>
          <a:p>
            <a:pPr marL="150876" lvl="1" indent="0">
              <a:buNone/>
            </a:pPr>
            <a:endParaRPr lang="en-US" dirty="0"/>
          </a:p>
        </p:txBody>
      </p:sp>
      <p:pic>
        <p:nvPicPr>
          <p:cNvPr id="2" name="Picture 1">
            <a:extLst>
              <a:ext uri="{FF2B5EF4-FFF2-40B4-BE49-F238E27FC236}">
                <a16:creationId xmlns:a16="http://schemas.microsoft.com/office/drawing/2014/main" id="{2874602F-9CA5-6F33-FC27-5BAC5C3F2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626" y="2281556"/>
            <a:ext cx="3391594" cy="1508760"/>
          </a:xfrm>
          <a:prstGeom prst="rect">
            <a:avLst/>
          </a:prstGeom>
        </p:spPr>
      </p:pic>
    </p:spTree>
    <p:extLst>
      <p:ext uri="{BB962C8B-B14F-4D97-AF65-F5344CB8AC3E}">
        <p14:creationId xmlns:p14="http://schemas.microsoft.com/office/powerpoint/2010/main" val="2771047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p:cNvSpPr>
          <p:nvPr>
            <p:ph type="title"/>
          </p:nvPr>
        </p:nvSpPr>
        <p:spPr>
          <a:xfrm>
            <a:off x="881063" y="746125"/>
            <a:ext cx="9144000" cy="939800"/>
          </a:xfrm>
        </p:spPr>
        <p:txBody>
          <a:bodyPr/>
          <a:lstStyle/>
          <a:p>
            <a:pPr eaLnBrk="1" hangingPunct="1"/>
            <a:r>
              <a:rPr lang="en-US" altLang="en-US" sz="3800" dirty="0">
                <a:solidFill>
                  <a:srgbClr val="3333FF"/>
                </a:solidFill>
                <a:cs typeface="Arial" panose="020B0604020202020204" pitchFamily="34" charset="0"/>
              </a:rPr>
              <a:t>Public Guardian and Conservator </a:t>
            </a:r>
            <a:br>
              <a:rPr lang="en-US" altLang="en-US" sz="3800" dirty="0">
                <a:solidFill>
                  <a:srgbClr val="3333FF"/>
                </a:solidFill>
                <a:cs typeface="Arial" panose="020B0604020202020204" pitchFamily="34" charset="0"/>
              </a:rPr>
            </a:br>
            <a:r>
              <a:rPr lang="en-US" altLang="en-US" sz="3800" dirty="0">
                <a:solidFill>
                  <a:srgbClr val="3333FF"/>
                </a:solidFill>
                <a:cs typeface="Arial" panose="020B0604020202020204" pitchFamily="34" charset="0"/>
              </a:rPr>
              <a:t>Program</a:t>
            </a:r>
          </a:p>
        </p:txBody>
      </p:sp>
      <p:sp>
        <p:nvSpPr>
          <p:cNvPr id="349192" name="Rectangle 8"/>
          <p:cNvSpPr>
            <a:spLocks noChangeArrowheads="1"/>
          </p:cNvSpPr>
          <p:nvPr/>
        </p:nvSpPr>
        <p:spPr bwMode="auto">
          <a:xfrm>
            <a:off x="393700" y="3667125"/>
            <a:ext cx="8194675" cy="2635250"/>
          </a:xfrm>
          <a:prstGeom prst="rect">
            <a:avLst/>
          </a:prstGeom>
          <a:noFill/>
          <a:ln w="9525">
            <a:noFill/>
            <a:miter lim="800000"/>
            <a:headEnd/>
            <a:tailEnd/>
          </a:ln>
        </p:spPr>
        <p:txBody>
          <a:bodyPr>
            <a:spAutoFit/>
          </a:bodyPr>
          <a:lstStyle/>
          <a:p>
            <a:pPr marL="457200" indent="-457200" eaLnBrk="1" hangingPunct="1">
              <a:spcBef>
                <a:spcPct val="20000"/>
              </a:spcBef>
              <a:buClr>
                <a:srgbClr val="66CCFF"/>
              </a:buClr>
              <a:buFont typeface="Wingdings" pitchFamily="2" charset="2"/>
              <a:buNone/>
              <a:defRPr/>
            </a:pPr>
            <a:r>
              <a:rPr kumimoji="0" lang="en-US" sz="2600" dirty="0">
                <a:solidFill>
                  <a:srgbClr val="3333FF"/>
                </a:solidFill>
                <a:latin typeface="+mn-lt"/>
                <a:cs typeface="Arial" charset="0"/>
              </a:rPr>
              <a:t>What a guardian or conservator does:</a:t>
            </a:r>
          </a:p>
          <a:p>
            <a:pPr marL="457200" indent="-457200" eaLnBrk="1" hangingPunct="1">
              <a:spcBef>
                <a:spcPct val="20000"/>
              </a:spcBef>
              <a:buClr>
                <a:srgbClr val="66CCFF"/>
              </a:buClr>
              <a:buFont typeface="Wingdings" pitchFamily="2" charset="2"/>
              <a:buChar char="q"/>
              <a:defRPr/>
            </a:pPr>
            <a:r>
              <a:rPr kumimoji="0" lang="en-US" sz="2400" b="0" dirty="0">
                <a:solidFill>
                  <a:schemeClr val="tx1"/>
                </a:solidFill>
                <a:latin typeface="+mn-lt"/>
                <a:cs typeface="Arial" charset="0"/>
              </a:rPr>
              <a:t>Legally acts in the person’s behalf</a:t>
            </a:r>
          </a:p>
          <a:p>
            <a:pPr marL="457200" indent="-457200" eaLnBrk="1" hangingPunct="1">
              <a:spcBef>
                <a:spcPct val="20000"/>
              </a:spcBef>
              <a:buClr>
                <a:srgbClr val="66CCFF"/>
              </a:buClr>
              <a:buFont typeface="Wingdings" pitchFamily="2" charset="2"/>
              <a:buChar char="q"/>
              <a:defRPr/>
            </a:pPr>
            <a:r>
              <a:rPr kumimoji="0" lang="en-US" sz="2400" b="0" dirty="0">
                <a:solidFill>
                  <a:schemeClr val="tx1"/>
                </a:solidFill>
                <a:latin typeface="+mn-lt"/>
                <a:cs typeface="Arial" charset="0"/>
              </a:rPr>
              <a:t>Determines individual’s appropriate care and placement</a:t>
            </a:r>
          </a:p>
          <a:p>
            <a:pPr marL="800100" indent="-800100" eaLnBrk="1" hangingPunct="1">
              <a:spcBef>
                <a:spcPct val="20000"/>
              </a:spcBef>
              <a:buClr>
                <a:srgbClr val="66CCFF"/>
              </a:buClr>
              <a:defRPr/>
            </a:pPr>
            <a:r>
              <a:rPr kumimoji="0" lang="en-US" sz="2400" b="0" dirty="0">
                <a:solidFill>
                  <a:schemeClr val="tx1"/>
                </a:solidFill>
                <a:latin typeface="Calibri" pitchFamily="34" charset="0"/>
                <a:cs typeface="Arial" charset="0"/>
              </a:rPr>
              <a:t>      (can include health care, management of finances, living arrangements and even end-of-life decisions)</a:t>
            </a:r>
          </a:p>
          <a:p>
            <a:pPr marL="457200" indent="-457200" eaLnBrk="1" hangingPunct="1">
              <a:spcBef>
                <a:spcPct val="20000"/>
              </a:spcBef>
              <a:buClr>
                <a:srgbClr val="66CCFF"/>
              </a:buClr>
              <a:buFont typeface="Wingdings" pitchFamily="2" charset="2"/>
              <a:buChar char="q"/>
              <a:defRPr/>
            </a:pPr>
            <a:r>
              <a:rPr kumimoji="0" lang="en-US" sz="2400" b="0" dirty="0">
                <a:solidFill>
                  <a:schemeClr val="tx1"/>
                </a:solidFill>
                <a:latin typeface="+mn-lt"/>
                <a:cs typeface="Arial" charset="0"/>
              </a:rPr>
              <a:t>Seeks eligibility for public assistance</a:t>
            </a:r>
          </a:p>
        </p:txBody>
      </p:sp>
      <p:sp>
        <p:nvSpPr>
          <p:cNvPr id="349193" name="Rectangle 9"/>
          <p:cNvSpPr>
            <a:spLocks noChangeArrowheads="1"/>
          </p:cNvSpPr>
          <p:nvPr/>
        </p:nvSpPr>
        <p:spPr bwMode="auto">
          <a:xfrm>
            <a:off x="393700" y="1257300"/>
            <a:ext cx="8521700" cy="2409825"/>
          </a:xfrm>
          <a:prstGeom prst="rect">
            <a:avLst/>
          </a:prstGeom>
          <a:noFill/>
          <a:ln w="9525">
            <a:noFill/>
            <a:miter lim="800000"/>
            <a:headEnd/>
            <a:tailEnd/>
          </a:ln>
        </p:spPr>
        <p:txBody>
          <a:bodyPr>
            <a:spAutoFit/>
          </a:bodyPr>
          <a:lstStyle/>
          <a:p>
            <a:pPr marL="457200" indent="-457200" eaLnBrk="1" hangingPunct="1">
              <a:lnSpc>
                <a:spcPct val="90000"/>
              </a:lnSpc>
              <a:spcBef>
                <a:spcPct val="20000"/>
              </a:spcBef>
              <a:buFont typeface="Wingdings" pitchFamily="2" charset="2"/>
              <a:buNone/>
              <a:defRPr/>
            </a:pPr>
            <a:r>
              <a:rPr kumimoji="0" lang="en-US" sz="2600" dirty="0">
                <a:solidFill>
                  <a:srgbClr val="3333FF"/>
                </a:solidFill>
                <a:latin typeface="+mn-lt"/>
                <a:cs typeface="Times New Roman" pitchFamily="18" charset="0"/>
              </a:rPr>
              <a:t>Who qualifies:</a:t>
            </a:r>
          </a:p>
          <a:p>
            <a:pPr marL="457200" indent="-457200" eaLnBrk="1" hangingPunct="1">
              <a:lnSpc>
                <a:spcPct val="90000"/>
              </a:lnSpc>
              <a:spcBef>
                <a:spcPct val="20000"/>
              </a:spcBef>
              <a:buClr>
                <a:srgbClr val="66CCFF"/>
              </a:buClr>
              <a:buFont typeface="Wingdings" pitchFamily="2" charset="2"/>
              <a:buChar char="q"/>
              <a:defRPr/>
            </a:pPr>
            <a:r>
              <a:rPr kumimoji="0" lang="en-US" sz="2400" b="0" dirty="0">
                <a:solidFill>
                  <a:schemeClr val="tx1"/>
                </a:solidFill>
                <a:latin typeface="+mn-lt"/>
              </a:rPr>
              <a:t>Cannot care for themselves physically and emotionally – </a:t>
            </a:r>
            <a:r>
              <a:rPr kumimoji="0" lang="en-US" sz="2400" b="0" dirty="0">
                <a:solidFill>
                  <a:schemeClr val="tx1"/>
                </a:solidFill>
                <a:latin typeface="+mn-lt"/>
                <a:cs typeface="Arial" charset="0"/>
              </a:rPr>
              <a:t>incapacitated</a:t>
            </a:r>
            <a:endParaRPr kumimoji="0" lang="en-US" sz="2400" b="0" dirty="0">
              <a:solidFill>
                <a:schemeClr val="tx1"/>
              </a:solidFill>
              <a:latin typeface="+mn-lt"/>
            </a:endParaRPr>
          </a:p>
          <a:p>
            <a:pPr marL="457200" indent="-457200" eaLnBrk="1" hangingPunct="1">
              <a:lnSpc>
                <a:spcPct val="90000"/>
              </a:lnSpc>
              <a:spcBef>
                <a:spcPct val="20000"/>
              </a:spcBef>
              <a:buClr>
                <a:srgbClr val="66CCFF"/>
              </a:buClr>
              <a:buFont typeface="Wingdings" pitchFamily="2" charset="2"/>
              <a:buChar char="q"/>
              <a:defRPr/>
            </a:pPr>
            <a:r>
              <a:rPr kumimoji="0" lang="en-US" sz="2400" b="0" dirty="0">
                <a:solidFill>
                  <a:schemeClr val="tx1"/>
                </a:solidFill>
                <a:latin typeface="+mn-lt"/>
                <a:cs typeface="Arial" charset="0"/>
              </a:rPr>
              <a:t>Does not have any financial resources – indigent</a:t>
            </a:r>
          </a:p>
          <a:p>
            <a:pPr marL="457200" indent="-457200" eaLnBrk="1" hangingPunct="1">
              <a:lnSpc>
                <a:spcPct val="90000"/>
              </a:lnSpc>
              <a:spcBef>
                <a:spcPct val="20000"/>
              </a:spcBef>
              <a:buClr>
                <a:srgbClr val="66CCFF"/>
              </a:buClr>
              <a:buFont typeface="Wingdings" pitchFamily="2" charset="2"/>
              <a:buChar char="q"/>
              <a:defRPr/>
            </a:pPr>
            <a:r>
              <a:rPr kumimoji="0" lang="en-US" sz="2400" b="0" dirty="0">
                <a:solidFill>
                  <a:schemeClr val="tx1"/>
                </a:solidFill>
                <a:latin typeface="+mn-lt"/>
                <a:cs typeface="Arial" charset="0"/>
              </a:rPr>
              <a:t>No willing and responsible relative or </a:t>
            </a:r>
          </a:p>
          <a:p>
            <a:pPr eaLnBrk="1" hangingPunct="1">
              <a:lnSpc>
                <a:spcPct val="90000"/>
              </a:lnSpc>
              <a:spcBef>
                <a:spcPct val="20000"/>
              </a:spcBef>
              <a:buClr>
                <a:srgbClr val="66CCFF"/>
              </a:buClr>
              <a:tabLst>
                <a:tab pos="457200" algn="l"/>
              </a:tabLst>
              <a:defRPr/>
            </a:pPr>
            <a:r>
              <a:rPr kumimoji="0" lang="en-US" sz="2400" b="0" dirty="0">
                <a:solidFill>
                  <a:schemeClr val="tx1"/>
                </a:solidFill>
                <a:latin typeface="+mn-lt"/>
                <a:cs typeface="Arial" charset="0"/>
              </a:rPr>
              <a:t>	friend</a:t>
            </a:r>
          </a:p>
        </p:txBody>
      </p:sp>
      <p:pic>
        <p:nvPicPr>
          <p:cNvPr id="122885" name="Content Placeholder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27725" y="2917825"/>
            <a:ext cx="2816225" cy="1981200"/>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9193">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49193">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49193">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49193">
                                            <p:txEl>
                                              <p:pRg st="3" end="3"/>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49193">
                                            <p:txEl>
                                              <p:pRg st="4" end="4"/>
                                            </p:txEl>
                                          </p:spTgt>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49192">
                                            <p:txEl>
                                              <p:pRg st="0" end="0"/>
                                            </p:txEl>
                                          </p:spTgt>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349192">
                                            <p:txEl>
                                              <p:pRg st="1" end="1"/>
                                            </p:txEl>
                                          </p:spTgt>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349192">
                                            <p:txEl>
                                              <p:pRg st="2" end="2"/>
                                            </p:txEl>
                                          </p:spTgt>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349192">
                                            <p:txEl>
                                              <p:pRg st="3" end="3"/>
                                            </p:txEl>
                                          </p:spTgt>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3491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2" grpId="0" build="p" autoUpdateAnimBg="0" advAuto="0"/>
      <p:bldP spid="349193" grpId="0" build="p" autoUpdateAnimBg="0"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a:extLst>
              <a:ext uri="{FF2B5EF4-FFF2-40B4-BE49-F238E27FC236}">
                <a16:creationId xmlns:a16="http://schemas.microsoft.com/office/drawing/2014/main" id="{995BB8AA-683C-0C49-D3CF-C604BE182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76200"/>
            <a:ext cx="2641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75" name="Picture 3">
            <a:extLst>
              <a:ext uri="{FF2B5EF4-FFF2-40B4-BE49-F238E27FC236}">
                <a16:creationId xmlns:a16="http://schemas.microsoft.com/office/drawing/2014/main" id="{E8979C92-B9C2-75CF-3D29-FF14DB3D7A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038600"/>
            <a:ext cx="4114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76" name="Picture 4">
            <a:extLst>
              <a:ext uri="{FF2B5EF4-FFF2-40B4-BE49-F238E27FC236}">
                <a16:creationId xmlns:a16="http://schemas.microsoft.com/office/drawing/2014/main" id="{74C8DD62-AAA8-CA7A-C29D-7DD5344E95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76200"/>
            <a:ext cx="2641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77" name="Picture 5">
            <a:extLst>
              <a:ext uri="{FF2B5EF4-FFF2-40B4-BE49-F238E27FC236}">
                <a16:creationId xmlns:a16="http://schemas.microsoft.com/office/drawing/2014/main" id="{8767C08B-E358-FBC9-A9A6-7AC7105B4D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4463" y="2895600"/>
            <a:ext cx="263366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78" name="Picture 6">
            <a:extLst>
              <a:ext uri="{FF2B5EF4-FFF2-40B4-BE49-F238E27FC236}">
                <a16:creationId xmlns:a16="http://schemas.microsoft.com/office/drawing/2014/main" id="{F0220AE7-9299-C5A7-6285-8D81F7535B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819400"/>
            <a:ext cx="2641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79" name="Picture 7">
            <a:extLst>
              <a:ext uri="{FF2B5EF4-FFF2-40B4-BE49-F238E27FC236}">
                <a16:creationId xmlns:a16="http://schemas.microsoft.com/office/drawing/2014/main" id="{663BAAF5-2495-7E02-1EB6-22449BF633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76200"/>
            <a:ext cx="4114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82279"/>
                                        </p:tgtEl>
                                        <p:attrNameLst>
                                          <p:attrName>style.visibility</p:attrName>
                                        </p:attrNameLst>
                                      </p:cBhvr>
                                      <p:to>
                                        <p:strVal val="visible"/>
                                      </p:to>
                                    </p:set>
                                    <p:animEffect transition="in" filter="dissolve">
                                      <p:cBhvr>
                                        <p:cTn id="7" dur="500"/>
                                        <p:tgtEl>
                                          <p:spTgt spid="18227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82276"/>
                                        </p:tgtEl>
                                        <p:attrNameLst>
                                          <p:attrName>style.visibility</p:attrName>
                                        </p:attrNameLst>
                                      </p:cBhvr>
                                      <p:to>
                                        <p:strVal val="visible"/>
                                      </p:to>
                                    </p:set>
                                    <p:animEffect transition="in" filter="dissolve">
                                      <p:cBhvr>
                                        <p:cTn id="11" dur="500"/>
                                        <p:tgtEl>
                                          <p:spTgt spid="182276"/>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82274"/>
                                        </p:tgtEl>
                                        <p:attrNameLst>
                                          <p:attrName>style.visibility</p:attrName>
                                        </p:attrNameLst>
                                      </p:cBhvr>
                                      <p:to>
                                        <p:strVal val="visible"/>
                                      </p:to>
                                    </p:set>
                                    <p:animEffect transition="in" filter="dissolve">
                                      <p:cBhvr>
                                        <p:cTn id="15" dur="500"/>
                                        <p:tgtEl>
                                          <p:spTgt spid="182274"/>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82278"/>
                                        </p:tgtEl>
                                        <p:attrNameLst>
                                          <p:attrName>style.visibility</p:attrName>
                                        </p:attrNameLst>
                                      </p:cBhvr>
                                      <p:to>
                                        <p:strVal val="visible"/>
                                      </p:to>
                                    </p:set>
                                    <p:animEffect transition="in" filter="dissolve">
                                      <p:cBhvr>
                                        <p:cTn id="19" dur="500"/>
                                        <p:tgtEl>
                                          <p:spTgt spid="182278"/>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82277"/>
                                        </p:tgtEl>
                                        <p:attrNameLst>
                                          <p:attrName>style.visibility</p:attrName>
                                        </p:attrNameLst>
                                      </p:cBhvr>
                                      <p:to>
                                        <p:strVal val="visible"/>
                                      </p:to>
                                    </p:set>
                                    <p:animEffect transition="in" filter="dissolve">
                                      <p:cBhvr>
                                        <p:cTn id="23" dur="500"/>
                                        <p:tgtEl>
                                          <p:spTgt spid="182277"/>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182275"/>
                                        </p:tgtEl>
                                        <p:attrNameLst>
                                          <p:attrName>style.visibility</p:attrName>
                                        </p:attrNameLst>
                                      </p:cBhvr>
                                      <p:to>
                                        <p:strVal val="visible"/>
                                      </p:to>
                                    </p:set>
                                    <p:animEffect transition="in" filter="dissolve">
                                      <p:cBhvr>
                                        <p:cTn id="27" dur="500"/>
                                        <p:tgtEl>
                                          <p:spTgt spid="182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2303463"/>
            <a:ext cx="8229600" cy="1944687"/>
          </a:xfrm>
        </p:spPr>
        <p:txBody>
          <a:bodyPr/>
          <a:lstStyle/>
          <a:p>
            <a:r>
              <a:rPr lang="en-US" altLang="en-US" dirty="0">
                <a:solidFill>
                  <a:srgbClr val="3333FF"/>
                </a:solidFill>
              </a:rPr>
              <a:t>Older Americans Act </a:t>
            </a:r>
            <a:br>
              <a:rPr lang="en-US" altLang="en-US" dirty="0">
                <a:solidFill>
                  <a:srgbClr val="3333FF"/>
                </a:solidFill>
              </a:rPr>
            </a:br>
            <a:r>
              <a:rPr lang="en-US" altLang="en-US" dirty="0">
                <a:solidFill>
                  <a:srgbClr val="3333FF"/>
                </a:solidFill>
              </a:rPr>
              <a:t>&amp; </a:t>
            </a:r>
            <a:br>
              <a:rPr lang="en-US" altLang="en-US" dirty="0">
                <a:solidFill>
                  <a:srgbClr val="3333FF"/>
                </a:solidFill>
              </a:rPr>
            </a:br>
            <a:r>
              <a:rPr lang="en-US" altLang="en-US" dirty="0">
                <a:solidFill>
                  <a:srgbClr val="3333FF"/>
                </a:solidFill>
              </a:rPr>
              <a:t>Organizational Structure</a:t>
            </a:r>
            <a:br>
              <a:rPr lang="en-US" altLang="en-US" dirty="0">
                <a:solidFill>
                  <a:srgbClr val="3333FF"/>
                </a:solidFill>
              </a:rPr>
            </a:br>
            <a:endParaRPr lang="en-US" altLang="en-US" dirty="0">
              <a:solidFill>
                <a:srgbClr val="3333FF"/>
              </a:solidFil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txBox="1">
            <a:spLocks/>
          </p:cNvSpPr>
          <p:nvPr/>
        </p:nvSpPr>
        <p:spPr bwMode="auto">
          <a:xfrm>
            <a:off x="446088" y="28575"/>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en-US" altLang="en-US" sz="2800" b="0" dirty="0">
                <a:solidFill>
                  <a:srgbClr val="7B9ADF"/>
                </a:solidFill>
              </a:rPr>
              <a:t>Topics Trends and Issues</a:t>
            </a:r>
          </a:p>
        </p:txBody>
      </p:sp>
      <p:sp>
        <p:nvSpPr>
          <p:cNvPr id="87043" name="Rectangle 11"/>
          <p:cNvSpPr>
            <a:spLocks noChangeArrowheads="1"/>
          </p:cNvSpPr>
          <p:nvPr/>
        </p:nvSpPr>
        <p:spPr bwMode="auto">
          <a:xfrm>
            <a:off x="268288" y="1622425"/>
            <a:ext cx="874395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3651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Clr>
                <a:srgbClr val="FF3300"/>
              </a:buClr>
              <a:buFont typeface="Wingdings" panose="05000000000000000000" pitchFamily="2" charset="2"/>
              <a:buChar char="Ø"/>
            </a:pPr>
            <a:r>
              <a:rPr kumimoji="0" lang="en-US" altLang="en-US" sz="2600" b="0" dirty="0"/>
              <a:t>1965 Great Society Legislation</a:t>
            </a:r>
          </a:p>
          <a:p>
            <a:pPr eaLnBrk="1" hangingPunct="1">
              <a:spcBef>
                <a:spcPts val="600"/>
              </a:spcBef>
              <a:buClr>
                <a:srgbClr val="FF3300"/>
              </a:buClr>
              <a:buFont typeface="Wingdings" panose="05000000000000000000" pitchFamily="2" charset="2"/>
              <a:buChar char="Ø"/>
            </a:pPr>
            <a:r>
              <a:rPr kumimoji="0" lang="en-US" altLang="en-US" sz="2600" b="0" dirty="0"/>
              <a:t>Establishes the Administration on Aging (AoA), State Units on Aging (SUAs) and Area Agencies on Aging (AAAs)</a:t>
            </a:r>
          </a:p>
        </p:txBody>
      </p:sp>
      <p:sp>
        <p:nvSpPr>
          <p:cNvPr id="87044" name="Rectangle 23"/>
          <p:cNvSpPr>
            <a:spLocks noChangeArrowheads="1"/>
          </p:cNvSpPr>
          <p:nvPr/>
        </p:nvSpPr>
        <p:spPr bwMode="auto">
          <a:xfrm>
            <a:off x="4992688" y="2982913"/>
            <a:ext cx="3903662"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3651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Clr>
                <a:srgbClr val="FF3300"/>
              </a:buClr>
              <a:buFont typeface="Wingdings" panose="05000000000000000000" pitchFamily="2" charset="2"/>
              <a:buChar char="Ø"/>
            </a:pPr>
            <a:r>
              <a:rPr kumimoji="0" lang="en-US" altLang="en-US" sz="2600" b="0" dirty="0"/>
              <a:t>OAA has be reauthorized 18 times</a:t>
            </a:r>
          </a:p>
          <a:p>
            <a:pPr eaLnBrk="1" hangingPunct="1">
              <a:spcBef>
                <a:spcPct val="50000"/>
              </a:spcBef>
              <a:buClr>
                <a:srgbClr val="FF3300"/>
              </a:buClr>
              <a:buFont typeface="Wingdings" panose="05000000000000000000" pitchFamily="2" charset="2"/>
              <a:buChar char="Ø"/>
            </a:pPr>
            <a:r>
              <a:rPr kumimoji="0" lang="en-US" altLang="en-US" sz="2600" b="0" dirty="0"/>
              <a:t>Federal Mechanism for Aging Grants</a:t>
            </a:r>
          </a:p>
          <a:p>
            <a:pPr eaLnBrk="1" hangingPunct="1">
              <a:spcBef>
                <a:spcPts val="600"/>
              </a:spcBef>
              <a:buClr>
                <a:srgbClr val="FF3300"/>
              </a:buClr>
              <a:buFont typeface="Wingdings" panose="05000000000000000000" pitchFamily="2" charset="2"/>
              <a:buChar char="Ø"/>
            </a:pPr>
            <a:r>
              <a:rPr kumimoji="0" lang="en-US" altLang="en-US" sz="2600" b="0" dirty="0"/>
              <a:t>Requires DARS and the AAAs to Advocate for Older Individuals</a:t>
            </a:r>
          </a:p>
          <a:p>
            <a:pPr eaLnBrk="1" hangingPunct="1">
              <a:spcBef>
                <a:spcPct val="50000"/>
              </a:spcBef>
              <a:buClr>
                <a:srgbClr val="FF3300"/>
              </a:buClr>
              <a:buFont typeface="Wingdings" panose="05000000000000000000" pitchFamily="2" charset="2"/>
              <a:buChar char="Ø"/>
            </a:pPr>
            <a:endParaRPr kumimoji="0" lang="en-US" altLang="en-US" sz="2600" b="0" dirty="0"/>
          </a:p>
        </p:txBody>
      </p:sp>
      <p:sp>
        <p:nvSpPr>
          <p:cNvPr id="87045" name="Rectangle 31"/>
          <p:cNvSpPr txBox="1">
            <a:spLocks noChangeArrowheads="1"/>
          </p:cNvSpPr>
          <p:nvPr/>
        </p:nvSpPr>
        <p:spPr bwMode="auto">
          <a:xfrm>
            <a:off x="446088" y="681038"/>
            <a:ext cx="8129587"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en-US" altLang="en-US" sz="2800" b="0" dirty="0">
                <a:solidFill>
                  <a:srgbClr val="0000CC"/>
                </a:solidFill>
              </a:rPr>
              <a:t>Older Americans Act (OAA)</a:t>
            </a:r>
          </a:p>
          <a:p>
            <a:pPr algn="ctr" eaLnBrk="1" hangingPunct="1">
              <a:spcBef>
                <a:spcPct val="0"/>
              </a:spcBef>
              <a:buFontTx/>
              <a:buNone/>
            </a:pPr>
            <a:r>
              <a:rPr kumimoji="0" lang="en-US" altLang="en-US" sz="2800" b="0" dirty="0">
                <a:solidFill>
                  <a:srgbClr val="0000CC"/>
                </a:solidFill>
              </a:rPr>
              <a:t>Overview</a:t>
            </a:r>
          </a:p>
        </p:txBody>
      </p:sp>
      <p:pic>
        <p:nvPicPr>
          <p:cNvPr id="12" name="Picture 24" descr="OAA-signing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246438"/>
            <a:ext cx="452120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7"/>
          <p:cNvSpPr txBox="1">
            <a:spLocks noChangeArrowheads="1"/>
          </p:cNvSpPr>
          <p:nvPr/>
        </p:nvSpPr>
        <p:spPr bwMode="auto">
          <a:xfrm>
            <a:off x="446088" y="5829300"/>
            <a:ext cx="4194175" cy="369888"/>
          </a:xfrm>
          <a:prstGeom prst="rect">
            <a:avLst/>
          </a:prstGeom>
          <a:noFill/>
          <a:ln w="9525">
            <a:noFill/>
            <a:miter lim="800000"/>
            <a:headEnd/>
            <a:tailEnd/>
          </a:ln>
        </p:spPr>
        <p:txBody>
          <a:bodyPr wrap="none" lIns="92075" tIns="46038" rIns="92075" bIns="46038">
            <a:spAutoFit/>
          </a:bodyPr>
          <a:lstStyle/>
          <a:p>
            <a:pPr algn="ctr">
              <a:defRPr/>
            </a:pPr>
            <a:r>
              <a:rPr kumimoji="0" lang="en-US" sz="1800" b="0" dirty="0">
                <a:solidFill>
                  <a:schemeClr val="tx1"/>
                </a:solidFill>
                <a:latin typeface="+mn-lt"/>
              </a:rPr>
              <a:t>President Johnson signing the OAA in 1965</a:t>
            </a:r>
          </a:p>
        </p:txBody>
      </p:sp>
      <p:pic>
        <p:nvPicPr>
          <p:cNvPr id="87048" name="Picture 30" descr="OAA Log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7375" y="706438"/>
            <a:ext cx="18415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9"/>
          <p:cNvSpPr txBox="1">
            <a:spLocks noChangeArrowheads="1"/>
          </p:cNvSpPr>
          <p:nvPr/>
        </p:nvSpPr>
        <p:spPr bwMode="auto">
          <a:xfrm>
            <a:off x="966788" y="1293813"/>
            <a:ext cx="6570662" cy="411162"/>
          </a:xfrm>
          <a:prstGeom prst="rect">
            <a:avLst/>
          </a:prstGeom>
          <a:solidFill>
            <a:srgbClr val="CCFFFF"/>
          </a:solidFill>
          <a:ln w="12700">
            <a:solidFill>
              <a:schemeClr val="tx1"/>
            </a:solidFill>
            <a:miter lim="800000"/>
            <a:headEnd type="none" w="sm" len="sm"/>
            <a:tailEnd type="none" w="sm" len="sm"/>
          </a:ln>
        </p:spPr>
        <p:txBody>
          <a:bodyPr>
            <a:spAutoFit/>
          </a:bodyPr>
          <a:lstStyle/>
          <a:p>
            <a:pPr algn="ctr">
              <a:spcBef>
                <a:spcPct val="50000"/>
              </a:spcBef>
              <a:defRPr/>
            </a:pPr>
            <a:r>
              <a:rPr kumimoji="0" lang="en-US" dirty="0">
                <a:latin typeface="+mn-lt"/>
              </a:rPr>
              <a:t>U.S. Department of Health and Human Services</a:t>
            </a:r>
            <a:endParaRPr kumimoji="0" lang="en-US" sz="1800" b="0" dirty="0">
              <a:latin typeface="+mn-lt"/>
            </a:endParaRPr>
          </a:p>
        </p:txBody>
      </p:sp>
      <p:sp>
        <p:nvSpPr>
          <p:cNvPr id="3" name="Text Box 70"/>
          <p:cNvSpPr txBox="1">
            <a:spLocks noChangeArrowheads="1"/>
          </p:cNvSpPr>
          <p:nvPr/>
        </p:nvSpPr>
        <p:spPr bwMode="auto">
          <a:xfrm>
            <a:off x="1716088" y="2017713"/>
            <a:ext cx="4813300" cy="708025"/>
          </a:xfrm>
          <a:prstGeom prst="rect">
            <a:avLst/>
          </a:prstGeom>
          <a:solidFill>
            <a:srgbClr val="CCFFFF"/>
          </a:solidFill>
          <a:ln w="12700">
            <a:solidFill>
              <a:schemeClr val="tx1"/>
            </a:solidFill>
            <a:miter lim="800000"/>
            <a:headEnd type="none" w="sm" len="sm"/>
            <a:tailEnd type="none" w="sm" len="sm"/>
          </a:ln>
          <a:effectLst>
            <a:prstShdw prst="shdw13" dist="53882" dir="13500000">
              <a:schemeClr val="bg2"/>
            </a:prstShdw>
          </a:effectLst>
        </p:spPr>
        <p:txBody>
          <a:bodyPr>
            <a:spAutoFit/>
          </a:bodyPr>
          <a:lstStyle/>
          <a:p>
            <a:pPr algn="ctr">
              <a:spcBef>
                <a:spcPct val="50000"/>
              </a:spcBef>
              <a:defRPr/>
            </a:pPr>
            <a:r>
              <a:rPr kumimoji="0" lang="en-US" dirty="0">
                <a:latin typeface="+mn-lt"/>
              </a:rPr>
              <a:t>Admin for Community Living/ Administration on Aging</a:t>
            </a:r>
          </a:p>
        </p:txBody>
      </p:sp>
      <p:sp>
        <p:nvSpPr>
          <p:cNvPr id="4" name="Text Box 71"/>
          <p:cNvSpPr txBox="1">
            <a:spLocks noChangeArrowheads="1"/>
          </p:cNvSpPr>
          <p:nvPr/>
        </p:nvSpPr>
        <p:spPr bwMode="auto">
          <a:xfrm>
            <a:off x="1809750" y="2987675"/>
            <a:ext cx="4584700" cy="411163"/>
          </a:xfrm>
          <a:prstGeom prst="rect">
            <a:avLst/>
          </a:prstGeom>
          <a:solidFill>
            <a:srgbClr val="CCFFFF"/>
          </a:solidFill>
          <a:ln w="12700">
            <a:solidFill>
              <a:schemeClr val="tx1"/>
            </a:solidFill>
            <a:miter lim="800000"/>
            <a:headEnd type="none" w="sm" len="sm"/>
            <a:tailEnd type="none" w="sm" len="sm"/>
          </a:ln>
          <a:effectLst>
            <a:prstShdw prst="shdw13" dist="53882" dir="13500000">
              <a:schemeClr val="bg2"/>
            </a:prstShdw>
          </a:effectLst>
        </p:spPr>
        <p:txBody>
          <a:bodyPr>
            <a:spAutoFit/>
          </a:bodyPr>
          <a:lstStyle/>
          <a:p>
            <a:pPr algn="ctr">
              <a:spcBef>
                <a:spcPct val="50000"/>
              </a:spcBef>
              <a:defRPr/>
            </a:pPr>
            <a:r>
              <a:rPr kumimoji="0" lang="en-US" dirty="0">
                <a:latin typeface="+mn-lt"/>
              </a:rPr>
              <a:t>State Units on Aging (56)</a:t>
            </a:r>
          </a:p>
        </p:txBody>
      </p:sp>
      <p:sp>
        <p:nvSpPr>
          <p:cNvPr id="5" name="Text Box 72"/>
          <p:cNvSpPr txBox="1">
            <a:spLocks noChangeArrowheads="1"/>
          </p:cNvSpPr>
          <p:nvPr/>
        </p:nvSpPr>
        <p:spPr bwMode="auto">
          <a:xfrm>
            <a:off x="1592263" y="3854450"/>
            <a:ext cx="5118100" cy="411163"/>
          </a:xfrm>
          <a:prstGeom prst="rect">
            <a:avLst/>
          </a:prstGeom>
          <a:solidFill>
            <a:srgbClr val="CCFFFF"/>
          </a:solidFill>
          <a:ln w="12700">
            <a:solidFill>
              <a:schemeClr val="tx1"/>
            </a:solidFill>
            <a:miter lim="800000"/>
            <a:headEnd type="none" w="sm" len="sm"/>
            <a:tailEnd type="none" w="sm" len="sm"/>
          </a:ln>
          <a:effectLst>
            <a:prstShdw prst="shdw13" dist="53882" dir="13500000">
              <a:schemeClr val="bg2"/>
            </a:prstShdw>
          </a:effectLst>
        </p:spPr>
        <p:txBody>
          <a:bodyPr>
            <a:spAutoFit/>
          </a:bodyPr>
          <a:lstStyle/>
          <a:p>
            <a:pPr algn="ctr">
              <a:spcBef>
                <a:spcPct val="50000"/>
              </a:spcBef>
              <a:defRPr/>
            </a:pPr>
            <a:r>
              <a:rPr kumimoji="0" lang="en-US" dirty="0">
                <a:latin typeface="+mn-lt"/>
              </a:rPr>
              <a:t>Area Agencies on Aging (618)</a:t>
            </a:r>
          </a:p>
        </p:txBody>
      </p:sp>
      <p:sp>
        <p:nvSpPr>
          <p:cNvPr id="6" name="Line 73"/>
          <p:cNvSpPr>
            <a:spLocks noChangeShapeType="1"/>
          </p:cNvSpPr>
          <p:nvPr/>
        </p:nvSpPr>
        <p:spPr bwMode="auto">
          <a:xfrm>
            <a:off x="4151313" y="1274763"/>
            <a:ext cx="0" cy="0"/>
          </a:xfrm>
          <a:prstGeom prst="line">
            <a:avLst/>
          </a:prstGeom>
          <a:noFill/>
          <a:ln w="12700">
            <a:solidFill>
              <a:schemeClr val="tx1"/>
            </a:solidFill>
            <a:round/>
            <a:headEnd type="none" w="sm" len="sm"/>
            <a:tailEnd type="none" w="sm" len="sm"/>
          </a:ln>
        </p:spPr>
        <p:txBody>
          <a:bodyPr wrap="none" anchor="ctr"/>
          <a:lstStyle/>
          <a:p>
            <a:pPr eaLnBrk="1" hangingPunct="1">
              <a:defRPr/>
            </a:pPr>
            <a:endParaRPr lang="en-US" dirty="0">
              <a:latin typeface="+mn-lt"/>
            </a:endParaRPr>
          </a:p>
        </p:txBody>
      </p:sp>
      <p:sp>
        <p:nvSpPr>
          <p:cNvPr id="7" name="Text Box 74"/>
          <p:cNvSpPr txBox="1">
            <a:spLocks noChangeArrowheads="1"/>
          </p:cNvSpPr>
          <p:nvPr/>
        </p:nvSpPr>
        <p:spPr bwMode="auto">
          <a:xfrm>
            <a:off x="966788" y="4719638"/>
            <a:ext cx="6877050" cy="411162"/>
          </a:xfrm>
          <a:prstGeom prst="rect">
            <a:avLst/>
          </a:prstGeom>
          <a:solidFill>
            <a:srgbClr val="CCFFFF"/>
          </a:solidFill>
          <a:ln w="12700">
            <a:solidFill>
              <a:schemeClr val="tx1"/>
            </a:solidFill>
            <a:miter lim="800000"/>
            <a:headEnd type="none" w="sm" len="sm"/>
            <a:tailEnd type="none" w="sm" len="sm"/>
          </a:ln>
          <a:effectLst>
            <a:prstShdw prst="shdw13" dist="53882" dir="13500000">
              <a:schemeClr val="bg2"/>
            </a:prstShdw>
          </a:effectLst>
        </p:spPr>
        <p:txBody>
          <a:bodyPr>
            <a:spAutoFit/>
          </a:bodyPr>
          <a:lstStyle/>
          <a:p>
            <a:pPr algn="ctr">
              <a:spcBef>
                <a:spcPct val="50000"/>
              </a:spcBef>
              <a:defRPr/>
            </a:pPr>
            <a:r>
              <a:rPr kumimoji="0" lang="en-US" dirty="0">
                <a:latin typeface="+mn-lt"/>
              </a:rPr>
              <a:t>Local Service Provider Organizations </a:t>
            </a:r>
            <a:endParaRPr kumimoji="0" lang="en-US" sz="1800" dirty="0">
              <a:latin typeface="+mn-lt"/>
            </a:endParaRPr>
          </a:p>
        </p:txBody>
      </p:sp>
      <p:sp>
        <p:nvSpPr>
          <p:cNvPr id="8" name="Line 75"/>
          <p:cNvSpPr>
            <a:spLocks noChangeShapeType="1"/>
          </p:cNvSpPr>
          <p:nvPr/>
        </p:nvSpPr>
        <p:spPr bwMode="auto">
          <a:xfrm>
            <a:off x="4151313" y="3405188"/>
            <a:ext cx="0" cy="449262"/>
          </a:xfrm>
          <a:prstGeom prst="line">
            <a:avLst/>
          </a:prstGeom>
          <a:noFill/>
          <a:ln w="57150">
            <a:solidFill>
              <a:srgbClr val="3333FF"/>
            </a:solidFill>
            <a:round/>
            <a:headEnd type="none" w="sm" len="sm"/>
            <a:tailEnd type="triangle" w="lg" len="sm"/>
          </a:ln>
        </p:spPr>
        <p:txBody>
          <a:bodyPr wrap="none" anchor="ctr"/>
          <a:lstStyle/>
          <a:p>
            <a:pPr eaLnBrk="1" hangingPunct="1">
              <a:defRPr/>
            </a:pPr>
            <a:endParaRPr lang="en-US" dirty="0">
              <a:latin typeface="+mn-lt"/>
            </a:endParaRPr>
          </a:p>
        </p:txBody>
      </p:sp>
      <p:sp>
        <p:nvSpPr>
          <p:cNvPr id="9" name="Line 76"/>
          <p:cNvSpPr>
            <a:spLocks noChangeShapeType="1"/>
          </p:cNvSpPr>
          <p:nvPr/>
        </p:nvSpPr>
        <p:spPr bwMode="auto">
          <a:xfrm>
            <a:off x="4151313" y="4265613"/>
            <a:ext cx="0" cy="452437"/>
          </a:xfrm>
          <a:prstGeom prst="line">
            <a:avLst/>
          </a:prstGeom>
          <a:noFill/>
          <a:ln w="57150">
            <a:solidFill>
              <a:srgbClr val="3333FF"/>
            </a:solidFill>
            <a:round/>
            <a:headEnd type="none" w="sm" len="sm"/>
            <a:tailEnd type="triangle" w="lg" len="sm"/>
          </a:ln>
        </p:spPr>
        <p:txBody>
          <a:bodyPr wrap="none" anchor="ctr"/>
          <a:lstStyle/>
          <a:p>
            <a:pPr eaLnBrk="1" hangingPunct="1">
              <a:defRPr/>
            </a:pPr>
            <a:endParaRPr lang="en-US" dirty="0">
              <a:latin typeface="+mn-lt"/>
            </a:endParaRPr>
          </a:p>
        </p:txBody>
      </p:sp>
      <p:sp>
        <p:nvSpPr>
          <p:cNvPr id="10" name="Line 77"/>
          <p:cNvSpPr>
            <a:spLocks noChangeShapeType="1"/>
          </p:cNvSpPr>
          <p:nvPr/>
        </p:nvSpPr>
        <p:spPr bwMode="auto">
          <a:xfrm>
            <a:off x="4151313" y="2719388"/>
            <a:ext cx="0" cy="249237"/>
          </a:xfrm>
          <a:prstGeom prst="line">
            <a:avLst/>
          </a:prstGeom>
          <a:noFill/>
          <a:ln w="57150">
            <a:solidFill>
              <a:srgbClr val="3333FF"/>
            </a:solidFill>
            <a:round/>
            <a:headEnd type="none" w="sm" len="sm"/>
            <a:tailEnd type="triangle" w="lg" len="sm"/>
          </a:ln>
        </p:spPr>
        <p:txBody>
          <a:bodyPr wrap="none" anchor="ctr"/>
          <a:lstStyle/>
          <a:p>
            <a:pPr eaLnBrk="1" hangingPunct="1">
              <a:defRPr/>
            </a:pPr>
            <a:endParaRPr lang="en-US" dirty="0">
              <a:latin typeface="+mn-lt"/>
            </a:endParaRPr>
          </a:p>
        </p:txBody>
      </p:sp>
      <p:sp>
        <p:nvSpPr>
          <p:cNvPr id="11" name="Line 78"/>
          <p:cNvSpPr>
            <a:spLocks noChangeShapeType="1"/>
          </p:cNvSpPr>
          <p:nvPr/>
        </p:nvSpPr>
        <p:spPr bwMode="auto">
          <a:xfrm>
            <a:off x="4151313" y="1704975"/>
            <a:ext cx="0" cy="312738"/>
          </a:xfrm>
          <a:prstGeom prst="line">
            <a:avLst/>
          </a:prstGeom>
          <a:noFill/>
          <a:ln w="57150">
            <a:solidFill>
              <a:srgbClr val="3333FF"/>
            </a:solidFill>
            <a:round/>
            <a:headEnd type="none" w="sm" len="sm"/>
            <a:tailEnd type="triangle" w="lg" len="sm"/>
          </a:ln>
        </p:spPr>
        <p:txBody>
          <a:bodyPr wrap="none" anchor="ctr"/>
          <a:lstStyle/>
          <a:p>
            <a:pPr eaLnBrk="1" hangingPunct="1">
              <a:defRPr/>
            </a:pPr>
            <a:endParaRPr lang="en-US" dirty="0">
              <a:latin typeface="+mn-lt"/>
            </a:endParaRPr>
          </a:p>
        </p:txBody>
      </p:sp>
      <p:sp>
        <p:nvSpPr>
          <p:cNvPr id="12" name="Line 79"/>
          <p:cNvSpPr>
            <a:spLocks noChangeShapeType="1"/>
          </p:cNvSpPr>
          <p:nvPr/>
        </p:nvSpPr>
        <p:spPr bwMode="auto">
          <a:xfrm>
            <a:off x="4151313" y="5957888"/>
            <a:ext cx="0" cy="0"/>
          </a:xfrm>
          <a:prstGeom prst="line">
            <a:avLst/>
          </a:prstGeom>
          <a:noFill/>
          <a:ln w="12700">
            <a:solidFill>
              <a:schemeClr val="tx1"/>
            </a:solidFill>
            <a:round/>
            <a:headEnd type="none" w="sm" len="sm"/>
            <a:tailEnd type="none" w="sm" len="sm"/>
          </a:ln>
        </p:spPr>
        <p:txBody>
          <a:bodyPr wrap="none" anchor="ctr"/>
          <a:lstStyle/>
          <a:p>
            <a:pPr eaLnBrk="1" hangingPunct="1">
              <a:defRPr/>
            </a:pPr>
            <a:endParaRPr lang="en-US" dirty="0">
              <a:latin typeface="+mn-lt"/>
            </a:endParaRPr>
          </a:p>
        </p:txBody>
      </p:sp>
      <p:grpSp>
        <p:nvGrpSpPr>
          <p:cNvPr id="13" name="Group 12"/>
          <p:cNvGrpSpPr>
            <a:grpSpLocks/>
          </p:cNvGrpSpPr>
          <p:nvPr/>
        </p:nvGrpSpPr>
        <p:grpSpPr bwMode="auto">
          <a:xfrm>
            <a:off x="1069975" y="5734050"/>
            <a:ext cx="6570663" cy="411163"/>
            <a:chOff x="874713" y="6148388"/>
            <a:chExt cx="6553200" cy="409575"/>
          </a:xfrm>
        </p:grpSpPr>
        <p:sp>
          <p:nvSpPr>
            <p:cNvPr id="14" name="Text Box 80"/>
            <p:cNvSpPr txBox="1">
              <a:spLocks noChangeArrowheads="1"/>
            </p:cNvSpPr>
            <p:nvPr/>
          </p:nvSpPr>
          <p:spPr bwMode="auto">
            <a:xfrm>
              <a:off x="874713" y="6148388"/>
              <a:ext cx="1904687" cy="409575"/>
            </a:xfrm>
            <a:prstGeom prst="rect">
              <a:avLst/>
            </a:prstGeom>
            <a:solidFill>
              <a:srgbClr val="CCFFFF"/>
            </a:solidFill>
            <a:ln w="12700">
              <a:solidFill>
                <a:schemeClr val="tx1"/>
              </a:solidFill>
              <a:miter lim="800000"/>
              <a:headEnd type="none" w="sm" len="sm"/>
              <a:tailEnd type="none" w="sm" len="sm"/>
            </a:ln>
          </p:spPr>
          <p:txBody>
            <a:bodyPr>
              <a:spAutoFit/>
            </a:bodyPr>
            <a:lstStyle/>
            <a:p>
              <a:pPr algn="ctr">
                <a:spcBef>
                  <a:spcPct val="50000"/>
                </a:spcBef>
                <a:defRPr/>
              </a:pPr>
              <a:r>
                <a:rPr kumimoji="0" lang="en-US" dirty="0">
                  <a:latin typeface="+mn-lt"/>
                </a:rPr>
                <a:t>CONSUMERS</a:t>
              </a:r>
            </a:p>
          </p:txBody>
        </p:sp>
        <p:sp>
          <p:nvSpPr>
            <p:cNvPr id="15" name="Text Box 81"/>
            <p:cNvSpPr txBox="1">
              <a:spLocks noChangeArrowheads="1"/>
            </p:cNvSpPr>
            <p:nvPr/>
          </p:nvSpPr>
          <p:spPr bwMode="auto">
            <a:xfrm>
              <a:off x="3160971" y="6148388"/>
              <a:ext cx="2056682" cy="409575"/>
            </a:xfrm>
            <a:prstGeom prst="rect">
              <a:avLst/>
            </a:prstGeom>
            <a:solidFill>
              <a:srgbClr val="CCFFFF"/>
            </a:solidFill>
            <a:ln w="12700">
              <a:solidFill>
                <a:schemeClr val="tx1"/>
              </a:solidFill>
              <a:miter lim="800000"/>
              <a:headEnd type="none" w="sm" len="sm"/>
              <a:tailEnd type="none" w="sm" len="sm"/>
            </a:ln>
          </p:spPr>
          <p:txBody>
            <a:bodyPr>
              <a:spAutoFit/>
            </a:bodyPr>
            <a:lstStyle/>
            <a:p>
              <a:pPr algn="ctr">
                <a:spcBef>
                  <a:spcPct val="50000"/>
                </a:spcBef>
                <a:defRPr/>
              </a:pPr>
              <a:r>
                <a:rPr kumimoji="0" lang="en-US" dirty="0">
                  <a:latin typeface="+mn-lt"/>
                </a:rPr>
                <a:t>CONSUMERS</a:t>
              </a:r>
            </a:p>
          </p:txBody>
        </p:sp>
        <p:sp>
          <p:nvSpPr>
            <p:cNvPr id="16" name="Text Box 82"/>
            <p:cNvSpPr txBox="1">
              <a:spLocks noChangeArrowheads="1"/>
            </p:cNvSpPr>
            <p:nvPr/>
          </p:nvSpPr>
          <p:spPr bwMode="auto">
            <a:xfrm>
              <a:off x="5523226" y="6148388"/>
              <a:ext cx="1904687" cy="409575"/>
            </a:xfrm>
            <a:prstGeom prst="rect">
              <a:avLst/>
            </a:prstGeom>
            <a:solidFill>
              <a:srgbClr val="CCFFFF"/>
            </a:solidFill>
            <a:ln w="12700">
              <a:solidFill>
                <a:schemeClr val="tx1"/>
              </a:solidFill>
              <a:miter lim="800000"/>
              <a:headEnd type="none" w="sm" len="sm"/>
              <a:tailEnd type="none" w="sm" len="sm"/>
            </a:ln>
          </p:spPr>
          <p:txBody>
            <a:bodyPr>
              <a:spAutoFit/>
            </a:bodyPr>
            <a:lstStyle/>
            <a:p>
              <a:pPr algn="ctr">
                <a:spcBef>
                  <a:spcPct val="50000"/>
                </a:spcBef>
                <a:defRPr/>
              </a:pPr>
              <a:r>
                <a:rPr kumimoji="0" lang="en-US" dirty="0">
                  <a:latin typeface="+mn-lt"/>
                </a:rPr>
                <a:t>CONSUMERS</a:t>
              </a:r>
            </a:p>
          </p:txBody>
        </p:sp>
      </p:grpSp>
      <p:grpSp>
        <p:nvGrpSpPr>
          <p:cNvPr id="17" name="Group 16"/>
          <p:cNvGrpSpPr>
            <a:grpSpLocks/>
          </p:cNvGrpSpPr>
          <p:nvPr/>
        </p:nvGrpSpPr>
        <p:grpSpPr bwMode="auto">
          <a:xfrm>
            <a:off x="2633663" y="5126038"/>
            <a:ext cx="3751262" cy="595312"/>
            <a:chOff x="2633663" y="5041900"/>
            <a:chExt cx="3751262" cy="595313"/>
          </a:xfrm>
        </p:grpSpPr>
        <p:sp>
          <p:nvSpPr>
            <p:cNvPr id="18" name="AutoShape 67"/>
            <p:cNvSpPr>
              <a:spLocks noChangeArrowheads="1"/>
            </p:cNvSpPr>
            <p:nvPr/>
          </p:nvSpPr>
          <p:spPr bwMode="auto">
            <a:xfrm rot="4195534">
              <a:off x="3415507" y="4452144"/>
              <a:ext cx="293688" cy="1857375"/>
            </a:xfrm>
            <a:prstGeom prst="downArrow">
              <a:avLst>
                <a:gd name="adj1" fmla="val 50000"/>
                <a:gd name="adj2" fmla="val 98529"/>
              </a:avLst>
            </a:prstGeom>
            <a:solidFill>
              <a:srgbClr val="FFFF99"/>
            </a:solidFill>
            <a:ln w="12700">
              <a:solidFill>
                <a:srgbClr val="3333FF"/>
              </a:solidFill>
              <a:miter lim="800000"/>
              <a:headEnd type="none" w="sm" len="sm"/>
              <a:tailEnd type="none" w="sm" len="sm"/>
            </a:ln>
          </p:spPr>
          <p:txBody>
            <a:bodyPr wrap="none" anchor="ctr"/>
            <a:lstStyle/>
            <a:p>
              <a:pPr>
                <a:defRPr/>
              </a:pPr>
              <a:endParaRPr lang="en-US" dirty="0">
                <a:solidFill>
                  <a:srgbClr val="3333FF"/>
                </a:solidFill>
                <a:latin typeface="+mn-lt"/>
              </a:endParaRPr>
            </a:p>
          </p:txBody>
        </p:sp>
        <p:sp>
          <p:nvSpPr>
            <p:cNvPr id="19" name="AutoShape 68"/>
            <p:cNvSpPr>
              <a:spLocks noChangeArrowheads="1"/>
            </p:cNvSpPr>
            <p:nvPr/>
          </p:nvSpPr>
          <p:spPr bwMode="auto">
            <a:xfrm rot="17085561">
              <a:off x="5219700" y="4340226"/>
              <a:ext cx="288925" cy="2041525"/>
            </a:xfrm>
            <a:prstGeom prst="downArrow">
              <a:avLst>
                <a:gd name="adj1" fmla="val 50000"/>
                <a:gd name="adj2" fmla="val 87936"/>
              </a:avLst>
            </a:prstGeom>
            <a:solidFill>
              <a:srgbClr val="FFFF99"/>
            </a:solidFill>
            <a:ln w="12700">
              <a:solidFill>
                <a:srgbClr val="3333FF"/>
              </a:solidFill>
              <a:miter lim="800000"/>
              <a:headEnd type="none" w="sm" len="sm"/>
              <a:tailEnd type="none" w="sm" len="sm"/>
            </a:ln>
          </p:spPr>
          <p:txBody>
            <a:bodyPr wrap="none" anchor="ctr"/>
            <a:lstStyle/>
            <a:p>
              <a:pPr>
                <a:defRPr/>
              </a:pPr>
              <a:endParaRPr lang="en-US" dirty="0">
                <a:solidFill>
                  <a:srgbClr val="3333FF"/>
                </a:solidFill>
                <a:latin typeface="+mn-lt"/>
              </a:endParaRPr>
            </a:p>
          </p:txBody>
        </p:sp>
        <p:sp>
          <p:nvSpPr>
            <p:cNvPr id="20" name="AutoShape 83"/>
            <p:cNvSpPr>
              <a:spLocks noChangeArrowheads="1"/>
            </p:cNvSpPr>
            <p:nvPr/>
          </p:nvSpPr>
          <p:spPr bwMode="auto">
            <a:xfrm>
              <a:off x="4175125" y="5041900"/>
              <a:ext cx="325438" cy="595313"/>
            </a:xfrm>
            <a:prstGeom prst="downArrow">
              <a:avLst>
                <a:gd name="adj1" fmla="val 50000"/>
                <a:gd name="adj2" fmla="val 34044"/>
              </a:avLst>
            </a:prstGeom>
            <a:solidFill>
              <a:srgbClr val="FFFF99"/>
            </a:solidFill>
            <a:ln w="12700">
              <a:solidFill>
                <a:srgbClr val="3333FF"/>
              </a:solidFill>
              <a:miter lim="800000"/>
              <a:headEnd type="none" w="sm" len="sm"/>
              <a:tailEnd type="none" w="sm" len="sm"/>
            </a:ln>
          </p:spPr>
          <p:txBody>
            <a:bodyPr wrap="none" anchor="ctr"/>
            <a:lstStyle/>
            <a:p>
              <a:pPr>
                <a:defRPr/>
              </a:pPr>
              <a:endParaRPr lang="en-US" dirty="0">
                <a:solidFill>
                  <a:srgbClr val="3333FF"/>
                </a:solidFill>
                <a:latin typeface="+mn-lt"/>
              </a:endParaRPr>
            </a:p>
          </p:txBody>
        </p:sp>
      </p:grpSp>
      <p:sp>
        <p:nvSpPr>
          <p:cNvPr id="21" name="Line 84"/>
          <p:cNvSpPr>
            <a:spLocks noChangeShapeType="1"/>
          </p:cNvSpPr>
          <p:nvPr/>
        </p:nvSpPr>
        <p:spPr bwMode="auto">
          <a:xfrm flipV="1">
            <a:off x="6538913" y="2203450"/>
            <a:ext cx="1249362" cy="1588"/>
          </a:xfrm>
          <a:prstGeom prst="line">
            <a:avLst/>
          </a:prstGeom>
          <a:noFill/>
          <a:ln w="76200">
            <a:solidFill>
              <a:srgbClr val="3333FF"/>
            </a:solidFill>
            <a:round/>
            <a:headEnd type="none" w="sm" len="sm"/>
            <a:tailEnd type="none" w="sm" len="sm"/>
          </a:ln>
        </p:spPr>
        <p:txBody>
          <a:bodyPr wrap="none" anchor="ctr"/>
          <a:lstStyle/>
          <a:p>
            <a:pPr eaLnBrk="1" hangingPunct="1">
              <a:defRPr/>
            </a:pPr>
            <a:endParaRPr lang="en-US" dirty="0">
              <a:latin typeface="+mn-lt"/>
            </a:endParaRPr>
          </a:p>
        </p:txBody>
      </p:sp>
      <p:sp>
        <p:nvSpPr>
          <p:cNvPr id="23" name="Text Box 86"/>
          <p:cNvSpPr txBox="1">
            <a:spLocks noChangeArrowheads="1"/>
          </p:cNvSpPr>
          <p:nvPr/>
        </p:nvSpPr>
        <p:spPr bwMode="auto">
          <a:xfrm>
            <a:off x="6904038" y="2701925"/>
            <a:ext cx="1649412" cy="784225"/>
          </a:xfrm>
          <a:prstGeom prst="rect">
            <a:avLst/>
          </a:prstGeom>
          <a:solidFill>
            <a:srgbClr val="CCFFFF"/>
          </a:solidFill>
          <a:ln w="12700">
            <a:solidFill>
              <a:schemeClr val="tx1"/>
            </a:solidFill>
            <a:miter lim="800000"/>
            <a:headEnd type="none" w="sm" len="sm"/>
            <a:tailEnd type="none" w="sm" len="sm"/>
          </a:ln>
          <a:effectLst>
            <a:prstShdw prst="shdw13" dist="53882" dir="13500000">
              <a:srgbClr val="808080"/>
            </a:prstShdw>
          </a:effectLst>
        </p:spPr>
        <p:txBody>
          <a:bodyPr>
            <a:spAutoFit/>
          </a:bodyPr>
          <a:lstStyle/>
          <a:p>
            <a:pPr algn="ctr">
              <a:spcBef>
                <a:spcPct val="50000"/>
              </a:spcBef>
              <a:defRPr/>
            </a:pPr>
            <a:r>
              <a:rPr kumimoji="0" lang="en-US" sz="1800" dirty="0">
                <a:latin typeface="+mn-lt"/>
              </a:rPr>
              <a:t>Tribal Grantees</a:t>
            </a:r>
          </a:p>
          <a:p>
            <a:pPr algn="ctr">
              <a:spcBef>
                <a:spcPct val="50000"/>
              </a:spcBef>
              <a:defRPr/>
            </a:pPr>
            <a:r>
              <a:rPr kumimoji="0" lang="en-US" sz="1800" dirty="0">
                <a:latin typeface="+mn-lt"/>
              </a:rPr>
              <a:t>(282)</a:t>
            </a:r>
            <a:endParaRPr kumimoji="0" lang="en-US" sz="1800" b="0" dirty="0">
              <a:latin typeface="+mn-lt"/>
            </a:endParaRPr>
          </a:p>
        </p:txBody>
      </p:sp>
      <p:sp>
        <p:nvSpPr>
          <p:cNvPr id="24" name="Line 87"/>
          <p:cNvSpPr>
            <a:spLocks noChangeShapeType="1"/>
          </p:cNvSpPr>
          <p:nvPr/>
        </p:nvSpPr>
        <p:spPr bwMode="auto">
          <a:xfrm flipH="1">
            <a:off x="7624763" y="3767138"/>
            <a:ext cx="0" cy="950912"/>
          </a:xfrm>
          <a:prstGeom prst="line">
            <a:avLst/>
          </a:prstGeom>
          <a:noFill/>
          <a:ln w="57150">
            <a:solidFill>
              <a:srgbClr val="3333FF"/>
            </a:solidFill>
            <a:round/>
            <a:headEnd type="none" w="sm" len="sm"/>
            <a:tailEnd type="triangle" w="lg" len="sm"/>
          </a:ln>
        </p:spPr>
        <p:txBody>
          <a:bodyPr wrap="none" anchor="ctr"/>
          <a:lstStyle/>
          <a:p>
            <a:pPr eaLnBrk="1" hangingPunct="1">
              <a:defRPr/>
            </a:pPr>
            <a:endParaRPr lang="en-US" dirty="0">
              <a:latin typeface="+mn-lt"/>
            </a:endParaRPr>
          </a:p>
        </p:txBody>
      </p:sp>
      <p:sp>
        <p:nvSpPr>
          <p:cNvPr id="22" name="Line 85"/>
          <p:cNvSpPr>
            <a:spLocks noChangeShapeType="1"/>
          </p:cNvSpPr>
          <p:nvPr/>
        </p:nvSpPr>
        <p:spPr bwMode="auto">
          <a:xfrm flipH="1">
            <a:off x="7775575" y="2205038"/>
            <a:ext cx="0" cy="496887"/>
          </a:xfrm>
          <a:prstGeom prst="line">
            <a:avLst/>
          </a:prstGeom>
          <a:noFill/>
          <a:ln w="57150">
            <a:solidFill>
              <a:srgbClr val="0000FF"/>
            </a:solidFill>
            <a:round/>
            <a:headEnd type="none" w="sm" len="sm"/>
            <a:tailEnd type="triangle" w="lg" len="sm"/>
          </a:ln>
        </p:spPr>
        <p:txBody>
          <a:bodyPr wrap="none" anchor="ctr"/>
          <a:lstStyle/>
          <a:p>
            <a:pPr eaLnBrk="1" hangingPunct="1">
              <a:defRPr/>
            </a:pP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nodeType="afterGroup">
                            <p:stCondLst>
                              <p:cond delay="3500"/>
                            </p:stCondLst>
                            <p:childTnLst>
                              <p:par>
                                <p:cTn id="41" presetID="2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childTnLst>
                                </p:cTn>
                              </p:par>
                            </p:childTnLst>
                          </p:cTn>
                        </p:par>
                        <p:par>
                          <p:cTn id="69" fill="hold" nodeType="afterGroup">
                            <p:stCondLst>
                              <p:cond delay="4000"/>
                            </p:stCondLst>
                            <p:childTnLst>
                              <p:par>
                                <p:cTn id="70" presetID="22" presetClass="entr" presetSubtype="1"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up)">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2">
            <a:extLst>
              <a:ext uri="{FF2B5EF4-FFF2-40B4-BE49-F238E27FC236}">
                <a16:creationId xmlns:a16="http://schemas.microsoft.com/office/drawing/2014/main" id="{FBF4569F-BE8F-456C-29D9-DC2144D2EC60}"/>
              </a:ext>
            </a:extLst>
          </p:cNvPr>
          <p:cNvSpPr txBox="1">
            <a:spLocks noChangeArrowheads="1"/>
          </p:cNvSpPr>
          <p:nvPr/>
        </p:nvSpPr>
        <p:spPr bwMode="auto">
          <a:xfrm>
            <a:off x="1508125" y="625475"/>
            <a:ext cx="6499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en-US" altLang="en-US" sz="2800" b="0" dirty="0">
                <a:solidFill>
                  <a:srgbClr val="3333FF"/>
                </a:solidFill>
              </a:rPr>
              <a:t>Older Americans Act (OAA)</a:t>
            </a:r>
          </a:p>
        </p:txBody>
      </p:sp>
      <p:sp>
        <p:nvSpPr>
          <p:cNvPr id="5" name="Rectangle 3">
            <a:extLst>
              <a:ext uri="{FF2B5EF4-FFF2-40B4-BE49-F238E27FC236}">
                <a16:creationId xmlns:a16="http://schemas.microsoft.com/office/drawing/2014/main" id="{CF5D05D5-8CBE-5486-063E-ACAD5A0E8D07}"/>
              </a:ext>
            </a:extLst>
          </p:cNvPr>
          <p:cNvSpPr txBox="1">
            <a:spLocks noChangeArrowheads="1"/>
          </p:cNvSpPr>
          <p:nvPr/>
        </p:nvSpPr>
        <p:spPr>
          <a:xfrm>
            <a:off x="246063" y="1158875"/>
            <a:ext cx="4525962" cy="560228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FontTx/>
              <a:buNone/>
              <a:defRPr/>
            </a:pPr>
            <a:r>
              <a:rPr kumimoji="0" lang="en-US" sz="1450" u="sng" dirty="0"/>
              <a:t>Part A</a:t>
            </a:r>
            <a:r>
              <a:rPr kumimoji="0" lang="en-US" sz="1450" dirty="0"/>
              <a:t>:</a:t>
            </a:r>
          </a:p>
          <a:p>
            <a:pPr marL="457200" lvl="1" indent="-223838" eaLnBrk="1" fontAlgn="auto" hangingPunct="1">
              <a:spcAft>
                <a:spcPts val="0"/>
              </a:spcAft>
              <a:buFontTx/>
              <a:buNone/>
              <a:defRPr/>
            </a:pPr>
            <a:r>
              <a:rPr kumimoji="0" lang="en-US" sz="1450" dirty="0"/>
              <a:t>Defines the Purpose</a:t>
            </a:r>
          </a:p>
          <a:p>
            <a:pPr marL="457200" lvl="1" indent="-223838" eaLnBrk="1" fontAlgn="auto" hangingPunct="1">
              <a:spcAft>
                <a:spcPts val="0"/>
              </a:spcAft>
              <a:defRPr/>
            </a:pPr>
            <a:r>
              <a:rPr kumimoji="0" lang="en-US" sz="1450" b="0" dirty="0"/>
              <a:t>Maximize Independence and Dignity</a:t>
            </a:r>
          </a:p>
          <a:p>
            <a:pPr marL="457200" lvl="1" indent="-223838" eaLnBrk="1" fontAlgn="auto" hangingPunct="1">
              <a:spcAft>
                <a:spcPts val="0"/>
              </a:spcAft>
              <a:defRPr/>
            </a:pPr>
            <a:r>
              <a:rPr kumimoji="0" lang="en-US" sz="1450" b="0" dirty="0"/>
              <a:t>Remove Individual and Social Barriers</a:t>
            </a:r>
          </a:p>
          <a:p>
            <a:pPr marL="457200" lvl="1" indent="-223838" eaLnBrk="1" fontAlgn="auto" hangingPunct="1">
              <a:spcAft>
                <a:spcPts val="0"/>
              </a:spcAft>
              <a:defRPr/>
            </a:pPr>
            <a:r>
              <a:rPr kumimoji="0" lang="en-US" sz="1450" b="0" dirty="0"/>
              <a:t>Continuum of Care</a:t>
            </a:r>
          </a:p>
          <a:p>
            <a:pPr marL="457200" lvl="1" indent="-223838" eaLnBrk="1" fontAlgn="auto" hangingPunct="1">
              <a:spcAft>
                <a:spcPts val="0"/>
              </a:spcAft>
              <a:defRPr/>
            </a:pPr>
            <a:r>
              <a:rPr kumimoji="0" lang="en-US" sz="1450" b="0" dirty="0"/>
              <a:t>Managed In-home and Community-Based Services</a:t>
            </a:r>
          </a:p>
          <a:p>
            <a:pPr marL="457200" lvl="1" indent="-223838" eaLnBrk="1" fontAlgn="auto" hangingPunct="1">
              <a:spcAft>
                <a:spcPts val="0"/>
              </a:spcAft>
              <a:defRPr/>
            </a:pPr>
            <a:endParaRPr kumimoji="0" lang="en-US" sz="800" b="0" dirty="0"/>
          </a:p>
          <a:p>
            <a:pPr marL="457200" lvl="1" indent="-223838" eaLnBrk="1" fontAlgn="auto" hangingPunct="1">
              <a:spcAft>
                <a:spcPts val="0"/>
              </a:spcAft>
              <a:buFontTx/>
              <a:buNone/>
              <a:defRPr/>
            </a:pPr>
            <a:r>
              <a:rPr kumimoji="0" lang="en-US" sz="1450" dirty="0"/>
              <a:t>State Units on Aging (SUAs)</a:t>
            </a:r>
          </a:p>
          <a:p>
            <a:pPr marL="457200" lvl="1" indent="-223838" eaLnBrk="1" fontAlgn="auto" hangingPunct="1">
              <a:spcAft>
                <a:spcPts val="0"/>
              </a:spcAft>
              <a:defRPr/>
            </a:pPr>
            <a:r>
              <a:rPr kumimoji="0" lang="en-US" sz="1450" b="0" dirty="0"/>
              <a:t>Develop and Administer State Aging Plan</a:t>
            </a:r>
          </a:p>
          <a:p>
            <a:pPr marL="457200" lvl="1" indent="-223838" eaLnBrk="1" fontAlgn="auto" hangingPunct="1">
              <a:spcAft>
                <a:spcPts val="0"/>
              </a:spcAft>
              <a:defRPr/>
            </a:pPr>
            <a:r>
              <a:rPr kumimoji="0" lang="en-US" sz="1450" b="0" dirty="0"/>
              <a:t>Advocate for Older Individuals</a:t>
            </a:r>
          </a:p>
          <a:p>
            <a:pPr marL="457200" lvl="1" indent="-223838" eaLnBrk="1" fontAlgn="auto" hangingPunct="1">
              <a:spcAft>
                <a:spcPts val="0"/>
              </a:spcAft>
              <a:defRPr/>
            </a:pPr>
            <a:r>
              <a:rPr kumimoji="0" lang="en-US" sz="1450" b="0" dirty="0"/>
              <a:t>Designate Area Agencies on Aging (AAAs)</a:t>
            </a:r>
          </a:p>
          <a:p>
            <a:pPr marL="457200" lvl="1" indent="-223838" eaLnBrk="1" fontAlgn="auto" hangingPunct="1">
              <a:spcAft>
                <a:spcPts val="0"/>
              </a:spcAft>
              <a:defRPr/>
            </a:pPr>
            <a:r>
              <a:rPr kumimoji="0" lang="en-US" sz="1450" b="0" dirty="0"/>
              <a:t>Establish Policies, Procedures, Service Standards</a:t>
            </a:r>
          </a:p>
          <a:p>
            <a:pPr marL="457200" lvl="1" indent="-223838" eaLnBrk="1" fontAlgn="auto" hangingPunct="1">
              <a:spcAft>
                <a:spcPts val="0"/>
              </a:spcAft>
              <a:defRPr/>
            </a:pPr>
            <a:r>
              <a:rPr kumimoji="0" lang="en-US" sz="1450" b="0" dirty="0"/>
              <a:t>Provide Technical Assistance</a:t>
            </a:r>
          </a:p>
          <a:p>
            <a:pPr marL="457200" lvl="1" indent="-223838" eaLnBrk="1" fontAlgn="auto" hangingPunct="1">
              <a:spcAft>
                <a:spcPts val="0"/>
              </a:spcAft>
              <a:buFontTx/>
              <a:buNone/>
              <a:defRPr/>
            </a:pPr>
            <a:endParaRPr kumimoji="0" lang="en-US" sz="800" b="0" dirty="0"/>
          </a:p>
          <a:p>
            <a:pPr marL="457200" lvl="1" indent="-223838" eaLnBrk="1" fontAlgn="auto" hangingPunct="1">
              <a:spcAft>
                <a:spcPts val="0"/>
              </a:spcAft>
              <a:buFontTx/>
              <a:buNone/>
              <a:defRPr/>
            </a:pPr>
            <a:r>
              <a:rPr kumimoji="0" lang="en-US" sz="1450" dirty="0"/>
              <a:t>Area Agencies on Aging (AAAs)</a:t>
            </a:r>
          </a:p>
          <a:p>
            <a:pPr marL="457200" lvl="1" indent="-223838" eaLnBrk="1" fontAlgn="auto" hangingPunct="1">
              <a:spcAft>
                <a:spcPts val="0"/>
              </a:spcAft>
              <a:defRPr/>
            </a:pPr>
            <a:r>
              <a:rPr kumimoji="0" lang="en-US" sz="1450" b="0" dirty="0"/>
              <a:t>Develop and Administrator Local Aging Plan</a:t>
            </a:r>
          </a:p>
          <a:p>
            <a:pPr marL="457200" lvl="1" indent="-223838" eaLnBrk="1" fontAlgn="auto" hangingPunct="1">
              <a:spcAft>
                <a:spcPts val="0"/>
              </a:spcAft>
              <a:defRPr/>
            </a:pPr>
            <a:r>
              <a:rPr kumimoji="0" lang="en-US" sz="1450" b="0" dirty="0"/>
              <a:t>Establish Advisory Council</a:t>
            </a:r>
          </a:p>
          <a:p>
            <a:pPr marL="457200" lvl="1" indent="-223838" eaLnBrk="1" fontAlgn="auto" hangingPunct="1">
              <a:spcAft>
                <a:spcPts val="0"/>
              </a:spcAft>
              <a:defRPr/>
            </a:pPr>
            <a:r>
              <a:rPr kumimoji="0" lang="en-US" sz="1450" b="0" dirty="0"/>
              <a:t>Provide Services</a:t>
            </a:r>
          </a:p>
          <a:p>
            <a:pPr marL="457200" lvl="1" indent="-223838" eaLnBrk="1" fontAlgn="auto" hangingPunct="1">
              <a:spcAft>
                <a:spcPts val="0"/>
              </a:spcAft>
              <a:defRPr/>
            </a:pPr>
            <a:r>
              <a:rPr kumimoji="0" lang="en-US" sz="1450" b="0" dirty="0"/>
              <a:t>Establish Focal Points to Provide Services</a:t>
            </a:r>
          </a:p>
          <a:p>
            <a:pPr marL="457200" lvl="1" indent="-223838" eaLnBrk="1" fontAlgn="auto" hangingPunct="1">
              <a:spcAft>
                <a:spcPts val="0"/>
              </a:spcAft>
              <a:defRPr/>
            </a:pPr>
            <a:r>
              <a:rPr kumimoji="0" lang="en-US" sz="1450" b="0" dirty="0"/>
              <a:t>Facilitate Coordination of Community Services</a:t>
            </a:r>
          </a:p>
        </p:txBody>
      </p:sp>
      <p:sp>
        <p:nvSpPr>
          <p:cNvPr id="6" name="Rectangle 4">
            <a:extLst>
              <a:ext uri="{FF2B5EF4-FFF2-40B4-BE49-F238E27FC236}">
                <a16:creationId xmlns:a16="http://schemas.microsoft.com/office/drawing/2014/main" id="{643C99D5-A58F-C791-C686-43EAF02AE3A5}"/>
              </a:ext>
            </a:extLst>
          </p:cNvPr>
          <p:cNvSpPr txBox="1">
            <a:spLocks noChangeArrowheads="1"/>
          </p:cNvSpPr>
          <p:nvPr/>
        </p:nvSpPr>
        <p:spPr bwMode="auto">
          <a:xfrm>
            <a:off x="4906963" y="1625600"/>
            <a:ext cx="3932237"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spcBef>
                <a:spcPct val="20000"/>
              </a:spcBef>
              <a:buFont typeface="Arial" panose="020B0604020202020204" pitchFamily="34" charset="0"/>
              <a:buChar char="•"/>
              <a:defRPr sz="3200">
                <a:solidFill>
                  <a:schemeClr val="tx1"/>
                </a:solidFill>
                <a:latin typeface="Calibri" panose="020F0502020204030204" pitchFamily="34" charset="0"/>
              </a:defRPr>
            </a:lvl1pPr>
            <a:lvl2pPr marL="571500" indent="-2238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0" lang="en-US" altLang="en-US" sz="1600" u="sng" dirty="0"/>
              <a:t>Part B</a:t>
            </a:r>
            <a:r>
              <a:rPr kumimoji="0" lang="en-US" altLang="en-US" sz="1600" dirty="0"/>
              <a:t>:</a:t>
            </a:r>
            <a:r>
              <a:rPr kumimoji="0" lang="en-US" altLang="en-US" sz="1600" b="0" dirty="0"/>
              <a:t>  </a:t>
            </a:r>
            <a:r>
              <a:rPr kumimoji="0" lang="en-US" altLang="en-US" sz="1600" dirty="0"/>
              <a:t>Support Services &amp; Senior Centers</a:t>
            </a:r>
          </a:p>
          <a:p>
            <a:pPr lvl="1" eaLnBrk="1" hangingPunct="1">
              <a:spcBef>
                <a:spcPct val="0"/>
              </a:spcBef>
            </a:pPr>
            <a:r>
              <a:rPr kumimoji="0" lang="en-US" altLang="en-US" sz="1600" b="0" dirty="0"/>
              <a:t>Community-Based Services and In-Home Services:  adult day care, checking (reassuring contact), chore, homemaker, personal care, residential repair and renovation.</a:t>
            </a:r>
          </a:p>
          <a:p>
            <a:pPr lvl="1" eaLnBrk="1" hangingPunct="1">
              <a:spcBef>
                <a:spcPct val="0"/>
              </a:spcBef>
            </a:pPr>
            <a:r>
              <a:rPr kumimoji="0" lang="en-US" altLang="en-US" sz="1600" b="0" dirty="0"/>
              <a:t>Access Services:  care coordination, information and assistance, transportation.</a:t>
            </a:r>
          </a:p>
          <a:p>
            <a:pPr eaLnBrk="1" hangingPunct="1">
              <a:spcBef>
                <a:spcPct val="0"/>
              </a:spcBef>
              <a:buFontTx/>
              <a:buNone/>
            </a:pPr>
            <a:endParaRPr kumimoji="0" lang="en-US" altLang="en-US" sz="1000" b="0" u="sng" dirty="0"/>
          </a:p>
          <a:p>
            <a:pPr eaLnBrk="1" hangingPunct="1">
              <a:spcBef>
                <a:spcPct val="0"/>
              </a:spcBef>
              <a:buFontTx/>
              <a:buNone/>
            </a:pPr>
            <a:r>
              <a:rPr kumimoji="0" lang="en-US" altLang="en-US" sz="1600" u="sng" dirty="0"/>
              <a:t>Part C</a:t>
            </a:r>
            <a:r>
              <a:rPr kumimoji="0" lang="en-US" altLang="en-US" sz="1600" dirty="0"/>
              <a:t>:  Nutrition / Meals</a:t>
            </a:r>
          </a:p>
          <a:p>
            <a:pPr lvl="1" eaLnBrk="1" hangingPunct="1">
              <a:spcBef>
                <a:spcPct val="0"/>
              </a:spcBef>
            </a:pPr>
            <a:r>
              <a:rPr kumimoji="0" lang="en-US" altLang="en-US" sz="1600" b="0" dirty="0"/>
              <a:t>Subpart 1:  Congregate (Group)</a:t>
            </a:r>
          </a:p>
          <a:p>
            <a:pPr lvl="1" eaLnBrk="1" hangingPunct="1">
              <a:spcBef>
                <a:spcPct val="0"/>
              </a:spcBef>
            </a:pPr>
            <a:r>
              <a:rPr kumimoji="0" lang="en-US" altLang="en-US" sz="1600" b="0" dirty="0"/>
              <a:t>Subpart 2:  Home Delivered</a:t>
            </a:r>
          </a:p>
          <a:p>
            <a:pPr lvl="1" eaLnBrk="1" hangingPunct="1">
              <a:spcBef>
                <a:spcPct val="0"/>
              </a:spcBef>
            </a:pPr>
            <a:endParaRPr kumimoji="0" lang="en-US" altLang="en-US" sz="1000" u="sng" dirty="0"/>
          </a:p>
          <a:p>
            <a:pPr eaLnBrk="1" hangingPunct="1">
              <a:spcBef>
                <a:spcPct val="0"/>
              </a:spcBef>
              <a:buFontTx/>
              <a:buNone/>
            </a:pPr>
            <a:r>
              <a:rPr kumimoji="0" lang="en-US" altLang="en-US" sz="1600" u="sng" dirty="0"/>
              <a:t>Part D</a:t>
            </a:r>
            <a:r>
              <a:rPr kumimoji="0" lang="en-US" altLang="en-US" sz="1600" dirty="0"/>
              <a:t>:  Disease Prevention and Health Promotion</a:t>
            </a:r>
          </a:p>
          <a:p>
            <a:pPr eaLnBrk="1" hangingPunct="1">
              <a:spcBef>
                <a:spcPct val="0"/>
              </a:spcBef>
              <a:buFontTx/>
              <a:buNone/>
            </a:pPr>
            <a:endParaRPr kumimoji="0" lang="en-US" altLang="en-US" sz="1000" dirty="0"/>
          </a:p>
          <a:p>
            <a:pPr eaLnBrk="1" hangingPunct="1">
              <a:spcBef>
                <a:spcPct val="0"/>
              </a:spcBef>
              <a:buFontTx/>
              <a:buNone/>
            </a:pPr>
            <a:r>
              <a:rPr kumimoji="0" lang="en-US" altLang="en-US" sz="1600" u="sng" dirty="0"/>
              <a:t>Part E</a:t>
            </a:r>
            <a:r>
              <a:rPr kumimoji="0" lang="en-US" altLang="en-US" sz="1600" dirty="0"/>
              <a:t>:  National Family Caregiver Support Program</a:t>
            </a:r>
          </a:p>
        </p:txBody>
      </p:sp>
      <p:sp>
        <p:nvSpPr>
          <p:cNvPr id="7" name="Text Box 6">
            <a:extLst>
              <a:ext uri="{FF2B5EF4-FFF2-40B4-BE49-F238E27FC236}">
                <a16:creationId xmlns:a16="http://schemas.microsoft.com/office/drawing/2014/main" id="{511A36C9-462F-5AE3-043A-0BE705E765D8}"/>
              </a:ext>
            </a:extLst>
          </p:cNvPr>
          <p:cNvSpPr txBox="1">
            <a:spLocks noChangeArrowheads="1"/>
          </p:cNvSpPr>
          <p:nvPr/>
        </p:nvSpPr>
        <p:spPr bwMode="auto">
          <a:xfrm>
            <a:off x="393700" y="992188"/>
            <a:ext cx="8726488" cy="492125"/>
          </a:xfrm>
          <a:prstGeom prst="rect">
            <a:avLst/>
          </a:prstGeom>
          <a:noFill/>
          <a:ln w="12700" cap="sq">
            <a:noFill/>
            <a:miter lim="800000"/>
            <a:headEnd type="none" w="sm" len="sm"/>
            <a:tailEnd type="none" w="sm" len="sm"/>
          </a:ln>
        </p:spPr>
        <p:txBody>
          <a:bodyPr>
            <a:spAutoFit/>
          </a:bodyPr>
          <a:lstStyle/>
          <a:p>
            <a:pPr algn="ctr" eaLnBrk="1" hangingPunct="1">
              <a:spcBef>
                <a:spcPct val="50000"/>
              </a:spcBef>
              <a:defRPr/>
            </a:pPr>
            <a:r>
              <a:rPr kumimoji="0" lang="en-US" sz="2600" dirty="0">
                <a:solidFill>
                  <a:srgbClr val="3333FF"/>
                </a:solidFill>
                <a:latin typeface="+mn-lt"/>
              </a:rPr>
              <a:t>Title III</a:t>
            </a:r>
            <a:r>
              <a:rPr kumimoji="0" lang="en-US" sz="2600" b="0" dirty="0">
                <a:solidFill>
                  <a:srgbClr val="3333FF"/>
                </a:solidFill>
                <a:latin typeface="+mn-lt"/>
              </a:rPr>
              <a:t>:  State and Community Programs</a:t>
            </a:r>
          </a:p>
        </p:txBody>
      </p:sp>
      <p:pic>
        <p:nvPicPr>
          <p:cNvPr id="95238" name="Picture 11" descr="OAA Logo2">
            <a:extLst>
              <a:ext uri="{FF2B5EF4-FFF2-40B4-BE49-F238E27FC236}">
                <a16:creationId xmlns:a16="http://schemas.microsoft.com/office/drawing/2014/main" id="{82639423-92E9-F2EB-BFF7-B754C6D8A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925" y="722313"/>
            <a:ext cx="11938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nodeType="after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5">
                                            <p:txEl>
                                              <p:pRg st="10" end="10"/>
                                            </p:txEl>
                                          </p:spTgt>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nodeType="after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nodeType="afterEffect">
                                  <p:stCondLst>
                                    <p:cond delay="0"/>
                                  </p:stCondLst>
                                  <p:childTnLst>
                                    <p:set>
                                      <p:cBhvr>
                                        <p:cTn id="39" dur="1" fill="hold">
                                          <p:stCondLst>
                                            <p:cond delay="0"/>
                                          </p:stCondLst>
                                        </p:cTn>
                                        <p:tgtEl>
                                          <p:spTgt spid="5">
                                            <p:txEl>
                                              <p:pRg st="12" end="12"/>
                                            </p:txEl>
                                          </p:spTgt>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nodeType="afterEffect">
                                  <p:stCondLst>
                                    <p:cond delay="0"/>
                                  </p:stCondLst>
                                  <p:childTnLst>
                                    <p:set>
                                      <p:cBhvr>
                                        <p:cTn id="42" dur="1" fill="hold">
                                          <p:stCondLst>
                                            <p:cond delay="0"/>
                                          </p:stCondLst>
                                        </p:cTn>
                                        <p:tgtEl>
                                          <p:spTgt spid="5">
                                            <p:txEl>
                                              <p:pRg st="14" end="14"/>
                                            </p:txEl>
                                          </p:spTgt>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nodeType="afterEffect">
                                  <p:stCondLst>
                                    <p:cond delay="0"/>
                                  </p:stCondLst>
                                  <p:childTnLst>
                                    <p:set>
                                      <p:cBhvr>
                                        <p:cTn id="45" dur="1" fill="hold">
                                          <p:stCondLst>
                                            <p:cond delay="0"/>
                                          </p:stCondLst>
                                        </p:cTn>
                                        <p:tgtEl>
                                          <p:spTgt spid="5">
                                            <p:txEl>
                                              <p:pRg st="15" end="15"/>
                                            </p:txEl>
                                          </p:spTgt>
                                        </p:tgtEl>
                                        <p:attrNameLst>
                                          <p:attrName>style.visibility</p:attrName>
                                        </p:attrNameLst>
                                      </p:cBhvr>
                                      <p:to>
                                        <p:strVal val="visible"/>
                                      </p:to>
                                    </p:set>
                                  </p:childTnLst>
                                </p:cTn>
                              </p:par>
                            </p:childTnLst>
                          </p:cTn>
                        </p:par>
                        <p:par>
                          <p:cTn id="46" fill="hold" nodeType="afterGroup">
                            <p:stCondLst>
                              <p:cond delay="0"/>
                            </p:stCondLst>
                            <p:childTnLst>
                              <p:par>
                                <p:cTn id="47" presetID="1" presetClass="entr" presetSubtype="0" fill="hold" nodeType="afterEffect">
                                  <p:stCondLst>
                                    <p:cond delay="0"/>
                                  </p:stCondLst>
                                  <p:childTnLst>
                                    <p:set>
                                      <p:cBhvr>
                                        <p:cTn id="48" dur="1" fill="hold">
                                          <p:stCondLst>
                                            <p:cond delay="0"/>
                                          </p:stCondLst>
                                        </p:cTn>
                                        <p:tgtEl>
                                          <p:spTgt spid="5">
                                            <p:txEl>
                                              <p:pRg st="16" end="16"/>
                                            </p:txEl>
                                          </p:spTgt>
                                        </p:tgtEl>
                                        <p:attrNameLst>
                                          <p:attrName>style.visibility</p:attrName>
                                        </p:attrNameLst>
                                      </p:cBhvr>
                                      <p:to>
                                        <p:strVal val="visible"/>
                                      </p:to>
                                    </p:set>
                                  </p:childTnLst>
                                </p:cTn>
                              </p:par>
                            </p:childTnLst>
                          </p:cTn>
                        </p:par>
                        <p:par>
                          <p:cTn id="49" fill="hold" nodeType="afterGroup">
                            <p:stCondLst>
                              <p:cond delay="0"/>
                            </p:stCondLst>
                            <p:childTnLst>
                              <p:par>
                                <p:cTn id="50" presetID="1" presetClass="entr" presetSubtype="0" fill="hold" nodeType="afterEffect">
                                  <p:stCondLst>
                                    <p:cond delay="0"/>
                                  </p:stCondLst>
                                  <p:childTnLst>
                                    <p:set>
                                      <p:cBhvr>
                                        <p:cTn id="51" dur="1" fill="hold">
                                          <p:stCondLst>
                                            <p:cond delay="0"/>
                                          </p:stCondLst>
                                        </p:cTn>
                                        <p:tgtEl>
                                          <p:spTgt spid="5">
                                            <p:txEl>
                                              <p:pRg st="17" end="17"/>
                                            </p:txEl>
                                          </p:spTgt>
                                        </p:tgtEl>
                                        <p:attrNameLst>
                                          <p:attrName>style.visibility</p:attrName>
                                        </p:attrNameLst>
                                      </p:cBhvr>
                                      <p:to>
                                        <p:strVal val="visible"/>
                                      </p:to>
                                    </p:set>
                                  </p:childTnLst>
                                </p:cTn>
                              </p:par>
                            </p:childTnLst>
                          </p:cTn>
                        </p:par>
                        <p:par>
                          <p:cTn id="52" fill="hold" nodeType="afterGroup">
                            <p:stCondLst>
                              <p:cond delay="0"/>
                            </p:stCondLst>
                            <p:childTnLst>
                              <p:par>
                                <p:cTn id="53" presetID="1" presetClass="entr" presetSubtype="0" fill="hold" nodeType="afterEffect">
                                  <p:stCondLst>
                                    <p:cond delay="0"/>
                                  </p:stCondLst>
                                  <p:childTnLst>
                                    <p:set>
                                      <p:cBhvr>
                                        <p:cTn id="54" dur="1" fill="hold">
                                          <p:stCondLst>
                                            <p:cond delay="0"/>
                                          </p:stCondLst>
                                        </p:cTn>
                                        <p:tgtEl>
                                          <p:spTgt spid="5">
                                            <p:txEl>
                                              <p:pRg st="18" end="18"/>
                                            </p:txEl>
                                          </p:spTgt>
                                        </p:tgtEl>
                                        <p:attrNameLst>
                                          <p:attrName>style.visibility</p:attrName>
                                        </p:attrNameLst>
                                      </p:cBhvr>
                                      <p:to>
                                        <p:strVal val="visible"/>
                                      </p:to>
                                    </p:set>
                                  </p:childTnLst>
                                </p:cTn>
                              </p:par>
                            </p:childTnLst>
                          </p:cTn>
                        </p:par>
                        <p:par>
                          <p:cTn id="55" fill="hold" nodeType="afterGroup">
                            <p:stCondLst>
                              <p:cond delay="0"/>
                            </p:stCondLst>
                            <p:childTnLst>
                              <p:par>
                                <p:cTn id="56" presetID="1" presetClass="entr" presetSubtype="0" fill="hold" nodeType="afterEffect">
                                  <p:stCondLst>
                                    <p:cond delay="0"/>
                                  </p:stCondLst>
                                  <p:childTnLst>
                                    <p:set>
                                      <p:cBhvr>
                                        <p:cTn id="57" dur="1" fill="hold">
                                          <p:stCondLst>
                                            <p:cond delay="0"/>
                                          </p:stCondLst>
                                        </p:cTn>
                                        <p:tgtEl>
                                          <p:spTgt spid="5">
                                            <p:txEl>
                                              <p:pRg st="19" end="19"/>
                                            </p:txEl>
                                          </p:spTgt>
                                        </p:tgtEl>
                                        <p:attrNameLst>
                                          <p:attrName>style.visibility</p:attrName>
                                        </p:attrNameLst>
                                      </p:cBhvr>
                                      <p:to>
                                        <p:strVal val="visible"/>
                                      </p:to>
                                    </p:set>
                                  </p:childTnLst>
                                </p:cTn>
                              </p:par>
                            </p:childTnLst>
                          </p:cTn>
                        </p:par>
                        <p:par>
                          <p:cTn id="58" fill="hold" nodeType="afterGroup">
                            <p:stCondLst>
                              <p:cond delay="0"/>
                            </p:stCondLst>
                            <p:childTnLst>
                              <p:par>
                                <p:cTn id="59" presetID="1" presetClass="entr" presetSubtype="0" fill="hold" nodeType="after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childTnLst>
                                </p:cTn>
                              </p:par>
                            </p:childTnLst>
                          </p:cTn>
                        </p:par>
                        <p:par>
                          <p:cTn id="61" fill="hold" nodeType="afterGroup">
                            <p:stCondLst>
                              <p:cond delay="0"/>
                            </p:stCondLst>
                            <p:childTnLst>
                              <p:par>
                                <p:cTn id="62" presetID="1" presetClass="entr" presetSubtype="0" fill="hold" nodeType="afterEffect">
                                  <p:stCondLst>
                                    <p:cond delay="0"/>
                                  </p:stCondLst>
                                  <p:childTnLst>
                                    <p:set>
                                      <p:cBhvr>
                                        <p:cTn id="63" dur="1" fill="hold">
                                          <p:stCondLst>
                                            <p:cond delay="0"/>
                                          </p:stCondLst>
                                        </p:cTn>
                                        <p:tgtEl>
                                          <p:spTgt spid="6">
                                            <p:txEl>
                                              <p:pRg st="1" end="1"/>
                                            </p:txEl>
                                          </p:spTgt>
                                        </p:tgtEl>
                                        <p:attrNameLst>
                                          <p:attrName>style.visibility</p:attrName>
                                        </p:attrNameLst>
                                      </p:cBhvr>
                                      <p:to>
                                        <p:strVal val="visible"/>
                                      </p:to>
                                    </p:set>
                                  </p:childTnLst>
                                </p:cTn>
                              </p:par>
                            </p:childTnLst>
                          </p:cTn>
                        </p:par>
                        <p:par>
                          <p:cTn id="64" fill="hold" nodeType="afterGroup">
                            <p:stCondLst>
                              <p:cond delay="0"/>
                            </p:stCondLst>
                            <p:childTnLst>
                              <p:par>
                                <p:cTn id="65" presetID="1" presetClass="entr" presetSubtype="0" fill="hold" nodeType="after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childTnLst>
                                </p:cTn>
                              </p:par>
                            </p:childTnLst>
                          </p:cTn>
                        </p:par>
                        <p:par>
                          <p:cTn id="67" fill="hold" nodeType="afterGroup">
                            <p:stCondLst>
                              <p:cond delay="0"/>
                            </p:stCondLst>
                            <p:childTnLst>
                              <p:par>
                                <p:cTn id="68" presetID="1" presetClass="entr" presetSubtype="0" fill="hold" nodeType="afterEffect">
                                  <p:stCondLst>
                                    <p:cond delay="0"/>
                                  </p:stCondLst>
                                  <p:childTnLst>
                                    <p:set>
                                      <p:cBhvr>
                                        <p:cTn id="69" dur="1" fill="hold">
                                          <p:stCondLst>
                                            <p:cond delay="0"/>
                                          </p:stCondLst>
                                        </p:cTn>
                                        <p:tgtEl>
                                          <p:spTgt spid="6">
                                            <p:txEl>
                                              <p:pRg st="4" end="4"/>
                                            </p:txEl>
                                          </p:spTgt>
                                        </p:tgtEl>
                                        <p:attrNameLst>
                                          <p:attrName>style.visibility</p:attrName>
                                        </p:attrNameLst>
                                      </p:cBhvr>
                                      <p:to>
                                        <p:strVal val="visible"/>
                                      </p:to>
                                    </p:set>
                                  </p:childTnLst>
                                </p:cTn>
                              </p:par>
                            </p:childTnLst>
                          </p:cTn>
                        </p:par>
                        <p:par>
                          <p:cTn id="70" fill="hold" nodeType="afterGroup">
                            <p:stCondLst>
                              <p:cond delay="0"/>
                            </p:stCondLst>
                            <p:childTnLst>
                              <p:par>
                                <p:cTn id="71" presetID="1" presetClass="entr" presetSubtype="0" fill="hold" nodeType="after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childTnLst>
                                </p:cTn>
                              </p:par>
                            </p:childTnLst>
                          </p:cTn>
                        </p:par>
                        <p:par>
                          <p:cTn id="73" fill="hold" nodeType="afterGroup">
                            <p:stCondLst>
                              <p:cond delay="0"/>
                            </p:stCondLst>
                            <p:childTnLst>
                              <p:par>
                                <p:cTn id="74" presetID="1" presetClass="entr" presetSubtype="0" fill="hold" nodeType="afterEffect">
                                  <p:stCondLst>
                                    <p:cond delay="0"/>
                                  </p:stCondLst>
                                  <p:childTnLst>
                                    <p:set>
                                      <p:cBhvr>
                                        <p:cTn id="75" dur="1" fill="hold">
                                          <p:stCondLst>
                                            <p:cond delay="0"/>
                                          </p:stCondLst>
                                        </p:cTn>
                                        <p:tgtEl>
                                          <p:spTgt spid="6">
                                            <p:txEl>
                                              <p:pRg st="6" end="6"/>
                                            </p:txEl>
                                          </p:spTgt>
                                        </p:tgtEl>
                                        <p:attrNameLst>
                                          <p:attrName>style.visibility</p:attrName>
                                        </p:attrNameLst>
                                      </p:cBhvr>
                                      <p:to>
                                        <p:strVal val="visible"/>
                                      </p:to>
                                    </p:set>
                                  </p:childTnLst>
                                </p:cTn>
                              </p:par>
                            </p:childTnLst>
                          </p:cTn>
                        </p:par>
                        <p:par>
                          <p:cTn id="76" fill="hold" nodeType="afterGroup">
                            <p:stCondLst>
                              <p:cond delay="0"/>
                            </p:stCondLst>
                            <p:childTnLst>
                              <p:par>
                                <p:cTn id="77" presetID="1" presetClass="entr" presetSubtype="0" fill="hold" nodeType="afterEffect">
                                  <p:stCondLst>
                                    <p:cond delay="0"/>
                                  </p:stCondLst>
                                  <p:childTnLst>
                                    <p:set>
                                      <p:cBhvr>
                                        <p:cTn id="78" dur="1" fill="hold">
                                          <p:stCondLst>
                                            <p:cond delay="0"/>
                                          </p:stCondLst>
                                        </p:cTn>
                                        <p:tgtEl>
                                          <p:spTgt spid="6">
                                            <p:txEl>
                                              <p:pRg st="8" end="8"/>
                                            </p:txEl>
                                          </p:spTgt>
                                        </p:tgtEl>
                                        <p:attrNameLst>
                                          <p:attrName>style.visibility</p:attrName>
                                        </p:attrNameLst>
                                      </p:cBhvr>
                                      <p:to>
                                        <p:strVal val="visible"/>
                                      </p:to>
                                    </p:set>
                                  </p:childTnLst>
                                </p:cTn>
                              </p:par>
                            </p:childTnLst>
                          </p:cTn>
                        </p:par>
                        <p:par>
                          <p:cTn id="79" fill="hold" nodeType="afterGroup">
                            <p:stCondLst>
                              <p:cond delay="0"/>
                            </p:stCondLst>
                            <p:childTnLst>
                              <p:par>
                                <p:cTn id="80" presetID="1" presetClass="entr" presetSubtype="0" fill="hold" nodeType="afterEffect">
                                  <p:stCondLst>
                                    <p:cond delay="0"/>
                                  </p:stCondLst>
                                  <p:childTnLst>
                                    <p:set>
                                      <p:cBhvr>
                                        <p:cTn id="81"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7072D4F7-845D-B2E7-8A95-F6A122BA12F9}"/>
              </a:ext>
            </a:extLst>
          </p:cNvPr>
          <p:cNvSpPr txBox="1">
            <a:spLocks/>
          </p:cNvSpPr>
          <p:nvPr/>
        </p:nvSpPr>
        <p:spPr bwMode="auto">
          <a:xfrm>
            <a:off x="446088" y="28575"/>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en-US" altLang="en-US" sz="2800" b="0" dirty="0">
                <a:solidFill>
                  <a:srgbClr val="7B9ADF"/>
                </a:solidFill>
              </a:rPr>
              <a:t>Topics Trends and Issues</a:t>
            </a:r>
          </a:p>
        </p:txBody>
      </p:sp>
      <p:sp>
        <p:nvSpPr>
          <p:cNvPr id="97283" name="Rectangle 10">
            <a:extLst>
              <a:ext uri="{FF2B5EF4-FFF2-40B4-BE49-F238E27FC236}">
                <a16:creationId xmlns:a16="http://schemas.microsoft.com/office/drawing/2014/main" id="{C73FA2D5-7373-9364-F284-25BA57A16D84}"/>
              </a:ext>
            </a:extLst>
          </p:cNvPr>
          <p:cNvSpPr txBox="1">
            <a:spLocks noChangeArrowheads="1"/>
          </p:cNvSpPr>
          <p:nvPr/>
        </p:nvSpPr>
        <p:spPr bwMode="auto">
          <a:xfrm>
            <a:off x="1198563" y="696913"/>
            <a:ext cx="67246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en-US" altLang="en-US" sz="2800" b="0" dirty="0">
                <a:solidFill>
                  <a:srgbClr val="3333FF"/>
                </a:solidFill>
                <a:cs typeface="Arial" panose="020B0604020202020204" pitchFamily="34" charset="0"/>
              </a:rPr>
              <a:t>Older Americans Act (OAA)</a:t>
            </a:r>
          </a:p>
        </p:txBody>
      </p:sp>
      <p:sp>
        <p:nvSpPr>
          <p:cNvPr id="5" name="Rectangle 3">
            <a:extLst>
              <a:ext uri="{FF2B5EF4-FFF2-40B4-BE49-F238E27FC236}">
                <a16:creationId xmlns:a16="http://schemas.microsoft.com/office/drawing/2014/main" id="{33290078-DFF1-8213-4BA4-B9B01258AB7F}"/>
              </a:ext>
            </a:extLst>
          </p:cNvPr>
          <p:cNvSpPr txBox="1">
            <a:spLocks noChangeArrowheads="1"/>
          </p:cNvSpPr>
          <p:nvPr/>
        </p:nvSpPr>
        <p:spPr>
          <a:xfrm>
            <a:off x="503238" y="1244600"/>
            <a:ext cx="8194675" cy="5773738"/>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Bef>
                <a:spcPct val="0"/>
              </a:spcBef>
              <a:spcAft>
                <a:spcPts val="0"/>
              </a:spcAft>
              <a:buFontTx/>
              <a:buNone/>
              <a:defRPr/>
            </a:pPr>
            <a:r>
              <a:rPr kumimoji="0" lang="en-US" sz="2000" dirty="0">
                <a:solidFill>
                  <a:srgbClr val="3333FF"/>
                </a:solidFill>
              </a:rPr>
              <a:t>Title IV:  Activities for Health, Independence and Longevity</a:t>
            </a:r>
          </a:p>
          <a:p>
            <a:pPr marL="1371600" lvl="1" indent="-346075" eaLnBrk="1" fontAlgn="auto" hangingPunct="1">
              <a:spcBef>
                <a:spcPct val="0"/>
              </a:spcBef>
              <a:spcAft>
                <a:spcPts val="0"/>
              </a:spcAft>
              <a:defRPr/>
            </a:pPr>
            <a:r>
              <a:rPr kumimoji="0" lang="en-US" sz="2000" b="0" dirty="0"/>
              <a:t>Demonstration Grants / Programs</a:t>
            </a:r>
          </a:p>
          <a:p>
            <a:pPr marL="1771650" lvl="2" indent="-346075" eaLnBrk="1" fontAlgn="auto" hangingPunct="1">
              <a:spcBef>
                <a:spcPct val="0"/>
              </a:spcBef>
              <a:spcAft>
                <a:spcPts val="0"/>
              </a:spcAft>
              <a:buFont typeface="Wingdings" pitchFamily="2" charset="2"/>
              <a:buChar char="§"/>
              <a:defRPr/>
            </a:pPr>
            <a:r>
              <a:rPr kumimoji="0" lang="en-US" sz="1600" b="0" dirty="0"/>
              <a:t>Aging &amp; Disability Resource Center Grants</a:t>
            </a:r>
          </a:p>
          <a:p>
            <a:pPr marL="1771650" lvl="2" indent="-346075" eaLnBrk="1" fontAlgn="auto" hangingPunct="1">
              <a:spcBef>
                <a:spcPct val="0"/>
              </a:spcBef>
              <a:spcAft>
                <a:spcPts val="0"/>
              </a:spcAft>
              <a:buFont typeface="Wingdings" pitchFamily="2" charset="2"/>
              <a:buChar char="§"/>
              <a:defRPr/>
            </a:pPr>
            <a:r>
              <a:rPr kumimoji="0" lang="en-US" sz="1600" b="0" dirty="0"/>
              <a:t>Alzheimer's Disease Grants</a:t>
            </a:r>
          </a:p>
          <a:p>
            <a:pPr marL="1771650" lvl="2" indent="-346075" eaLnBrk="1" fontAlgn="auto" hangingPunct="1">
              <a:spcBef>
                <a:spcPct val="0"/>
              </a:spcBef>
              <a:spcAft>
                <a:spcPts val="0"/>
              </a:spcAft>
              <a:buFont typeface="Wingdings" pitchFamily="2" charset="2"/>
              <a:buChar char="§"/>
              <a:defRPr/>
            </a:pPr>
            <a:r>
              <a:rPr kumimoji="0" lang="en-US" sz="1600" b="0" dirty="0"/>
              <a:t>Evidence Based Programs (Chronic Disease Self-Management Program)</a:t>
            </a:r>
          </a:p>
          <a:p>
            <a:pPr eaLnBrk="1" fontAlgn="auto" hangingPunct="1">
              <a:spcBef>
                <a:spcPct val="0"/>
              </a:spcBef>
              <a:spcAft>
                <a:spcPts val="0"/>
              </a:spcAft>
              <a:buFontTx/>
              <a:buNone/>
              <a:defRPr/>
            </a:pPr>
            <a:endParaRPr kumimoji="0" lang="en-US" sz="800" dirty="0">
              <a:solidFill>
                <a:srgbClr val="FF0000"/>
              </a:solidFill>
            </a:endParaRPr>
          </a:p>
          <a:p>
            <a:pPr marL="342900" lvl="1" indent="-342900" eaLnBrk="1" fontAlgn="auto" hangingPunct="1">
              <a:spcBef>
                <a:spcPct val="0"/>
              </a:spcBef>
              <a:spcAft>
                <a:spcPts val="0"/>
              </a:spcAft>
              <a:buFontTx/>
              <a:buNone/>
              <a:defRPr/>
            </a:pPr>
            <a:r>
              <a:rPr kumimoji="0" lang="en-US" sz="2000" dirty="0">
                <a:solidFill>
                  <a:srgbClr val="3333FF"/>
                </a:solidFill>
              </a:rPr>
              <a:t>Title V:  Community Service Senior Opportunities Act</a:t>
            </a:r>
          </a:p>
          <a:p>
            <a:pPr marL="1371600" lvl="1" indent="-346075" eaLnBrk="1" fontAlgn="auto" hangingPunct="1">
              <a:spcBef>
                <a:spcPct val="0"/>
              </a:spcBef>
              <a:spcAft>
                <a:spcPts val="0"/>
              </a:spcAft>
              <a:defRPr/>
            </a:pPr>
            <a:r>
              <a:rPr kumimoji="0" lang="en-US" sz="2000" b="0" dirty="0"/>
              <a:t>Older American Community Service Employment Program</a:t>
            </a:r>
          </a:p>
          <a:p>
            <a:pPr marL="1771650" lvl="2" indent="-346075" eaLnBrk="1" fontAlgn="auto" hangingPunct="1">
              <a:spcBef>
                <a:spcPct val="0"/>
              </a:spcBef>
              <a:spcAft>
                <a:spcPts val="0"/>
              </a:spcAft>
              <a:buFont typeface="Wingdings" pitchFamily="2" charset="2"/>
              <a:buChar char="§"/>
              <a:defRPr/>
            </a:pPr>
            <a:r>
              <a:rPr kumimoji="0" lang="en-US" sz="1600" b="0" dirty="0"/>
              <a:t>States</a:t>
            </a:r>
          </a:p>
          <a:p>
            <a:pPr marL="1771650" lvl="2" indent="-346075" eaLnBrk="1" fontAlgn="auto" hangingPunct="1">
              <a:spcBef>
                <a:spcPct val="0"/>
              </a:spcBef>
              <a:spcAft>
                <a:spcPts val="0"/>
              </a:spcAft>
              <a:buFont typeface="Wingdings" pitchFamily="2" charset="2"/>
              <a:buChar char="§"/>
              <a:defRPr/>
            </a:pPr>
            <a:r>
              <a:rPr kumimoji="0" lang="en-US" sz="1600" b="0" dirty="0"/>
              <a:t>National Contractors</a:t>
            </a:r>
            <a:endParaRPr kumimoji="0" lang="en-US" sz="1400" dirty="0">
              <a:solidFill>
                <a:srgbClr val="FF0000"/>
              </a:solidFill>
            </a:endParaRPr>
          </a:p>
          <a:p>
            <a:pPr eaLnBrk="1" fontAlgn="auto" hangingPunct="1">
              <a:spcBef>
                <a:spcPct val="0"/>
              </a:spcBef>
              <a:spcAft>
                <a:spcPts val="0"/>
              </a:spcAft>
              <a:buFontTx/>
              <a:buNone/>
              <a:defRPr/>
            </a:pPr>
            <a:endParaRPr kumimoji="0" lang="en-US" sz="800" b="0" dirty="0">
              <a:solidFill>
                <a:srgbClr val="FF0000"/>
              </a:solidFill>
            </a:endParaRPr>
          </a:p>
          <a:p>
            <a:pPr eaLnBrk="1" fontAlgn="auto" hangingPunct="1">
              <a:spcBef>
                <a:spcPct val="0"/>
              </a:spcBef>
              <a:spcAft>
                <a:spcPts val="0"/>
              </a:spcAft>
              <a:buFontTx/>
              <a:buNone/>
              <a:defRPr/>
            </a:pPr>
            <a:r>
              <a:rPr kumimoji="0" lang="en-US" sz="2000" dirty="0">
                <a:solidFill>
                  <a:srgbClr val="3333FF"/>
                </a:solidFill>
              </a:rPr>
              <a:t>Title VI:  Grants for Native Americans</a:t>
            </a:r>
          </a:p>
          <a:p>
            <a:pPr marL="1371600" lvl="1" indent="-346075" eaLnBrk="1" fontAlgn="auto" hangingPunct="1">
              <a:spcBef>
                <a:spcPct val="0"/>
              </a:spcBef>
              <a:spcAft>
                <a:spcPts val="0"/>
              </a:spcAft>
              <a:defRPr/>
            </a:pPr>
            <a:r>
              <a:rPr kumimoji="0" lang="en-US" sz="2000" b="0" dirty="0"/>
              <a:t>Federally recognized American Indian Tribes</a:t>
            </a:r>
          </a:p>
          <a:p>
            <a:pPr marL="1371600" lvl="1" indent="-346075" eaLnBrk="1" fontAlgn="auto" hangingPunct="1">
              <a:spcBef>
                <a:spcPct val="0"/>
              </a:spcBef>
              <a:spcAft>
                <a:spcPts val="0"/>
              </a:spcAft>
              <a:defRPr/>
            </a:pPr>
            <a:r>
              <a:rPr kumimoji="0" lang="en-US" sz="2000" b="0" dirty="0"/>
              <a:t>Native Hawaiian Program</a:t>
            </a:r>
          </a:p>
          <a:p>
            <a:pPr eaLnBrk="1" fontAlgn="auto" hangingPunct="1">
              <a:spcBef>
                <a:spcPct val="0"/>
              </a:spcBef>
              <a:spcAft>
                <a:spcPts val="0"/>
              </a:spcAft>
              <a:buFontTx/>
              <a:buNone/>
              <a:defRPr/>
            </a:pPr>
            <a:endParaRPr kumimoji="0" lang="en-US" sz="800" b="0" dirty="0">
              <a:solidFill>
                <a:srgbClr val="3333FF"/>
              </a:solidFill>
            </a:endParaRPr>
          </a:p>
          <a:p>
            <a:pPr eaLnBrk="1" fontAlgn="auto" hangingPunct="1">
              <a:spcBef>
                <a:spcPct val="0"/>
              </a:spcBef>
              <a:spcAft>
                <a:spcPts val="0"/>
              </a:spcAft>
              <a:buFontTx/>
              <a:buNone/>
              <a:defRPr/>
            </a:pPr>
            <a:r>
              <a:rPr kumimoji="0" lang="en-US" sz="2000" dirty="0">
                <a:solidFill>
                  <a:srgbClr val="3333FF"/>
                </a:solidFill>
              </a:rPr>
              <a:t>Title VII:  Vulnerable Elder Rights Protection Activities</a:t>
            </a:r>
          </a:p>
          <a:p>
            <a:pPr marL="1371600" lvl="1" indent="-346075" eaLnBrk="1" fontAlgn="auto" hangingPunct="1">
              <a:spcBef>
                <a:spcPct val="0"/>
              </a:spcBef>
              <a:spcAft>
                <a:spcPts val="0"/>
              </a:spcAft>
              <a:defRPr/>
            </a:pPr>
            <a:r>
              <a:rPr kumimoji="0" lang="en-US" sz="2000" b="0" dirty="0"/>
              <a:t>Ombudsman</a:t>
            </a:r>
          </a:p>
          <a:p>
            <a:pPr marL="1371600" lvl="1" indent="-346075" eaLnBrk="1" fontAlgn="auto" hangingPunct="1">
              <a:spcBef>
                <a:spcPct val="0"/>
              </a:spcBef>
              <a:spcAft>
                <a:spcPts val="0"/>
              </a:spcAft>
              <a:defRPr/>
            </a:pPr>
            <a:r>
              <a:rPr kumimoji="0" lang="en-US" sz="2000" b="0" dirty="0"/>
              <a:t>Elder Abuse, Neglect and Exploitation</a:t>
            </a:r>
          </a:p>
          <a:p>
            <a:pPr marL="1371600" lvl="1" indent="-346075" eaLnBrk="1" fontAlgn="auto" hangingPunct="1">
              <a:spcBef>
                <a:spcPct val="0"/>
              </a:spcBef>
              <a:spcAft>
                <a:spcPts val="0"/>
              </a:spcAft>
              <a:defRPr/>
            </a:pPr>
            <a:r>
              <a:rPr kumimoji="0" lang="en-US" sz="2000" b="0" dirty="0"/>
              <a:t>State Legal Assistance Development</a:t>
            </a:r>
            <a:endParaRPr kumimoji="0" lang="en-US" sz="2000" dirty="0">
              <a:solidFill>
                <a:srgbClr val="FFFF99"/>
              </a:solidFill>
            </a:endParaRPr>
          </a:p>
        </p:txBody>
      </p:sp>
      <p:pic>
        <p:nvPicPr>
          <p:cNvPr id="97285" name="Picture 9" descr="OAA Logo2">
            <a:extLst>
              <a:ext uri="{FF2B5EF4-FFF2-40B4-BE49-F238E27FC236}">
                <a16:creationId xmlns:a16="http://schemas.microsoft.com/office/drawing/2014/main" id="{AD14E579-D378-4880-78FC-144DD3373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100" y="714375"/>
            <a:ext cx="11938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9" end="9"/>
                                            </p:txEl>
                                          </p:spTgt>
                                        </p:tgtEl>
                                        <p:attrNameLst>
                                          <p:attrName>style.visibility</p:attrName>
                                        </p:attrNameLst>
                                      </p:cBhvr>
                                      <p:to>
                                        <p:strVal val="visible"/>
                                      </p:to>
                                    </p:set>
                                  </p:childTnLst>
                                </p:cTn>
                              </p:par>
                            </p:childTnLst>
                          </p:cTn>
                        </p:par>
                        <p:par>
                          <p:cTn id="24" fill="hold" nodeType="afterGroup">
                            <p:stCondLst>
                              <p:cond delay="0"/>
                            </p:stCondLst>
                            <p:childTnLst>
                              <p:par>
                                <p:cTn id="25" presetID="1" presetClass="entr" presetSubtype="0" fill="hold" nodeType="after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5">
                                            <p:txEl>
                                              <p:pRg st="15" end="15"/>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xEl>
                                              <p:pRg st="16" end="1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
                                            <p:txEl>
                                              <p:pRg st="17" end="17"/>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5A9058B9-E8AC-6155-AD59-474C50E69ED7}"/>
              </a:ext>
            </a:extLst>
          </p:cNvPr>
          <p:cNvSpPr>
            <a:spLocks noGrp="1"/>
          </p:cNvSpPr>
          <p:nvPr>
            <p:ph type="title"/>
          </p:nvPr>
        </p:nvSpPr>
        <p:spPr>
          <a:xfrm>
            <a:off x="533400" y="2741613"/>
            <a:ext cx="8229600" cy="1143000"/>
          </a:xfrm>
        </p:spPr>
        <p:txBody>
          <a:bodyPr/>
          <a:lstStyle/>
          <a:p>
            <a:r>
              <a:rPr lang="en-US" altLang="en-US" dirty="0">
                <a:solidFill>
                  <a:srgbClr val="3333FF"/>
                </a:solidFill>
              </a:rPr>
              <a:t>Area Agencies on Aging (AAAs)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RANCHTO" val="279"/>
  <p:tag name="HOTSPOTTYPE" val="DefinedInNavigator"/>
  <p:tag name="DEFINEDINNAVIGATOR" val="True"/>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ARS Presentation PROPOS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b="0" dirty="0" err="1" smtClean="0">
            <a:solidFill>
              <a:schemeClr val="tx1"/>
            </a:solidFill>
            <a:latin typeface="+mn-lt"/>
          </a:defRPr>
        </a:defPPr>
      </a:lstStyle>
    </a:tx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DC26EE72F728479819838AE2A89E7E" ma:contentTypeVersion="8" ma:contentTypeDescription="Create a new document." ma:contentTypeScope="" ma:versionID="e9f060826e199e8edf1495c789afbff0">
  <xsd:schema xmlns:xsd="http://www.w3.org/2001/XMLSchema" xmlns:xs="http://www.w3.org/2001/XMLSchema" xmlns:p="http://schemas.microsoft.com/office/2006/metadata/properties" xmlns:ns1="http://schemas.microsoft.com/sharepoint/v3" xmlns:ns2="89461f00-0b74-46d7-ba90-7a84aa4e2ee4" xmlns:ns3="0e571ce1-07d3-4480-bf75-fb9c6ac3b3af" targetNamespace="http://schemas.microsoft.com/office/2006/metadata/properties" ma:root="true" ma:fieldsID="d97e0804446cc07338b39c8194637cb0" ns1:_="" ns2:_="" ns3:_="">
    <xsd:import namespace="http://schemas.microsoft.com/sharepoint/v3"/>
    <xsd:import namespace="89461f00-0b74-46d7-ba90-7a84aa4e2ee4"/>
    <xsd:import namespace="0e571ce1-07d3-4480-bf75-fb9c6ac3b3af"/>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461f00-0b74-46d7-ba90-7a84aa4e2ee4"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e571ce1-07d3-4480-bf75-fb9c6ac3b3af" elementFormDefault="qualified">
    <xsd:import namespace="http://schemas.microsoft.com/office/2006/documentManagement/types"/>
    <xsd:import namespace="http://schemas.microsoft.com/office/infopath/2007/PartnerControls"/>
    <xsd:element name="Category" ma:index="7" nillable="true" ma:displayName="Category" ma:internalName="Category"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0e571ce1-07d3-4480-bf75-fb9c6ac3b3af">Forms/Reports</Category>
    <PublishingExpirationDate xmlns="http://schemas.microsoft.com/sharepoint/v3" xsi:nil="true"/>
    <PublishingStartDate xmlns="http://schemas.microsoft.com/sharepoint/v3" xsi:nil="true"/>
    <_dlc_DocId xmlns="89461f00-0b74-46d7-ba90-7a84aa4e2ee4">NKAHMF2WWKTP-54631402-1790</_dlc_DocId>
    <_dlc_DocIdUrl xmlns="89461f00-0b74-46d7-ba90-7a84aa4e2ee4">
      <Url>https://sharepoint.wwrc.net/VDAproviders/_layouts/15/DocIdRedir.aspx?ID=NKAHMF2WWKTP-54631402-1790</Url>
      <Description>NKAHMF2WWKTP-54631402-1790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C01C923-F546-4920-981B-D57C1D5F6415}">
  <ds:schemaRefs>
    <ds:schemaRef ds:uri="http://schemas.microsoft.com/sharepoint/v3/contenttype/forms"/>
  </ds:schemaRefs>
</ds:datastoreItem>
</file>

<file path=customXml/itemProps2.xml><?xml version="1.0" encoding="utf-8"?>
<ds:datastoreItem xmlns:ds="http://schemas.openxmlformats.org/officeDocument/2006/customXml" ds:itemID="{12881562-0D5A-4CDE-9E7B-34A14B9EF0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9461f00-0b74-46d7-ba90-7a84aa4e2ee4"/>
    <ds:schemaRef ds:uri="0e571ce1-07d3-4480-bf75-fb9c6ac3b3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0412C2-BAD6-4E22-B58A-3949CAC70BE9}">
  <ds:schemaRefs>
    <ds:schemaRef ds:uri="http://schemas.microsoft.com/office/2006/metadata/properties"/>
    <ds:schemaRef ds:uri="http://schemas.microsoft.com/office/infopath/2007/PartnerControls"/>
    <ds:schemaRef ds:uri="0e571ce1-07d3-4480-bf75-fb9c6ac3b3af"/>
    <ds:schemaRef ds:uri="http://schemas.microsoft.com/sharepoint/v3"/>
    <ds:schemaRef ds:uri="89461f00-0b74-46d7-ba90-7a84aa4e2ee4"/>
  </ds:schemaRefs>
</ds:datastoreItem>
</file>

<file path=customXml/itemProps4.xml><?xml version="1.0" encoding="utf-8"?>
<ds:datastoreItem xmlns:ds="http://schemas.openxmlformats.org/officeDocument/2006/customXml" ds:itemID="{A699AF3F-7FAE-40CA-98B6-C6259D92567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24563</TotalTime>
  <Words>4643</Words>
  <Application>Microsoft Office PowerPoint</Application>
  <PresentationFormat>On-screen Show (4:3)</PresentationFormat>
  <Paragraphs>585</Paragraphs>
  <Slides>36</Slides>
  <Notes>34</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36</vt:i4>
      </vt:variant>
    </vt:vector>
  </HeadingPairs>
  <TitlesOfParts>
    <vt:vector size="52" baseType="lpstr">
      <vt:lpstr>Arial</vt:lpstr>
      <vt:lpstr>Calibri</vt:lpstr>
      <vt:lpstr>Calibri Light</vt:lpstr>
      <vt:lpstr>Palatino Linotype</vt:lpstr>
      <vt:lpstr>Tahoma</vt:lpstr>
      <vt:lpstr>Times New Roman</vt:lpstr>
      <vt:lpstr>Wingdings</vt:lpstr>
      <vt:lpstr>1_Custom Design</vt:lpstr>
      <vt:lpstr>2_Custom Design</vt:lpstr>
      <vt:lpstr>1_DARS Presentation PROPOSED</vt:lpstr>
      <vt:lpstr>1_Office Theme</vt:lpstr>
      <vt:lpstr>3_Custom Design</vt:lpstr>
      <vt:lpstr>4_Custom Design</vt:lpstr>
      <vt:lpstr>5_Custom Design</vt:lpstr>
      <vt:lpstr>6_Custom Design</vt:lpstr>
      <vt:lpstr>7_Custom Design</vt:lpstr>
      <vt:lpstr>PowerPoint Presentation</vt:lpstr>
      <vt:lpstr>PowerPoint Presentation</vt:lpstr>
      <vt:lpstr>Division for Community Living</vt:lpstr>
      <vt:lpstr>Older Americans Act  &amp;  Organizational Structure </vt:lpstr>
      <vt:lpstr>PowerPoint Presentation</vt:lpstr>
      <vt:lpstr>PowerPoint Presentation</vt:lpstr>
      <vt:lpstr>PowerPoint Presentation</vt:lpstr>
      <vt:lpstr>PowerPoint Presentation</vt:lpstr>
      <vt:lpstr>Area Agencies on Aging (AAAs)</vt:lpstr>
      <vt:lpstr>PowerPoint Presentation</vt:lpstr>
      <vt:lpstr>PowerPoint Presentation</vt:lpstr>
      <vt:lpstr>PowerPoint Presentation</vt:lpstr>
      <vt:lpstr>Community Assessment</vt:lpstr>
      <vt:lpstr>Community Assessment</vt:lpstr>
      <vt:lpstr>In-Home Services &amp; Home Modifications</vt:lpstr>
      <vt:lpstr>PowerPoint Presentation</vt:lpstr>
      <vt:lpstr>PowerPoint Presentation</vt:lpstr>
      <vt:lpstr>Home Modifications</vt:lpstr>
      <vt:lpstr>PowerPoint Presentation</vt:lpstr>
      <vt:lpstr>Programs &amp; Services</vt:lpstr>
      <vt:lpstr>PowerPoint Presentation</vt:lpstr>
      <vt:lpstr>PowerPoint Presentation</vt:lpstr>
      <vt:lpstr>PowerPoint Presentation</vt:lpstr>
      <vt:lpstr>Senior Community Service and Employment Program (SCSEP)</vt:lpstr>
      <vt:lpstr>Falls Prevention Grant</vt:lpstr>
      <vt:lpstr>Chronic Disease Self Management</vt:lpstr>
      <vt:lpstr>Virginia Lifespan Respite Voucher Program</vt:lpstr>
      <vt:lpstr>PowerPoint Presentation</vt:lpstr>
      <vt:lpstr>Virginia GrandDriver</vt:lpstr>
      <vt:lpstr>PowerPoint Presentation</vt:lpstr>
      <vt:lpstr>PowerPoint Presentation</vt:lpstr>
      <vt:lpstr>Senior Cool Care</vt:lpstr>
      <vt:lpstr>Dementia services</vt:lpstr>
      <vt:lpstr>Dementia Capable Virginia </vt:lpstr>
      <vt:lpstr>Public Guardian and Conservator  Program</vt:lpstr>
      <vt:lpstr>PowerPoint Presentation</vt:lpstr>
    </vt:vector>
  </TitlesOfParts>
  <Company>VDA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Aging Services in Virginia</dc:title>
  <dc:creator>Staff</dc:creator>
  <cp:lastModifiedBy>Brinkley, Tanya (DARS)</cp:lastModifiedBy>
  <cp:revision>1639</cp:revision>
  <cp:lastPrinted>2023-11-27T17:52:54Z</cp:lastPrinted>
  <dcterms:created xsi:type="dcterms:W3CDTF">1999-02-10T22:38:04Z</dcterms:created>
  <dcterms:modified xsi:type="dcterms:W3CDTF">2024-01-17T18:27:47Z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0x010100FCDC26EE72F728479819838AE2A89E7E</vt:lpwstr>
  </property>
  <property fmtid="{D5CDD505-2E9C-101B-9397-08002B2CF9AE}" pid="3" name="_dlc_DocIdItemGuid">
    <vt:lpwstr>7d5d7bd8-9e47-4a27-a69e-a8e74b22673a</vt:lpwstr>
  </property>
</Properties>
</file>