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2" r:id="rId6"/>
    <p:sldMasterId id="2147483684" r:id="rId7"/>
    <p:sldMasterId id="2147483694" r:id="rId8"/>
    <p:sldMasterId id="2147483704" r:id="rId9"/>
    <p:sldMasterId id="2147483724" r:id="rId10"/>
    <p:sldMasterId id="2147483726" r:id="rId11"/>
    <p:sldMasterId id="2147483736" r:id="rId12"/>
    <p:sldMasterId id="2147483746" r:id="rId13"/>
  </p:sldMasterIdLst>
  <p:notesMasterIdLst>
    <p:notesMasterId r:id="rId22"/>
  </p:notesMasterIdLst>
  <p:sldIdLst>
    <p:sldId id="313" r:id="rId14"/>
    <p:sldId id="321" r:id="rId15"/>
    <p:sldId id="315" r:id="rId16"/>
    <p:sldId id="316" r:id="rId17"/>
    <p:sldId id="317" r:id="rId18"/>
    <p:sldId id="318" r:id="rId19"/>
    <p:sldId id="319" r:id="rId20"/>
    <p:sldId id="320"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52560-B415-4883-BEAB-9FCA0123C234}">
          <p14:sldIdLst>
            <p14:sldId id="313"/>
            <p14:sldId id="321"/>
            <p14:sldId id="315"/>
            <p14:sldId id="316"/>
            <p14:sldId id="317"/>
            <p14:sldId id="318"/>
            <p14:sldId id="319"/>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3690" autoAdjust="0"/>
  </p:normalViewPr>
  <p:slideViewPr>
    <p:cSldViewPr snapToGrid="0">
      <p:cViewPr varScale="1">
        <p:scale>
          <a:sx n="85" d="100"/>
          <a:sy n="85" d="100"/>
        </p:scale>
        <p:origin x="14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034" y="9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C2432B25-24F8-4382-AA59-FB0CA6C36780}" type="datetimeFigureOut">
              <a:rPr lang="en-US" smtClean="0"/>
              <a:t>4/8/2024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8522B98-1B59-4B08-A238-E74D6E903892}" type="slidenum">
              <a:rPr lang="en-US" smtClean="0"/>
              <a:t>‹#›</a:t>
            </a:fld>
            <a:endParaRPr lang="en-US" dirty="0"/>
          </a:p>
        </p:txBody>
      </p:sp>
    </p:spTree>
    <p:extLst>
      <p:ext uri="{BB962C8B-B14F-4D97-AF65-F5344CB8AC3E}">
        <p14:creationId xmlns:p14="http://schemas.microsoft.com/office/powerpoint/2010/main" val="351792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4842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1CEF-E850-7C2B-B20C-8DC30DF9D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8DB14-0066-F41C-273D-ABFF30106DE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00B4802-F456-AA4C-8320-6613EBA3187E}"/>
              </a:ext>
            </a:extLst>
          </p:cNvPr>
          <p:cNvSpPr>
            <a:spLocks noGrp="1"/>
          </p:cNvSpPr>
          <p:nvPr>
            <p:ph type="body" idx="1"/>
          </p:nvPr>
        </p:nvSpPr>
        <p:spPr/>
        <p:txBody>
          <a:bodyPr/>
          <a:lstStyle/>
          <a:p>
            <a:r>
              <a:rPr lang="en-US" sz="1300" dirty="0"/>
              <a:t>Speaker Notes:  </a:t>
            </a:r>
          </a:p>
          <a:p>
            <a:endParaRPr lang="en-US" sz="1300" dirty="0"/>
          </a:p>
        </p:txBody>
      </p:sp>
      <p:sp>
        <p:nvSpPr>
          <p:cNvPr id="4" name="Slide Number Placeholder 3">
            <a:extLst>
              <a:ext uri="{FF2B5EF4-FFF2-40B4-BE49-F238E27FC236}">
                <a16:creationId xmlns:a16="http://schemas.microsoft.com/office/drawing/2014/main" id="{D79702A5-FD70-1CB0-D846-7DE394B685E6}"/>
              </a:ext>
            </a:extLst>
          </p:cNvPr>
          <p:cNvSpPr>
            <a:spLocks noGrp="1"/>
          </p:cNvSpPr>
          <p:nvPr>
            <p:ph type="sldNum" sz="quarter" idx="10"/>
          </p:nvPr>
        </p:nvSpPr>
        <p:spPr/>
        <p:txBody>
          <a:bodyPr/>
          <a:lstStyle/>
          <a:p>
            <a:fld id="{323C9C88-F49F-4320-8DF8-56BB36469D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7454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2991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1383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5316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0961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7200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4722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98249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169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63407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4018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98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092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8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88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6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276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13792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8787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089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04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18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837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86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325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221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927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79218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5964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2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0619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45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15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078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06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4601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32816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0240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306595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4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69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20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40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3510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336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02703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6662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50386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2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55557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393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417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4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051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0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31260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50480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43616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37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7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4128707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458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15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0525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68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725188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602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14322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76554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6123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jp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6.jp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3.jpg"/><Relationship Id="rId5" Type="http://schemas.openxmlformats.org/officeDocument/2006/relationships/slideLayout" Target="../slideLayouts/slideLayout43.xml"/><Relationship Id="rId10" Type="http://schemas.openxmlformats.org/officeDocument/2006/relationships/theme" Target="../theme/theme7.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5.jpg"/><Relationship Id="rId5" Type="http://schemas.openxmlformats.org/officeDocument/2006/relationships/slideLayout" Target="../slideLayouts/slideLayout52.xml"/><Relationship Id="rId10" Type="http://schemas.openxmlformats.org/officeDocument/2006/relationships/theme" Target="../theme/theme8.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jpg"/><Relationship Id="rId5" Type="http://schemas.openxmlformats.org/officeDocument/2006/relationships/slideLayout" Target="../slideLayouts/slideLayout61.xml"/><Relationship Id="rId10" Type="http://schemas.openxmlformats.org/officeDocument/2006/relationships/theme" Target="../theme/theme9.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04FCF-AEC9-4E1F-B937-799E64312EAE}" type="datetimeFigureOut">
              <a:rPr lang="en-US" smtClean="0"/>
              <a:t>4/8/2024</a:t>
            </a:fld>
            <a:endParaRPr lang="en-US" dirty="0"/>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7E6EA-1DEA-40C4-ACBC-F06DD69B36B7}" type="slidenum">
              <a:rPr lang="en-US" smtClean="0"/>
              <a:t>‹#›</a:t>
            </a:fld>
            <a:endParaRPr lang="en-US" dirty="0"/>
          </a:p>
        </p:txBody>
      </p:sp>
    </p:spTree>
    <p:extLst>
      <p:ext uri="{BB962C8B-B14F-4D97-AF65-F5344CB8AC3E}">
        <p14:creationId xmlns:p14="http://schemas.microsoft.com/office/powerpoint/2010/main" val="276998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2536354242"/>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4028186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24237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4455312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1366224046"/>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1016264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4335093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4270816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NWDHelp@dars.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71940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p:txBody>
      </p:sp>
      <p:sp>
        <p:nvSpPr>
          <p:cNvPr id="4" name="TextBox 3"/>
          <p:cNvSpPr txBox="1"/>
          <p:nvPr/>
        </p:nvSpPr>
        <p:spPr>
          <a:xfrm>
            <a:off x="245274" y="1099548"/>
            <a:ext cx="8653461" cy="5293757"/>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accent1">
                    <a:lumMod val="50000"/>
                  </a:schemeClr>
                </a:solidFill>
              </a:rPr>
              <a:t>ARP funded services may be documented and tracked in the </a:t>
            </a:r>
            <a:r>
              <a:rPr lang="en-US" sz="2000" b="1" u="sng" dirty="0">
                <a:solidFill>
                  <a:schemeClr val="accent1">
                    <a:lumMod val="50000"/>
                  </a:schemeClr>
                </a:solidFill>
              </a:rPr>
              <a:t>CRIA2 program</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The following enhancements have been made to the CRIA2 program:</a:t>
            </a:r>
          </a:p>
          <a:p>
            <a:pPr marL="914400" lvl="1" indent="-457200">
              <a:buFont typeface="+mj-lt"/>
              <a:buAutoNum type="arabicPeriod"/>
            </a:pPr>
            <a:r>
              <a:rPr lang="en-US" sz="2000" b="1" dirty="0">
                <a:solidFill>
                  <a:schemeClr val="accent1">
                    <a:lumMod val="50000"/>
                  </a:schemeClr>
                </a:solidFill>
              </a:rPr>
              <a:t>Units Entry </a:t>
            </a:r>
            <a:r>
              <a:rPr lang="en-US" sz="2000" dirty="0">
                <a:solidFill>
                  <a:schemeClr val="accent1">
                    <a:lumMod val="50000"/>
                  </a:schemeClr>
                </a:solidFill>
              </a:rPr>
              <a:t>was been updated to allow ARP service units tracking in the CRIA2 program:</a:t>
            </a:r>
          </a:p>
          <a:p>
            <a:pPr marL="1371600" lvl="2" indent="-457200">
              <a:buFont typeface="+mj-lt"/>
              <a:buAutoNum type="alphaUcPeriod"/>
            </a:pPr>
            <a:r>
              <a:rPr lang="en-US" sz="2000" b="1" dirty="0">
                <a:solidFill>
                  <a:schemeClr val="accent1">
                    <a:lumMod val="50000"/>
                  </a:schemeClr>
                </a:solidFill>
              </a:rPr>
              <a:t>ARP Service Types </a:t>
            </a:r>
            <a:r>
              <a:rPr lang="en-US" sz="2000" dirty="0">
                <a:solidFill>
                  <a:schemeClr val="accent1">
                    <a:lumMod val="50000"/>
                  </a:schemeClr>
                </a:solidFill>
              </a:rPr>
              <a:t>were added to the CRIA2 program on September 30, 2021 and can be identified in your list as any service type beginning with the prefix of “ARP”</a:t>
            </a:r>
          </a:p>
          <a:p>
            <a:pPr marL="1371600" lvl="2" indent="-457200">
              <a:buFont typeface="+mj-lt"/>
              <a:buAutoNum type="alphaUcPeriod"/>
            </a:pPr>
            <a:r>
              <a:rPr lang="en-US" sz="2000" dirty="0">
                <a:solidFill>
                  <a:schemeClr val="accent1">
                    <a:lumMod val="50000"/>
                  </a:schemeClr>
                </a:solidFill>
              </a:rPr>
              <a:t>AAAs were emailed the full list of ARP services available and provided with instructions for how to contact the NWD Helpdesk if the agency would prefer to track ARP service(s) in programs other than CRIA2 </a:t>
            </a:r>
          </a:p>
          <a:p>
            <a:pPr marL="1371600" lvl="2" indent="-457200">
              <a:buFont typeface="+mj-lt"/>
              <a:buAutoNum type="alphaUcPeriod"/>
            </a:pPr>
            <a:r>
              <a:rPr lang="en-US" sz="2000" dirty="0">
                <a:solidFill>
                  <a:schemeClr val="accent1">
                    <a:lumMod val="50000"/>
                  </a:schemeClr>
                </a:solidFill>
              </a:rPr>
              <a:t>The NWD Helpdesk can be contacted at </a:t>
            </a:r>
            <a:r>
              <a:rPr lang="en-US" sz="2000" dirty="0">
                <a:solidFill>
                  <a:schemeClr val="accent1">
                    <a:lumMod val="50000"/>
                  </a:schemeClr>
                </a:solidFill>
                <a:hlinkClick r:id="rId4"/>
              </a:rPr>
              <a:t>NWDHelp@dars.virginia.gov</a:t>
            </a:r>
            <a:r>
              <a:rPr lang="en-US" sz="2000" dirty="0">
                <a:solidFill>
                  <a:schemeClr val="accent1">
                    <a:lumMod val="50000"/>
                  </a:schemeClr>
                </a:solidFill>
              </a:rPr>
              <a:t> or through online ticket within the PeerPlace system under Support / Helpdesk Tickets</a:t>
            </a:r>
          </a:p>
          <a:p>
            <a:pPr lvl="2"/>
            <a:endParaRPr lang="en-US" sz="2000" dirty="0">
              <a:solidFill>
                <a:schemeClr val="accent1">
                  <a:lumMod val="50000"/>
                </a:schemeClr>
              </a:solidFill>
            </a:endParaRPr>
          </a:p>
          <a:p>
            <a:endParaRPr lang="en-US" dirty="0"/>
          </a:p>
        </p:txBody>
      </p:sp>
    </p:spTree>
    <p:extLst>
      <p:ext uri="{BB962C8B-B14F-4D97-AF65-F5344CB8AC3E}">
        <p14:creationId xmlns:p14="http://schemas.microsoft.com/office/powerpoint/2010/main" val="106444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0C47-39F8-4E58-15BC-21746A5B0B4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C2469E-A1FE-8407-7C2E-2C95AA489DD9}"/>
              </a:ext>
            </a:extLst>
          </p:cNvPr>
          <p:cNvSpPr>
            <a:spLocks noGrp="1"/>
          </p:cNvSpPr>
          <p:nvPr>
            <p:ph type="sldNum" sz="quarter" idx="12"/>
          </p:nvPr>
        </p:nvSpPr>
        <p:spPr/>
        <p:txBody>
          <a:bodyPr/>
          <a:lstStyle/>
          <a:p>
            <a:fld id="{9008C819-A8D6-49B7-9711-697A480D5E49}" type="slidenum">
              <a:rPr lang="en-US" smtClean="0">
                <a:solidFill>
                  <a:prstClr val="black">
                    <a:tint val="75000"/>
                  </a:prstClr>
                </a:solidFill>
              </a:rPr>
              <a:pPr/>
              <a:t>2</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78E78BFD-D466-50A2-F070-9A30B148051A}"/>
              </a:ext>
            </a:extLst>
          </p:cNvPr>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a:extLst>
              <a:ext uri="{FF2B5EF4-FFF2-40B4-BE49-F238E27FC236}">
                <a16:creationId xmlns:a16="http://schemas.microsoft.com/office/drawing/2014/main" id="{67EF6FFA-7026-315E-1263-B53F6939AA6D}"/>
              </a:ext>
            </a:extLst>
          </p:cNvPr>
          <p:cNvPicPr>
            <a:picLocks noChangeAspect="1"/>
          </p:cNvPicPr>
          <p:nvPr/>
        </p:nvPicPr>
        <p:blipFill>
          <a:blip r:embed="rId3"/>
          <a:stretch>
            <a:fillRect/>
          </a:stretch>
        </p:blipFill>
        <p:spPr>
          <a:xfrm>
            <a:off x="1" y="6"/>
            <a:ext cx="9144000" cy="356455"/>
          </a:xfrm>
          <a:prstGeom prst="rect">
            <a:avLst/>
          </a:prstGeom>
        </p:spPr>
      </p:pic>
      <p:sp>
        <p:nvSpPr>
          <p:cNvPr id="8" name="Title 1">
            <a:extLst>
              <a:ext uri="{FF2B5EF4-FFF2-40B4-BE49-F238E27FC236}">
                <a16:creationId xmlns:a16="http://schemas.microsoft.com/office/drawing/2014/main" id="{3A873AD4-C86B-4F52-24C5-8EE0B04BCBB8}"/>
              </a:ext>
            </a:extLst>
          </p:cNvPr>
          <p:cNvSpPr txBox="1">
            <a:spLocks/>
          </p:cNvSpPr>
          <p:nvPr/>
        </p:nvSpPr>
        <p:spPr>
          <a:xfrm>
            <a:off x="245274" y="241486"/>
            <a:ext cx="8653461" cy="71940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p:txBody>
      </p:sp>
      <p:sp>
        <p:nvSpPr>
          <p:cNvPr id="4" name="TextBox 3">
            <a:extLst>
              <a:ext uri="{FF2B5EF4-FFF2-40B4-BE49-F238E27FC236}">
                <a16:creationId xmlns:a16="http://schemas.microsoft.com/office/drawing/2014/main" id="{9655B2D4-15EC-8733-58E4-F91A91FE545B}"/>
              </a:ext>
            </a:extLst>
          </p:cNvPr>
          <p:cNvSpPr txBox="1"/>
          <p:nvPr/>
        </p:nvSpPr>
        <p:spPr>
          <a:xfrm>
            <a:off x="245265" y="856387"/>
            <a:ext cx="8653461" cy="984885"/>
          </a:xfrm>
          <a:prstGeom prst="rect">
            <a:avLst/>
          </a:prstGeom>
          <a:noFill/>
        </p:spPr>
        <p:txBody>
          <a:bodyPr wrap="square" rtlCol="0">
            <a:spAutoFit/>
          </a:bodyPr>
          <a:lstStyle/>
          <a:p>
            <a:r>
              <a:rPr lang="en-US" sz="2000" dirty="0">
                <a:solidFill>
                  <a:schemeClr val="accent1">
                    <a:lumMod val="50000"/>
                  </a:schemeClr>
                </a:solidFill>
              </a:rPr>
              <a:t>ARP Service Types:</a:t>
            </a:r>
          </a:p>
          <a:p>
            <a:endParaRPr lang="en-US" sz="2000" dirty="0">
              <a:solidFill>
                <a:schemeClr val="accent1">
                  <a:lumMod val="50000"/>
                </a:schemeClr>
              </a:solidFill>
            </a:endParaRPr>
          </a:p>
          <a:p>
            <a:endParaRPr lang="en-US" dirty="0"/>
          </a:p>
        </p:txBody>
      </p:sp>
      <p:graphicFrame>
        <p:nvGraphicFramePr>
          <p:cNvPr id="3" name="Table 2">
            <a:extLst>
              <a:ext uri="{FF2B5EF4-FFF2-40B4-BE49-F238E27FC236}">
                <a16:creationId xmlns:a16="http://schemas.microsoft.com/office/drawing/2014/main" id="{CDBEC5E5-83DD-6030-7F45-0C2707164466}"/>
              </a:ext>
            </a:extLst>
          </p:cNvPr>
          <p:cNvGraphicFramePr>
            <a:graphicFrameLocks noGrp="1"/>
          </p:cNvGraphicFramePr>
          <p:nvPr>
            <p:extLst>
              <p:ext uri="{D42A27DB-BD31-4B8C-83A1-F6EECF244321}">
                <p14:modId xmlns:p14="http://schemas.microsoft.com/office/powerpoint/2010/main" val="539648704"/>
              </p:ext>
            </p:extLst>
          </p:nvPr>
        </p:nvGraphicFramePr>
        <p:xfrm>
          <a:off x="245265" y="1236838"/>
          <a:ext cx="8653461" cy="5119517"/>
        </p:xfrm>
        <a:graphic>
          <a:graphicData uri="http://schemas.openxmlformats.org/drawingml/2006/table">
            <a:tbl>
              <a:tblPr>
                <a:tableStyleId>{5C22544A-7EE6-4342-B048-85BDC9FD1C3A}</a:tableStyleId>
              </a:tblPr>
              <a:tblGrid>
                <a:gridCol w="2991983">
                  <a:extLst>
                    <a:ext uri="{9D8B030D-6E8A-4147-A177-3AD203B41FA5}">
                      <a16:colId xmlns:a16="http://schemas.microsoft.com/office/drawing/2014/main" val="253781800"/>
                    </a:ext>
                  </a:extLst>
                </a:gridCol>
                <a:gridCol w="2723243">
                  <a:extLst>
                    <a:ext uri="{9D8B030D-6E8A-4147-A177-3AD203B41FA5}">
                      <a16:colId xmlns:a16="http://schemas.microsoft.com/office/drawing/2014/main" val="2588217398"/>
                    </a:ext>
                  </a:extLst>
                </a:gridCol>
                <a:gridCol w="2938235">
                  <a:extLst>
                    <a:ext uri="{9D8B030D-6E8A-4147-A177-3AD203B41FA5}">
                      <a16:colId xmlns:a16="http://schemas.microsoft.com/office/drawing/2014/main" val="316787844"/>
                    </a:ext>
                  </a:extLst>
                </a:gridCol>
              </a:tblGrid>
              <a:tr h="393809">
                <a:tc>
                  <a:txBody>
                    <a:bodyPr/>
                    <a:lstStyle/>
                    <a:p>
                      <a:pPr algn="l" fontAlgn="ctr"/>
                      <a:r>
                        <a:rPr lang="en-US" sz="1600" b="1" u="none" strike="noStrike" baseline="0" dirty="0">
                          <a:solidFill>
                            <a:schemeClr val="accent5">
                              <a:lumMod val="75000"/>
                            </a:schemeClr>
                          </a:solidFill>
                          <a:effectLst/>
                        </a:rPr>
                        <a:t>ARP Adult Day Care</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CG Other Respite</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Home Delivered Meals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71867152"/>
                  </a:ext>
                </a:extLst>
              </a:tr>
              <a:tr h="393809">
                <a:tc>
                  <a:txBody>
                    <a:bodyPr/>
                    <a:lstStyle/>
                    <a:p>
                      <a:pPr algn="l" fontAlgn="ctr"/>
                      <a:r>
                        <a:rPr lang="fr-FR" sz="1600" b="1" u="none" strike="noStrike" baseline="0" dirty="0">
                          <a:solidFill>
                            <a:schemeClr val="accent5">
                              <a:lumMod val="75000"/>
                            </a:schemeClr>
                          </a:solidFill>
                          <a:effectLst/>
                        </a:rPr>
                        <a:t>ARP </a:t>
                      </a:r>
                      <a:r>
                        <a:rPr lang="fr-FR" sz="1600" b="1" u="none" strike="noStrike" baseline="0" dirty="0" err="1">
                          <a:solidFill>
                            <a:schemeClr val="accent5">
                              <a:lumMod val="75000"/>
                            </a:schemeClr>
                          </a:solidFill>
                          <a:effectLst/>
                        </a:rPr>
                        <a:t>Asst</a:t>
                      </a:r>
                      <a:r>
                        <a:rPr lang="fr-FR" sz="1600" b="1" u="none" strike="noStrike" baseline="0" dirty="0">
                          <a:solidFill>
                            <a:schemeClr val="accent5">
                              <a:lumMod val="75000"/>
                            </a:schemeClr>
                          </a:solidFill>
                          <a:effectLst/>
                        </a:rPr>
                        <a:t> Tech DME PERS </a:t>
                      </a:r>
                      <a:r>
                        <a:rPr lang="fr-FR" sz="1600" b="1" u="none" strike="noStrike" baseline="0" dirty="0" err="1">
                          <a:solidFill>
                            <a:schemeClr val="accent5">
                              <a:lumMod val="75000"/>
                            </a:schemeClr>
                          </a:solidFill>
                          <a:effectLst/>
                        </a:rPr>
                        <a:t>Devices</a:t>
                      </a:r>
                      <a:endParaRPr lang="fr-FR"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CG Other Supplemental</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Homemaker</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62031747"/>
                  </a:ext>
                </a:extLst>
              </a:tr>
              <a:tr h="393809">
                <a:tc>
                  <a:txBody>
                    <a:bodyPr/>
                    <a:lstStyle/>
                    <a:p>
                      <a:pPr algn="l" fontAlgn="ctr"/>
                      <a:r>
                        <a:rPr lang="en-US" sz="1600" b="1" u="none" strike="noStrike" baseline="0" dirty="0">
                          <a:solidFill>
                            <a:schemeClr val="accent5">
                              <a:lumMod val="75000"/>
                            </a:schemeClr>
                          </a:solidFill>
                          <a:effectLst/>
                        </a:rPr>
                        <a:t>ARP Asst Tech DME PERS Payments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CG Support Groups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i="0" u="none" strike="noStrike" baseline="0" dirty="0">
                          <a:solidFill>
                            <a:schemeClr val="accent5">
                              <a:lumMod val="75000"/>
                            </a:schemeClr>
                          </a:solidFill>
                          <a:effectLst/>
                          <a:latin typeface="Calibri" panose="020F0502020204030204" pitchFamily="34" charset="0"/>
                        </a:rPr>
                        <a:t>ARP Incentive Program</a:t>
                      </a:r>
                    </a:p>
                  </a:txBody>
                  <a:tcPr marL="6350" marR="6350" marT="6350" marB="0" anchor="ctr"/>
                </a:tc>
                <a:extLst>
                  <a:ext uri="{0D108BD9-81ED-4DB2-BD59-A6C34878D82A}">
                    <a16:rowId xmlns:a16="http://schemas.microsoft.com/office/drawing/2014/main" val="3047408145"/>
                  </a:ext>
                </a:extLst>
              </a:tr>
              <a:tr h="393809">
                <a:tc>
                  <a:txBody>
                    <a:bodyPr/>
                    <a:lstStyle/>
                    <a:p>
                      <a:pPr algn="l" fontAlgn="ctr"/>
                      <a:r>
                        <a:rPr lang="en-US" sz="1600" b="1" u="none" strike="noStrike" baseline="0" dirty="0">
                          <a:solidFill>
                            <a:schemeClr val="accent5">
                              <a:lumMod val="75000"/>
                            </a:schemeClr>
                          </a:solidFill>
                          <a:effectLst/>
                        </a:rPr>
                        <a:t>ARP Asst Transportation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Checking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Medication Management</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9398368"/>
                  </a:ext>
                </a:extLst>
              </a:tr>
              <a:tr h="393809">
                <a:tc>
                  <a:txBody>
                    <a:bodyPr/>
                    <a:lstStyle/>
                    <a:p>
                      <a:pPr algn="l" fontAlgn="ctr"/>
                      <a:r>
                        <a:rPr lang="en-US" sz="1600" b="1" u="none" strike="noStrike" baseline="0" dirty="0">
                          <a:solidFill>
                            <a:schemeClr val="accent5">
                              <a:lumMod val="75000"/>
                            </a:schemeClr>
                          </a:solidFill>
                          <a:effectLst/>
                        </a:rPr>
                        <a:t>ARP Care Coordination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Chore</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Money Management</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16265457"/>
                  </a:ext>
                </a:extLst>
              </a:tr>
              <a:tr h="393809">
                <a:tc>
                  <a:txBody>
                    <a:bodyPr/>
                    <a:lstStyle/>
                    <a:p>
                      <a:pPr algn="l" fontAlgn="ctr"/>
                      <a:r>
                        <a:rPr lang="en-US" sz="1600" b="1" u="none" strike="noStrike" baseline="0" dirty="0">
                          <a:solidFill>
                            <a:schemeClr val="accent5">
                              <a:lumMod val="75000"/>
                            </a:schemeClr>
                          </a:solidFill>
                          <a:effectLst/>
                        </a:rPr>
                        <a:t>ARP Care Transitions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Congregate Meals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Nutrition Counseling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80814209"/>
                  </a:ext>
                </a:extLst>
              </a:tr>
              <a:tr h="393809">
                <a:tc>
                  <a:txBody>
                    <a:bodyPr/>
                    <a:lstStyle/>
                    <a:p>
                      <a:pPr algn="l" fontAlgn="ctr"/>
                      <a:r>
                        <a:rPr lang="en-US" sz="1600" b="1" u="none" strike="noStrike" baseline="0" dirty="0">
                          <a:solidFill>
                            <a:schemeClr val="accent5">
                              <a:lumMod val="75000"/>
                            </a:schemeClr>
                          </a:solidFill>
                          <a:effectLst/>
                        </a:rPr>
                        <a:t>ARP CDSME</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Consumable Supplies</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Nutrition Education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55986355"/>
                  </a:ext>
                </a:extLst>
              </a:tr>
              <a:tr h="393809">
                <a:tc>
                  <a:txBody>
                    <a:bodyPr/>
                    <a:lstStyle/>
                    <a:p>
                      <a:pPr algn="l" fontAlgn="ctr"/>
                      <a:r>
                        <a:rPr lang="en-US" sz="1600" b="1" u="none" strike="noStrike" baseline="0" dirty="0">
                          <a:solidFill>
                            <a:schemeClr val="accent5">
                              <a:lumMod val="75000"/>
                            </a:schemeClr>
                          </a:solidFill>
                          <a:effectLst/>
                        </a:rPr>
                        <a:t>ARP CG Caregiver Training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CRIA</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Options Counseling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99431447"/>
                  </a:ext>
                </a:extLst>
              </a:tr>
              <a:tr h="393809">
                <a:tc>
                  <a:txBody>
                    <a:bodyPr/>
                    <a:lstStyle/>
                    <a:p>
                      <a:pPr algn="l" fontAlgn="ctr"/>
                      <a:r>
                        <a:rPr lang="en-US" sz="1600" b="1" i="0" u="none" strike="noStrike" baseline="0" dirty="0">
                          <a:solidFill>
                            <a:schemeClr val="accent5">
                              <a:lumMod val="75000"/>
                            </a:schemeClr>
                          </a:solidFill>
                          <a:effectLst/>
                          <a:latin typeface="Calibri" panose="020F0502020204030204" pitchFamily="34" charset="0"/>
                        </a:rPr>
                        <a:t>ARP CG Direct Payments</a:t>
                      </a: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Disease Prevention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Personal Care</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07610622"/>
                  </a:ext>
                </a:extLst>
              </a:tr>
              <a:tr h="393809">
                <a:tc>
                  <a:txBody>
                    <a:bodyPr/>
                    <a:lstStyle/>
                    <a:p>
                      <a:pPr algn="l" fontAlgn="ctr"/>
                      <a:r>
                        <a:rPr lang="en-US" sz="1600" b="1" i="0" u="none" strike="noStrike" baseline="0" dirty="0">
                          <a:solidFill>
                            <a:schemeClr val="accent5">
                              <a:lumMod val="75000"/>
                            </a:schemeClr>
                          </a:solidFill>
                          <a:effectLst/>
                          <a:latin typeface="Calibri" panose="020F0502020204030204" pitchFamily="34" charset="0"/>
                        </a:rPr>
                        <a:t>ARP CG Direct Payments Respite</a:t>
                      </a: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Emergency</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Residential Repair Renovation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51706521"/>
                  </a:ext>
                </a:extLst>
              </a:tr>
              <a:tr h="393809">
                <a:tc>
                  <a:txBody>
                    <a:bodyPr/>
                    <a:lstStyle/>
                    <a:p>
                      <a:pPr algn="l" fontAlgn="ctr"/>
                      <a:r>
                        <a:rPr lang="en-US" sz="1600" b="1" i="0" u="none" strike="noStrike" baseline="0" dirty="0">
                          <a:solidFill>
                            <a:schemeClr val="accent5">
                              <a:lumMod val="75000"/>
                            </a:schemeClr>
                          </a:solidFill>
                          <a:effectLst/>
                          <a:latin typeface="Calibri" panose="020F0502020204030204" pitchFamily="34" charset="0"/>
                        </a:rPr>
                        <a:t>ARP CG Financial Consultation</a:t>
                      </a: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Employment</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Socialization Recreation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23103443"/>
                  </a:ext>
                </a:extLst>
              </a:tr>
              <a:tr h="393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u="none" strike="noStrike" baseline="0" dirty="0">
                          <a:solidFill>
                            <a:schemeClr val="accent5">
                              <a:lumMod val="75000"/>
                            </a:schemeClr>
                          </a:solidFill>
                          <a:effectLst/>
                        </a:rPr>
                        <a:t>ARP CG Individual Counseling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Falls Prevention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Transportation</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95689769"/>
                  </a:ext>
                </a:extLst>
              </a:tr>
              <a:tr h="393809">
                <a:tc>
                  <a:txBody>
                    <a:bodyPr/>
                    <a:lstStyle/>
                    <a:p>
                      <a:pPr algn="l" fontAlgn="ctr"/>
                      <a:r>
                        <a:rPr lang="en-US" sz="1600" b="1" i="0" u="none" strike="noStrike" baseline="0" dirty="0">
                          <a:solidFill>
                            <a:schemeClr val="accent5">
                              <a:lumMod val="75000"/>
                            </a:schemeClr>
                          </a:solidFill>
                          <a:effectLst/>
                          <a:latin typeface="Calibri" panose="020F0502020204030204" pitchFamily="34" charset="0"/>
                        </a:rPr>
                        <a:t>ARP CG Institutional Respite</a:t>
                      </a: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Health Education Screening</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tc>
                  <a:txBody>
                    <a:bodyPr/>
                    <a:lstStyle/>
                    <a:p>
                      <a:pPr algn="l" fontAlgn="ctr"/>
                      <a:r>
                        <a:rPr lang="en-US" sz="1600" b="1" u="none" strike="noStrike" baseline="0" dirty="0">
                          <a:solidFill>
                            <a:schemeClr val="accent5">
                              <a:lumMod val="75000"/>
                            </a:schemeClr>
                          </a:solidFill>
                          <a:effectLst/>
                        </a:rPr>
                        <a:t>ARP Volunteer</a:t>
                      </a:r>
                      <a:endParaRPr lang="en-US" sz="1600" b="1" i="0" u="none" strike="noStrike" baseline="0" dirty="0">
                        <a:solidFill>
                          <a:schemeClr val="accent5">
                            <a:lumMod val="7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60508177"/>
                  </a:ext>
                </a:extLst>
              </a:tr>
            </a:tbl>
          </a:graphicData>
        </a:graphic>
      </p:graphicFrame>
    </p:spTree>
    <p:extLst>
      <p:ext uri="{BB962C8B-B14F-4D97-AF65-F5344CB8AC3E}">
        <p14:creationId xmlns:p14="http://schemas.microsoft.com/office/powerpoint/2010/main" val="132759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CRIA2 / Units Entry – Overview</a:t>
            </a:r>
          </a:p>
        </p:txBody>
      </p:sp>
      <p:sp>
        <p:nvSpPr>
          <p:cNvPr id="4" name="TextBox 3"/>
          <p:cNvSpPr txBox="1"/>
          <p:nvPr/>
        </p:nvSpPr>
        <p:spPr>
          <a:xfrm>
            <a:off x="245270" y="1548297"/>
            <a:ext cx="8653461" cy="1908215"/>
          </a:xfrm>
          <a:prstGeom prst="rect">
            <a:avLst/>
          </a:prstGeom>
          <a:noFill/>
        </p:spPr>
        <p:txBody>
          <a:bodyPr wrap="square" rtlCol="0">
            <a:spAutoFit/>
          </a:bodyPr>
          <a:lstStyle/>
          <a:p>
            <a:pPr lvl="0"/>
            <a:r>
              <a:rPr lang="en-US" sz="2000" dirty="0">
                <a:solidFill>
                  <a:schemeClr val="accent1">
                    <a:lumMod val="50000"/>
                  </a:schemeClr>
                </a:solidFill>
              </a:rPr>
              <a:t>For Encounters where ARP Services will be tracked, use the </a:t>
            </a:r>
            <a:r>
              <a:rPr lang="en-US" sz="2000" b="1" u="sng" dirty="0">
                <a:solidFill>
                  <a:schemeClr val="accent1">
                    <a:lumMod val="50000"/>
                  </a:schemeClr>
                </a:solidFill>
              </a:rPr>
              <a:t>Units Entry</a:t>
            </a:r>
            <a:r>
              <a:rPr lang="en-US" sz="2000" dirty="0">
                <a:solidFill>
                  <a:schemeClr val="accent1">
                    <a:lumMod val="50000"/>
                  </a:schemeClr>
                </a:solidFill>
              </a:rPr>
              <a:t> screen within the CRIA Encounter to enter and track service units </a:t>
            </a:r>
          </a:p>
          <a:p>
            <a:pPr lvl="0"/>
            <a:endParaRPr lang="en-US" sz="2000" dirty="0">
              <a:solidFill>
                <a:schemeClr val="accent1">
                  <a:lumMod val="50000"/>
                </a:schemeClr>
              </a:solidFill>
            </a:endParaRPr>
          </a:p>
          <a:p>
            <a:pPr lvl="0"/>
            <a:endParaRPr lang="en-US" sz="2000" dirty="0">
              <a:solidFill>
                <a:schemeClr val="accent1">
                  <a:lumMod val="50000"/>
                </a:schemeClr>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2054" name="Picture 6">
            <a:extLst>
              <a:ext uri="{FF2B5EF4-FFF2-40B4-BE49-F238E27FC236}">
                <a16:creationId xmlns:a16="http://schemas.microsoft.com/office/drawing/2014/main" id="{ED8B6A61-AFD2-06F1-2CC5-AA8C12C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1176"/>
            <a:ext cx="91440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CRIA2 / Units Entry – Edit existing unit</a:t>
            </a:r>
          </a:p>
        </p:txBody>
      </p:sp>
      <p:sp>
        <p:nvSpPr>
          <p:cNvPr id="4" name="TextBox 3"/>
          <p:cNvSpPr txBox="1"/>
          <p:nvPr/>
        </p:nvSpPr>
        <p:spPr>
          <a:xfrm>
            <a:off x="245270" y="1548297"/>
            <a:ext cx="8653461" cy="2215991"/>
          </a:xfrm>
          <a:prstGeom prst="rect">
            <a:avLst/>
          </a:prstGeom>
          <a:noFill/>
        </p:spPr>
        <p:txBody>
          <a:bodyPr wrap="square" rtlCol="0">
            <a:spAutoFit/>
          </a:bodyPr>
          <a:lstStyle/>
          <a:p>
            <a:pPr marL="457200" lvl="0" indent="-457200">
              <a:buAutoNum type="arabicPeriod"/>
            </a:pPr>
            <a:r>
              <a:rPr lang="en-US" sz="2000" dirty="0">
                <a:solidFill>
                  <a:schemeClr val="accent1">
                    <a:lumMod val="50000"/>
                  </a:schemeClr>
                </a:solidFill>
              </a:rPr>
              <a:t>Click </a:t>
            </a:r>
            <a:r>
              <a:rPr lang="en-US" sz="2000" b="1" u="sng" dirty="0">
                <a:solidFill>
                  <a:schemeClr val="accent1">
                    <a:lumMod val="50000"/>
                  </a:schemeClr>
                </a:solidFill>
              </a:rPr>
              <a:t>Units Entry</a:t>
            </a:r>
            <a:r>
              <a:rPr lang="en-US" sz="2000" dirty="0">
                <a:solidFill>
                  <a:schemeClr val="accent1">
                    <a:lumMod val="50000"/>
                  </a:schemeClr>
                </a:solidFill>
              </a:rPr>
              <a:t> link in the CRIA Encounter to </a:t>
            </a:r>
          </a:p>
          <a:p>
            <a:pPr marL="457200" lvl="0" indent="-457200">
              <a:buAutoNum type="arabicPeriod"/>
            </a:pPr>
            <a:r>
              <a:rPr lang="en-US" sz="2000" dirty="0">
                <a:solidFill>
                  <a:schemeClr val="accent1">
                    <a:lumMod val="50000"/>
                  </a:schemeClr>
                </a:solidFill>
              </a:rPr>
              <a:t>Click on the </a:t>
            </a:r>
            <a:r>
              <a:rPr lang="en-US" sz="2000" b="1" u="sng" dirty="0">
                <a:solidFill>
                  <a:schemeClr val="accent1">
                    <a:lumMod val="50000"/>
                  </a:schemeClr>
                </a:solidFill>
              </a:rPr>
              <a:t>Service Date</a:t>
            </a:r>
            <a:r>
              <a:rPr lang="en-US" sz="2000" dirty="0">
                <a:solidFill>
                  <a:schemeClr val="accent1">
                    <a:lumMod val="50000"/>
                  </a:schemeClr>
                </a:solidFill>
              </a:rPr>
              <a:t> link of the existing unit where the </a:t>
            </a:r>
            <a:r>
              <a:rPr lang="en-US" sz="2000" b="1" u="sng" dirty="0">
                <a:solidFill>
                  <a:schemeClr val="accent1">
                    <a:lumMod val="50000"/>
                  </a:schemeClr>
                </a:solidFill>
              </a:rPr>
              <a:t>Service Type</a:t>
            </a:r>
            <a:r>
              <a:rPr lang="en-US" sz="2000" dirty="0">
                <a:solidFill>
                  <a:schemeClr val="accent1">
                    <a:lumMod val="50000"/>
                  </a:schemeClr>
                </a:solidFill>
              </a:rPr>
              <a:t> is </a:t>
            </a:r>
            <a:r>
              <a:rPr lang="en-US" sz="2000" b="1" u="sng" dirty="0">
                <a:solidFill>
                  <a:schemeClr val="accent1">
                    <a:lumMod val="50000"/>
                  </a:schemeClr>
                </a:solidFill>
              </a:rPr>
              <a:t>Standard CRIA Contact</a:t>
            </a:r>
            <a:r>
              <a:rPr lang="en-US" sz="2000" dirty="0">
                <a:solidFill>
                  <a:schemeClr val="accent1">
                    <a:lumMod val="50000"/>
                  </a:schemeClr>
                </a:solidFill>
              </a:rPr>
              <a:t>  </a:t>
            </a:r>
          </a:p>
          <a:p>
            <a:pPr lvl="0"/>
            <a:endParaRPr lang="en-US" sz="2000" dirty="0">
              <a:solidFill>
                <a:schemeClr val="accent1">
                  <a:lumMod val="50000"/>
                </a:schemeClr>
              </a:solidFill>
            </a:endParaRPr>
          </a:p>
          <a:p>
            <a:pPr lvl="0"/>
            <a:endParaRPr lang="en-US" sz="2000" dirty="0">
              <a:solidFill>
                <a:schemeClr val="accent1">
                  <a:lumMod val="50000"/>
                </a:schemeClr>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3074" name="Picture 2">
            <a:extLst>
              <a:ext uri="{FF2B5EF4-FFF2-40B4-BE49-F238E27FC236}">
                <a16:creationId xmlns:a16="http://schemas.microsoft.com/office/drawing/2014/main" id="{2D70187A-384A-03D4-68F0-2403DC8C4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22989"/>
            <a:ext cx="9144000" cy="26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4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CRIA2 / Units Entry – Edit existing unit</a:t>
            </a:r>
          </a:p>
        </p:txBody>
      </p:sp>
      <p:sp>
        <p:nvSpPr>
          <p:cNvPr id="4" name="TextBox 3"/>
          <p:cNvSpPr txBox="1"/>
          <p:nvPr/>
        </p:nvSpPr>
        <p:spPr>
          <a:xfrm>
            <a:off x="245270" y="1548297"/>
            <a:ext cx="8653461" cy="3447098"/>
          </a:xfrm>
          <a:prstGeom prst="rect">
            <a:avLst/>
          </a:prstGeom>
          <a:noFill/>
        </p:spPr>
        <p:txBody>
          <a:bodyPr wrap="square" rtlCol="0">
            <a:spAutoFit/>
          </a:bodyPr>
          <a:lstStyle/>
          <a:p>
            <a:pPr marL="457200" lvl="0" indent="-457200">
              <a:buAutoNum type="arabicPeriod"/>
            </a:pPr>
            <a:r>
              <a:rPr lang="en-US" sz="2000" dirty="0">
                <a:solidFill>
                  <a:schemeClr val="accent1">
                    <a:lumMod val="50000"/>
                  </a:schemeClr>
                </a:solidFill>
              </a:rPr>
              <a:t>After having clicked on the </a:t>
            </a:r>
            <a:r>
              <a:rPr lang="en-US" sz="2000" b="1" u="sng" dirty="0">
                <a:solidFill>
                  <a:schemeClr val="accent1">
                    <a:lumMod val="50000"/>
                  </a:schemeClr>
                </a:solidFill>
              </a:rPr>
              <a:t>Service Date</a:t>
            </a:r>
            <a:r>
              <a:rPr lang="en-US" sz="2000" dirty="0">
                <a:solidFill>
                  <a:schemeClr val="accent1">
                    <a:lumMod val="50000"/>
                  </a:schemeClr>
                </a:solidFill>
              </a:rPr>
              <a:t> link of the row where the </a:t>
            </a:r>
            <a:r>
              <a:rPr lang="en-US" sz="2000" b="1" u="sng" dirty="0">
                <a:solidFill>
                  <a:schemeClr val="accent1">
                    <a:lumMod val="50000"/>
                  </a:schemeClr>
                </a:solidFill>
              </a:rPr>
              <a:t>Standard CRIA Contact</a:t>
            </a:r>
            <a:r>
              <a:rPr lang="en-US" sz="2000" dirty="0">
                <a:solidFill>
                  <a:schemeClr val="accent1">
                    <a:lumMod val="50000"/>
                  </a:schemeClr>
                </a:solidFill>
              </a:rPr>
              <a:t> is listed, the </a:t>
            </a:r>
            <a:r>
              <a:rPr lang="en-US" sz="2000" b="1" u="sng" dirty="0">
                <a:solidFill>
                  <a:schemeClr val="accent1">
                    <a:lumMod val="50000"/>
                  </a:schemeClr>
                </a:solidFill>
              </a:rPr>
              <a:t>Units Entry</a:t>
            </a:r>
            <a:r>
              <a:rPr lang="en-US" sz="2000" dirty="0">
                <a:solidFill>
                  <a:schemeClr val="accent1">
                    <a:lumMod val="50000"/>
                  </a:schemeClr>
                </a:solidFill>
              </a:rPr>
              <a:t> data entry screen will come up</a:t>
            </a:r>
          </a:p>
          <a:p>
            <a:pPr marL="457200" lvl="0" indent="-457200">
              <a:buAutoNum type="arabicPeriod"/>
            </a:pPr>
            <a:r>
              <a:rPr lang="en-US" sz="2000" dirty="0">
                <a:solidFill>
                  <a:schemeClr val="accent1">
                    <a:lumMod val="50000"/>
                  </a:schemeClr>
                </a:solidFill>
              </a:rPr>
              <a:t>Click </a:t>
            </a:r>
            <a:r>
              <a:rPr lang="en-US" sz="2000" b="1" u="sng" dirty="0">
                <a:solidFill>
                  <a:schemeClr val="accent1">
                    <a:lumMod val="50000"/>
                  </a:schemeClr>
                </a:solidFill>
              </a:rPr>
              <a:t>Edit</a:t>
            </a:r>
            <a:r>
              <a:rPr lang="en-US" sz="2000" dirty="0">
                <a:solidFill>
                  <a:schemeClr val="accent1">
                    <a:lumMod val="50000"/>
                  </a:schemeClr>
                </a:solidFill>
              </a:rPr>
              <a:t> and make the following changes:</a:t>
            </a:r>
          </a:p>
          <a:p>
            <a:pPr marL="914400" lvl="1" indent="-457200">
              <a:buFont typeface="+mj-lt"/>
              <a:buAutoNum type="alphaUcPeriod"/>
            </a:pPr>
            <a:r>
              <a:rPr lang="en-US" sz="2000" dirty="0">
                <a:solidFill>
                  <a:schemeClr val="accent1">
                    <a:lumMod val="50000"/>
                  </a:schemeClr>
                </a:solidFill>
              </a:rPr>
              <a:t>Change </a:t>
            </a:r>
            <a:r>
              <a:rPr lang="en-US" sz="2000" b="1" u="sng" dirty="0">
                <a:solidFill>
                  <a:schemeClr val="accent1">
                    <a:lumMod val="50000"/>
                  </a:schemeClr>
                </a:solidFill>
              </a:rPr>
              <a:t>Service Type</a:t>
            </a:r>
            <a:r>
              <a:rPr lang="en-US" sz="2000" dirty="0">
                <a:solidFill>
                  <a:schemeClr val="accent1">
                    <a:lumMod val="50000"/>
                  </a:schemeClr>
                </a:solidFill>
              </a:rPr>
              <a:t> from </a:t>
            </a:r>
            <a:r>
              <a:rPr lang="en-US" sz="2000" b="1" u="sng" dirty="0">
                <a:solidFill>
                  <a:schemeClr val="accent1">
                    <a:lumMod val="50000"/>
                  </a:schemeClr>
                </a:solidFill>
              </a:rPr>
              <a:t>Standard CRIA Contact</a:t>
            </a:r>
            <a:r>
              <a:rPr lang="en-US" sz="2000" dirty="0">
                <a:solidFill>
                  <a:schemeClr val="accent1">
                    <a:lumMod val="50000"/>
                  </a:schemeClr>
                </a:solidFill>
              </a:rPr>
              <a:t> to A </a:t>
            </a:r>
            <a:r>
              <a:rPr lang="en-US" sz="2000" b="1" u="sng" dirty="0">
                <a:solidFill>
                  <a:schemeClr val="accent1">
                    <a:lumMod val="50000"/>
                  </a:schemeClr>
                </a:solidFill>
              </a:rPr>
              <a:t>service type beginning with “ARP”</a:t>
            </a:r>
          </a:p>
          <a:p>
            <a:pPr marL="914400" lvl="1" indent="-457200">
              <a:buAutoNum type="alphaUcPeriod"/>
            </a:pPr>
            <a:r>
              <a:rPr lang="en-US" sz="2000" dirty="0">
                <a:solidFill>
                  <a:schemeClr val="accent1">
                    <a:lumMod val="50000"/>
                  </a:schemeClr>
                </a:solidFill>
              </a:rPr>
              <a:t>Change </a:t>
            </a:r>
            <a:r>
              <a:rPr lang="en-US" sz="2000" b="1" u="sng" dirty="0">
                <a:solidFill>
                  <a:schemeClr val="accent1">
                    <a:lumMod val="50000"/>
                  </a:schemeClr>
                </a:solidFill>
              </a:rPr>
              <a:t>Funding Source</a:t>
            </a:r>
            <a:r>
              <a:rPr lang="en-US" sz="2000" dirty="0">
                <a:solidFill>
                  <a:schemeClr val="accent1">
                    <a:lumMod val="50000"/>
                  </a:schemeClr>
                </a:solidFill>
              </a:rPr>
              <a:t> from </a:t>
            </a:r>
            <a:r>
              <a:rPr lang="en-US" sz="2000" b="1" u="sng" dirty="0">
                <a:solidFill>
                  <a:schemeClr val="accent1">
                    <a:lumMod val="50000"/>
                  </a:schemeClr>
                </a:solidFill>
              </a:rPr>
              <a:t>Title III-B</a:t>
            </a:r>
            <a:r>
              <a:rPr lang="en-US" sz="2000" dirty="0">
                <a:solidFill>
                  <a:schemeClr val="accent1">
                    <a:lumMod val="50000"/>
                  </a:schemeClr>
                </a:solidFill>
              </a:rPr>
              <a:t> to </a:t>
            </a:r>
            <a:r>
              <a:rPr lang="en-US" sz="2000" b="1" u="sng" dirty="0">
                <a:solidFill>
                  <a:schemeClr val="accent1">
                    <a:lumMod val="50000"/>
                  </a:schemeClr>
                </a:solidFill>
              </a:rPr>
              <a:t>“ARP” or AAA preferred value</a:t>
            </a:r>
          </a:p>
          <a:p>
            <a:pPr marL="914400" lvl="1" indent="-457200">
              <a:buAutoNum type="alphaUcPeriod"/>
            </a:pPr>
            <a:r>
              <a:rPr lang="en-US" sz="2000" dirty="0">
                <a:solidFill>
                  <a:schemeClr val="accent1">
                    <a:lumMod val="50000"/>
                  </a:schemeClr>
                </a:solidFill>
              </a:rPr>
              <a:t>Click </a:t>
            </a:r>
            <a:r>
              <a:rPr lang="en-US" sz="2000" b="1" u="sng" dirty="0">
                <a:solidFill>
                  <a:schemeClr val="accent1">
                    <a:lumMod val="50000"/>
                  </a:schemeClr>
                </a:solidFill>
              </a:rPr>
              <a:t>Save &amp; Exit</a:t>
            </a:r>
            <a:r>
              <a:rPr lang="en-US" sz="2000" dirty="0">
                <a:solidFill>
                  <a:schemeClr val="accent1">
                    <a:lumMod val="50000"/>
                  </a:schemeClr>
                </a:solidFill>
              </a:rPr>
              <a:t> when edits are complete</a:t>
            </a:r>
          </a:p>
          <a:p>
            <a:pPr lvl="0"/>
            <a:endParaRPr lang="en-US" sz="2000" dirty="0">
              <a:solidFill>
                <a:schemeClr val="accent1">
                  <a:lumMod val="50000"/>
                </a:schemeClr>
              </a:solidFill>
            </a:endParaRPr>
          </a:p>
          <a:p>
            <a:pPr lvl="0"/>
            <a:endParaRPr lang="en-US" sz="2000" dirty="0">
              <a:solidFill>
                <a:schemeClr val="accent1">
                  <a:lumMod val="50000"/>
                </a:schemeClr>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4100" name="Picture 4">
            <a:extLst>
              <a:ext uri="{FF2B5EF4-FFF2-40B4-BE49-F238E27FC236}">
                <a16:creationId xmlns:a16="http://schemas.microsoft.com/office/drawing/2014/main" id="{E1E6180F-1AFE-A969-741B-B4ACDDD12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7216"/>
            <a:ext cx="9144000"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62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CRIA2 / Units Entry – Add New units part 1</a:t>
            </a:r>
          </a:p>
        </p:txBody>
      </p:sp>
      <p:sp>
        <p:nvSpPr>
          <p:cNvPr id="4" name="TextBox 3"/>
          <p:cNvSpPr txBox="1"/>
          <p:nvPr/>
        </p:nvSpPr>
        <p:spPr>
          <a:xfrm>
            <a:off x="245270" y="1548297"/>
            <a:ext cx="8653461" cy="1600438"/>
          </a:xfrm>
          <a:prstGeom prst="rect">
            <a:avLst/>
          </a:prstGeom>
          <a:noFill/>
        </p:spPr>
        <p:txBody>
          <a:bodyPr wrap="square" rtlCol="0">
            <a:spAutoFit/>
          </a:bodyPr>
          <a:lstStyle/>
          <a:p>
            <a:pPr marL="457200" lvl="0" indent="-457200">
              <a:buAutoNum type="arabicPeriod"/>
            </a:pPr>
            <a:r>
              <a:rPr lang="en-US" sz="2000" dirty="0">
                <a:solidFill>
                  <a:schemeClr val="accent1">
                    <a:lumMod val="50000"/>
                  </a:schemeClr>
                </a:solidFill>
              </a:rPr>
              <a:t>Click </a:t>
            </a:r>
            <a:r>
              <a:rPr lang="en-US" sz="2000" b="1" u="sng" dirty="0">
                <a:solidFill>
                  <a:schemeClr val="accent1">
                    <a:lumMod val="50000"/>
                  </a:schemeClr>
                </a:solidFill>
              </a:rPr>
              <a:t>Units Entry</a:t>
            </a:r>
            <a:r>
              <a:rPr lang="en-US" sz="2000" dirty="0">
                <a:solidFill>
                  <a:schemeClr val="accent1">
                    <a:lumMod val="50000"/>
                  </a:schemeClr>
                </a:solidFill>
              </a:rPr>
              <a:t> in the CRIA Encounter </a:t>
            </a:r>
          </a:p>
          <a:p>
            <a:pPr marL="457200" lvl="0" indent="-457200">
              <a:buAutoNum type="arabicPeriod"/>
            </a:pPr>
            <a:r>
              <a:rPr lang="en-US" sz="2000" dirty="0">
                <a:solidFill>
                  <a:schemeClr val="accent1">
                    <a:lumMod val="50000"/>
                  </a:schemeClr>
                </a:solidFill>
              </a:rPr>
              <a:t>Click the </a:t>
            </a:r>
            <a:r>
              <a:rPr lang="en-US" sz="2000" b="1" u="sng" dirty="0">
                <a:solidFill>
                  <a:schemeClr val="accent1">
                    <a:lumMod val="50000"/>
                  </a:schemeClr>
                </a:solidFill>
              </a:rPr>
              <a:t>New</a:t>
            </a:r>
            <a:r>
              <a:rPr lang="en-US" sz="2000" dirty="0">
                <a:solidFill>
                  <a:schemeClr val="accent1">
                    <a:lumMod val="50000"/>
                  </a:schemeClr>
                </a:solidFill>
              </a:rPr>
              <a:t> button to add more service units for ARP Services</a:t>
            </a:r>
          </a:p>
          <a:p>
            <a:pPr lvl="0"/>
            <a:endParaRPr lang="en-US" sz="2000" dirty="0">
              <a:solidFill>
                <a:schemeClr val="accent1">
                  <a:lumMod val="50000"/>
                </a:schemeClr>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11" name="Picture 10">
            <a:extLst>
              <a:ext uri="{FF2B5EF4-FFF2-40B4-BE49-F238E27FC236}">
                <a16:creationId xmlns:a16="http://schemas.microsoft.com/office/drawing/2014/main" id="{291C1750-A2F0-F328-F3F7-14C8C8C3179D}"/>
              </a:ext>
            </a:extLst>
          </p:cNvPr>
          <p:cNvPicPr>
            <a:picLocks noChangeAspect="1"/>
          </p:cNvPicPr>
          <p:nvPr/>
        </p:nvPicPr>
        <p:blipFill>
          <a:blip r:embed="rId4"/>
          <a:stretch>
            <a:fillRect/>
          </a:stretch>
        </p:blipFill>
        <p:spPr>
          <a:xfrm>
            <a:off x="-1" y="3114528"/>
            <a:ext cx="9144000" cy="2571932"/>
          </a:xfrm>
          <a:prstGeom prst="rect">
            <a:avLst/>
          </a:prstGeom>
        </p:spPr>
      </p:pic>
    </p:spTree>
    <p:extLst>
      <p:ext uri="{BB962C8B-B14F-4D97-AF65-F5344CB8AC3E}">
        <p14:creationId xmlns:p14="http://schemas.microsoft.com/office/powerpoint/2010/main" val="327970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CRIA2 / Units Entry – Add New units part 2</a:t>
            </a:r>
          </a:p>
        </p:txBody>
      </p:sp>
      <p:sp>
        <p:nvSpPr>
          <p:cNvPr id="4" name="TextBox 3"/>
          <p:cNvSpPr txBox="1"/>
          <p:nvPr/>
        </p:nvSpPr>
        <p:spPr>
          <a:xfrm>
            <a:off x="245269" y="1381244"/>
            <a:ext cx="8653461" cy="3200876"/>
          </a:xfrm>
          <a:prstGeom prst="rect">
            <a:avLst/>
          </a:prstGeom>
          <a:noFill/>
        </p:spPr>
        <p:txBody>
          <a:bodyPr wrap="square" rtlCol="0">
            <a:spAutoFit/>
          </a:bodyPr>
          <a:lstStyle/>
          <a:p>
            <a:r>
              <a:rPr lang="en-US" dirty="0">
                <a:solidFill>
                  <a:schemeClr val="tx2"/>
                </a:solidFill>
              </a:rPr>
              <a:t>1. Enter a </a:t>
            </a:r>
            <a:r>
              <a:rPr lang="en-US" b="1" u="sng" dirty="0">
                <a:solidFill>
                  <a:schemeClr val="tx2"/>
                </a:solidFill>
              </a:rPr>
              <a:t>Service Date </a:t>
            </a:r>
            <a:r>
              <a:rPr lang="en-US" dirty="0">
                <a:solidFill>
                  <a:schemeClr val="tx2"/>
                </a:solidFill>
              </a:rPr>
              <a:t>to match the date on which the actual service took place (will default to today's date)</a:t>
            </a:r>
          </a:p>
          <a:p>
            <a:r>
              <a:rPr lang="en-US" dirty="0">
                <a:solidFill>
                  <a:schemeClr val="tx2"/>
                </a:solidFill>
              </a:rPr>
              <a:t>2. Select appropriate </a:t>
            </a:r>
            <a:r>
              <a:rPr lang="en-US" b="1" u="sng" dirty="0">
                <a:solidFill>
                  <a:schemeClr val="tx2"/>
                </a:solidFill>
              </a:rPr>
              <a:t>Service Type </a:t>
            </a:r>
            <a:r>
              <a:rPr lang="en-US" dirty="0">
                <a:solidFill>
                  <a:schemeClr val="tx2"/>
                </a:solidFill>
              </a:rPr>
              <a:t>for service </a:t>
            </a:r>
          </a:p>
          <a:p>
            <a:r>
              <a:rPr lang="en-US" dirty="0">
                <a:solidFill>
                  <a:schemeClr val="tx2"/>
                </a:solidFill>
              </a:rPr>
              <a:t>3. Select yourself as the </a:t>
            </a:r>
            <a:r>
              <a:rPr lang="en-US" b="1" u="sng" dirty="0">
                <a:solidFill>
                  <a:schemeClr val="tx2"/>
                </a:solidFill>
              </a:rPr>
              <a:t>Author</a:t>
            </a:r>
          </a:p>
          <a:p>
            <a:r>
              <a:rPr lang="en-US" dirty="0">
                <a:solidFill>
                  <a:schemeClr val="tx2"/>
                </a:solidFill>
              </a:rPr>
              <a:t>4. Select appropriate </a:t>
            </a:r>
            <a:r>
              <a:rPr lang="en-US" b="1" u="sng" dirty="0">
                <a:solidFill>
                  <a:schemeClr val="tx2"/>
                </a:solidFill>
              </a:rPr>
              <a:t>Unit Type </a:t>
            </a:r>
            <a:r>
              <a:rPr lang="en-US" dirty="0">
                <a:solidFill>
                  <a:schemeClr val="tx2"/>
                </a:solidFill>
              </a:rPr>
              <a:t>for service</a:t>
            </a:r>
          </a:p>
          <a:p>
            <a:r>
              <a:rPr lang="en-US" dirty="0">
                <a:solidFill>
                  <a:schemeClr val="tx2"/>
                </a:solidFill>
              </a:rPr>
              <a:t>5. Enter total units for date of service in the </a:t>
            </a:r>
            <a:r>
              <a:rPr lang="en-US" b="1" u="sng" dirty="0">
                <a:solidFill>
                  <a:schemeClr val="tx2"/>
                </a:solidFill>
              </a:rPr>
              <a:t>Service Units </a:t>
            </a:r>
            <a:r>
              <a:rPr lang="en-US" dirty="0">
                <a:solidFill>
                  <a:schemeClr val="tx2"/>
                </a:solidFill>
              </a:rPr>
              <a:t>(will default to 1)</a:t>
            </a:r>
          </a:p>
          <a:p>
            <a:r>
              <a:rPr lang="en-US" dirty="0">
                <a:solidFill>
                  <a:schemeClr val="tx2"/>
                </a:solidFill>
              </a:rPr>
              <a:t>6. Select ARP or AAA preferred value as </a:t>
            </a:r>
            <a:r>
              <a:rPr lang="en-US" b="1" u="sng" dirty="0">
                <a:solidFill>
                  <a:schemeClr val="tx2"/>
                </a:solidFill>
              </a:rPr>
              <a:t>Funding Source </a:t>
            </a:r>
          </a:p>
          <a:p>
            <a:r>
              <a:rPr lang="en-US" dirty="0">
                <a:solidFill>
                  <a:schemeClr val="tx2"/>
                </a:solidFill>
              </a:rPr>
              <a:t>7. Click </a:t>
            </a:r>
            <a:r>
              <a:rPr lang="en-US" b="1" u="sng" dirty="0">
                <a:solidFill>
                  <a:schemeClr val="tx2"/>
                </a:solidFill>
              </a:rPr>
              <a:t>Save &amp; Exit </a:t>
            </a:r>
            <a:r>
              <a:rPr lang="en-US" dirty="0">
                <a:solidFill>
                  <a:schemeClr val="tx2"/>
                </a:solidFill>
              </a:rPr>
              <a:t>when finished (Click </a:t>
            </a:r>
            <a:r>
              <a:rPr lang="en-US" b="1" u="sng" dirty="0">
                <a:solidFill>
                  <a:schemeClr val="tx2"/>
                </a:solidFill>
              </a:rPr>
              <a:t>Save &amp; New </a:t>
            </a:r>
            <a:r>
              <a:rPr lang="en-US" dirty="0">
                <a:solidFill>
                  <a:schemeClr val="tx2"/>
                </a:solidFill>
              </a:rPr>
              <a:t>to continue entering additional units) </a:t>
            </a:r>
            <a:endParaRPr lang="en-US" sz="2000" dirty="0">
              <a:solidFill>
                <a:schemeClr val="tx2"/>
              </a:solidFill>
            </a:endParaRPr>
          </a:p>
          <a:p>
            <a:pPr lvl="0"/>
            <a:endParaRPr lang="en-US" sz="2000" dirty="0">
              <a:solidFill>
                <a:schemeClr val="tx2"/>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5122" name="Picture 2">
            <a:extLst>
              <a:ext uri="{FF2B5EF4-FFF2-40B4-BE49-F238E27FC236}">
                <a16:creationId xmlns:a16="http://schemas.microsoft.com/office/drawing/2014/main" id="{12EB0408-B7BA-606F-B2B1-8FDE6B199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89355"/>
            <a:ext cx="9144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5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116205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PeerPlace Data Entry – CRIA2</a:t>
            </a:r>
          </a:p>
          <a:p>
            <a:r>
              <a:rPr lang="en-US" sz="3600" b="1" dirty="0">
                <a:solidFill>
                  <a:srgbClr val="002060"/>
                </a:solidFill>
                <a:latin typeface="+mn-lt"/>
              </a:rPr>
              <a:t>Service and Units Summary Report</a:t>
            </a:r>
          </a:p>
        </p:txBody>
      </p:sp>
      <p:sp>
        <p:nvSpPr>
          <p:cNvPr id="4" name="TextBox 3"/>
          <p:cNvSpPr txBox="1"/>
          <p:nvPr/>
        </p:nvSpPr>
        <p:spPr>
          <a:xfrm>
            <a:off x="235172" y="1209743"/>
            <a:ext cx="8653461" cy="3139321"/>
          </a:xfrm>
          <a:prstGeom prst="rect">
            <a:avLst/>
          </a:prstGeom>
          <a:noFill/>
        </p:spPr>
        <p:txBody>
          <a:bodyPr wrap="square" rtlCol="0">
            <a:spAutoFit/>
          </a:bodyPr>
          <a:lstStyle/>
          <a:p>
            <a:pPr marL="457200" lvl="0" indent="-457200">
              <a:buAutoNum type="arabicPeriod"/>
            </a:pPr>
            <a:r>
              <a:rPr lang="en-US" sz="2000" dirty="0">
                <a:solidFill>
                  <a:schemeClr val="accent1">
                    <a:lumMod val="50000"/>
                  </a:schemeClr>
                </a:solidFill>
              </a:rPr>
              <a:t>Run the Service and Units Summary Report (or Service and Units Summary Report Subcontractors if linked sub-contracted agencies exist in PeerPlace which enter units on behalf of the AAA) to see the number of units and unduplicated individuals to enter on the AMR OC</a:t>
            </a:r>
          </a:p>
          <a:p>
            <a:pPr marL="457200" lvl="0" indent="-457200">
              <a:buAutoNum type="arabicPeriod"/>
            </a:pPr>
            <a:r>
              <a:rPr lang="en-US" sz="2000" dirty="0">
                <a:solidFill>
                  <a:schemeClr val="accent1">
                    <a:lumMod val="50000"/>
                  </a:schemeClr>
                </a:solidFill>
              </a:rPr>
              <a:t>Use the tab named </a:t>
            </a:r>
            <a:r>
              <a:rPr lang="en-US" sz="2000" dirty="0" err="1">
                <a:solidFill>
                  <a:schemeClr val="accent1">
                    <a:lumMod val="50000"/>
                  </a:schemeClr>
                </a:solidFill>
              </a:rPr>
              <a:t>State_Service_Type</a:t>
            </a:r>
            <a:r>
              <a:rPr lang="en-US" sz="2000" dirty="0">
                <a:solidFill>
                  <a:schemeClr val="accent1">
                    <a:lumMod val="50000"/>
                  </a:schemeClr>
                </a:solidFill>
              </a:rPr>
              <a:t> to locate the “ARP” services units information where rows starts with “ARP” (highlighted below for emphasis)</a:t>
            </a:r>
          </a:p>
          <a:p>
            <a:pPr marL="457200" lvl="0" indent="-457200">
              <a:buAutoNum type="arabicPeriod"/>
            </a:pPr>
            <a:endParaRPr lang="en-US" sz="2000" dirty="0">
              <a:solidFill>
                <a:schemeClr val="accent1">
                  <a:lumMod val="50000"/>
                </a:schemeClr>
              </a:solidFill>
            </a:endParaRPr>
          </a:p>
          <a:p>
            <a:pPr lvl="0"/>
            <a:endParaRPr lang="en-US" sz="2000" dirty="0">
              <a:solidFill>
                <a:schemeClr val="accent1">
                  <a:lumMod val="50000"/>
                </a:schemeClr>
              </a:solidFill>
            </a:endParaRPr>
          </a:p>
          <a:p>
            <a:pPr marL="1257300" lvl="2" indent="-342900">
              <a:buFont typeface="Arial" panose="020B0604020202020204" pitchFamily="34" charset="0"/>
              <a:buChar char="•"/>
            </a:pPr>
            <a:endParaRPr lang="en-US" sz="2000" dirty="0">
              <a:solidFill>
                <a:schemeClr val="accent1">
                  <a:lumMod val="50000"/>
                </a:schemeClr>
              </a:solidFill>
            </a:endParaRPr>
          </a:p>
          <a:p>
            <a:endParaRPr lang="en-US" dirty="0"/>
          </a:p>
        </p:txBody>
      </p:sp>
      <p:pic>
        <p:nvPicPr>
          <p:cNvPr id="9" name="Picture 8">
            <a:extLst>
              <a:ext uri="{FF2B5EF4-FFF2-40B4-BE49-F238E27FC236}">
                <a16:creationId xmlns:a16="http://schemas.microsoft.com/office/drawing/2014/main" id="{5E295B7A-E39F-DA54-BBC6-0B104ADD729D}"/>
              </a:ext>
            </a:extLst>
          </p:cNvPr>
          <p:cNvPicPr>
            <a:picLocks noChangeAspect="1"/>
          </p:cNvPicPr>
          <p:nvPr/>
        </p:nvPicPr>
        <p:blipFill>
          <a:blip r:embed="rId4"/>
          <a:stretch>
            <a:fillRect/>
          </a:stretch>
        </p:blipFill>
        <p:spPr>
          <a:xfrm>
            <a:off x="793556" y="3090672"/>
            <a:ext cx="7556888" cy="3404336"/>
          </a:xfrm>
          <a:prstGeom prst="rect">
            <a:avLst/>
          </a:prstGeom>
          <a:ln>
            <a:solidFill>
              <a:schemeClr val="accent1"/>
            </a:solidFill>
          </a:ln>
        </p:spPr>
      </p:pic>
    </p:spTree>
    <p:extLst>
      <p:ext uri="{BB962C8B-B14F-4D97-AF65-F5344CB8AC3E}">
        <p14:creationId xmlns:p14="http://schemas.microsoft.com/office/powerpoint/2010/main" val="3290339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3.xml><?xml version="1.0" encoding="utf-8"?>
<a:theme xmlns:a="http://schemas.openxmlformats.org/drawingml/2006/main" name="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4.xml><?xml version="1.0" encoding="utf-8"?>
<a:theme xmlns:a="http://schemas.openxmlformats.org/drawingml/2006/main" name="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5.xml><?xml version="1.0" encoding="utf-8"?>
<a:theme xmlns:a="http://schemas.openxmlformats.org/drawingml/2006/main" name="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ppt/theme/theme6.xml><?xml version="1.0" encoding="utf-8"?>
<a:theme xmlns:a="http://schemas.openxmlformats.org/drawingml/2006/main" name="2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7.xml><?xml version="1.0" encoding="utf-8"?>
<a:theme xmlns:a="http://schemas.openxmlformats.org/drawingml/2006/main" name="1_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8.xml><?xml version="1.0" encoding="utf-8"?>
<a:theme xmlns:a="http://schemas.openxmlformats.org/drawingml/2006/main" name="1_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9.xml><?xml version="1.0" encoding="utf-8"?>
<a:theme xmlns:a="http://schemas.openxmlformats.org/drawingml/2006/main" name="1_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0e571ce1-07d3-4480-bf75-fb9c6ac3b3af">COVID-19</Category>
    <PublishingExpirationDate xmlns="http://schemas.microsoft.com/sharepoint/v3" xsi:nil="true"/>
    <PublishingStartDate xmlns="http://schemas.microsoft.com/sharepoint/v3" xsi:nil="true"/>
    <_dlc_DocId xmlns="89461f00-0b74-46d7-ba90-7a84aa4e2ee4">NKAHMF2WWKTP-54631402-1799</_dlc_DocId>
    <_dlc_DocIdUrl xmlns="89461f00-0b74-46d7-ba90-7a84aa4e2ee4">
      <Url>https://sharepoint.wwrc.net/VDAproviders/_layouts/15/DocIdRedir.aspx?ID=NKAHMF2WWKTP-54631402-1799</Url>
      <Description>NKAHMF2WWKTP-54631402-1799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A9CC8B-E6C4-4F31-BFCA-A7CD07938189}">
  <ds:schemaRefs>
    <ds:schemaRef ds:uri="http://schemas.microsoft.com/sharepoint/v3/contenttype/forms"/>
  </ds:schemaRefs>
</ds:datastoreItem>
</file>

<file path=customXml/itemProps2.xml><?xml version="1.0" encoding="utf-8"?>
<ds:datastoreItem xmlns:ds="http://schemas.openxmlformats.org/officeDocument/2006/customXml" ds:itemID="{38E3127D-C2B8-437A-A193-6397F4A146F3}">
  <ds:schemaRefs>
    <ds:schemaRef ds:uri="http://schemas.microsoft.com/office/2006/metadata/properties"/>
    <ds:schemaRef ds:uri="http://purl.org/dc/dcmitype/"/>
    <ds:schemaRef ds:uri="89461f00-0b74-46d7-ba90-7a84aa4e2ee4"/>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0e571ce1-07d3-4480-bf75-fb9c6ac3b3af"/>
    <ds:schemaRef ds:uri="http://schemas.microsoft.com/sharepoint/v3"/>
  </ds:schemaRefs>
</ds:datastoreItem>
</file>

<file path=customXml/itemProps3.xml><?xml version="1.0" encoding="utf-8"?>
<ds:datastoreItem xmlns:ds="http://schemas.openxmlformats.org/officeDocument/2006/customXml" ds:itemID="{B8123C63-252D-4101-B981-A7143C735A15}">
  <ds:schemaRefs>
    <ds:schemaRef ds:uri="http://schemas.microsoft.com/sharepoint/events"/>
  </ds:schemaRefs>
</ds:datastoreItem>
</file>

<file path=customXml/itemProps4.xml><?xml version="1.0" encoding="utf-8"?>
<ds:datastoreItem xmlns:ds="http://schemas.openxmlformats.org/officeDocument/2006/customXml" ds:itemID="{60B61C83-461E-4AFC-85B4-E1E55D9A3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461f00-0b74-46d7-ba90-7a84aa4e2ee4"/>
    <ds:schemaRef ds:uri="0e571ce1-07d3-4480-bf75-fb9c6ac3b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2724</TotalTime>
  <Words>721</Words>
  <Application>Microsoft Office PowerPoint</Application>
  <PresentationFormat>On-screen Show (4:3)</PresentationFormat>
  <Paragraphs>122</Paragraphs>
  <Slides>8</Slides>
  <Notes>8</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8</vt:i4>
      </vt:variant>
    </vt:vector>
  </HeadingPairs>
  <TitlesOfParts>
    <vt:vector size="22" baseType="lpstr">
      <vt:lpstr>Arial</vt:lpstr>
      <vt:lpstr>Calibri</vt:lpstr>
      <vt:lpstr>Calibri Light</vt:lpstr>
      <vt:lpstr>Cooper Hewitt Book</vt:lpstr>
      <vt:lpstr>Cooper Hewitt Semibold</vt:lpstr>
      <vt:lpstr>Office Theme</vt:lpstr>
      <vt:lpstr>1_Title White Background</vt:lpstr>
      <vt:lpstr>Advocating Slides</vt:lpstr>
      <vt:lpstr>Establishing Slides</vt:lpstr>
      <vt:lpstr>Innovating Slides</vt:lpstr>
      <vt:lpstr>2_Title White Background</vt:lpstr>
      <vt:lpstr>1_Advocating Slides</vt:lpstr>
      <vt:lpstr>1_Establishing Slides</vt:lpstr>
      <vt:lpstr>1_Innovating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PeerPlace Data Entry - ARP</dc:title>
  <dc:creator>Boggs, Wendy (DARS)</dc:creator>
  <cp:lastModifiedBy>Brinkley, Tanya (DARS)</cp:lastModifiedBy>
  <cp:revision>273</cp:revision>
  <cp:lastPrinted>2024-04-08T16:32:55Z</cp:lastPrinted>
  <dcterms:created xsi:type="dcterms:W3CDTF">2018-06-04T12:29:50Z</dcterms:created>
  <dcterms:modified xsi:type="dcterms:W3CDTF">2024-04-08T17:29:11Z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d045c2b4-9186-454b-81a8-73b36016f7cf</vt:lpwstr>
  </property>
</Properties>
</file>