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slides/slide35.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presentation.xml" ContentType="application/vnd.openxmlformats-officedocument.presentationml.presentation.main+xml"/>
  <Override PartName="/ppt/slides/slide34.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29.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28.xml" ContentType="application/vnd.openxmlformats-officedocument.presentationml.slide+xml"/>
  <Override PartName="/ppt/slides/slide20.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56.xml" ContentType="application/vnd.openxmlformats-officedocument.presentationml.slideLayout+xml"/>
  <Override PartName="/ppt/slideLayouts/slideLayout54.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62.xml" ContentType="application/vnd.openxmlformats-officedocument.presentationml.slideLayout+xml"/>
  <Override PartName="/ppt/slideLayouts/slideLayout55.xml" ContentType="application/vnd.openxmlformats-officedocument.presentationml.slideLayout+xml"/>
  <Override PartName="/ppt/slideLayouts/slideLayout64.xml" ContentType="application/vnd.openxmlformats-officedocument.presentationml.slideLayou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slideLayouts/slideLayout63.xml" ContentType="application/vnd.openxmlformats-officedocument.presentationml.slideLayout+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15.xml" ContentType="application/vnd.openxmlformats-officedocument.presentationml.notesSlide+xml"/>
  <Override PartName="/ppt/notesSlides/notesSlide2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4.xml" ContentType="application/vnd.openxmlformats-officedocument.presentationml.notesSlide+xml"/>
  <Override PartName="/ppt/notesSlides/notesSlide4.xml" ContentType="application/vnd.openxmlformats-officedocument.presentationml.notesSlide+xml"/>
  <Override PartName="/ppt/notesSlides/notesSlide13.xml" ContentType="application/vnd.openxmlformats-officedocument.presentationml.notesSlide+xml"/>
  <Override PartName="/ppt/slideLayouts/slideLayout65.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8.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2" r:id="rId2"/>
    <p:sldMasterId id="2147483684" r:id="rId3"/>
    <p:sldMasterId id="2147483694" r:id="rId4"/>
    <p:sldMasterId id="2147483704" r:id="rId5"/>
    <p:sldMasterId id="2147483724" r:id="rId6"/>
    <p:sldMasterId id="2147483726" r:id="rId7"/>
    <p:sldMasterId id="2147483736" r:id="rId8"/>
    <p:sldMasterId id="2147483746" r:id="rId9"/>
  </p:sldMasterIdLst>
  <p:notesMasterIdLst>
    <p:notesMasterId r:id="rId47"/>
  </p:notesMasterIdLst>
  <p:sldIdLst>
    <p:sldId id="257" r:id="rId10"/>
    <p:sldId id="296" r:id="rId11"/>
    <p:sldId id="290" r:id="rId12"/>
    <p:sldId id="308" r:id="rId13"/>
    <p:sldId id="313" r:id="rId14"/>
    <p:sldId id="314" r:id="rId15"/>
    <p:sldId id="315" r:id="rId16"/>
    <p:sldId id="316" r:id="rId17"/>
    <p:sldId id="317" r:id="rId18"/>
    <p:sldId id="318" r:id="rId19"/>
    <p:sldId id="319" r:id="rId20"/>
    <p:sldId id="320" r:id="rId21"/>
    <p:sldId id="309" r:id="rId22"/>
    <p:sldId id="297" r:id="rId23"/>
    <p:sldId id="298" r:id="rId24"/>
    <p:sldId id="299" r:id="rId25"/>
    <p:sldId id="300" r:id="rId26"/>
    <p:sldId id="310" r:id="rId27"/>
    <p:sldId id="322" r:id="rId28"/>
    <p:sldId id="323" r:id="rId29"/>
    <p:sldId id="324" r:id="rId30"/>
    <p:sldId id="325" r:id="rId31"/>
    <p:sldId id="326" r:id="rId32"/>
    <p:sldId id="327" r:id="rId33"/>
    <p:sldId id="328" r:id="rId34"/>
    <p:sldId id="329" r:id="rId35"/>
    <p:sldId id="330" r:id="rId36"/>
    <p:sldId id="306" r:id="rId37"/>
    <p:sldId id="301" r:id="rId38"/>
    <p:sldId id="302" r:id="rId39"/>
    <p:sldId id="303" r:id="rId40"/>
    <p:sldId id="304" r:id="rId41"/>
    <p:sldId id="307" r:id="rId42"/>
    <p:sldId id="305" r:id="rId43"/>
    <p:sldId id="311" r:id="rId44"/>
    <p:sldId id="312" r:id="rId45"/>
    <p:sldId id="321"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D852560-B415-4883-BEAB-9FCA0123C234}">
          <p14:sldIdLst>
            <p14:sldId id="257"/>
            <p14:sldId id="296"/>
            <p14:sldId id="290"/>
            <p14:sldId id="308"/>
            <p14:sldId id="313"/>
            <p14:sldId id="314"/>
            <p14:sldId id="315"/>
            <p14:sldId id="316"/>
            <p14:sldId id="317"/>
            <p14:sldId id="318"/>
            <p14:sldId id="319"/>
            <p14:sldId id="320"/>
            <p14:sldId id="309"/>
            <p14:sldId id="297"/>
            <p14:sldId id="298"/>
            <p14:sldId id="299"/>
            <p14:sldId id="300"/>
            <p14:sldId id="310"/>
            <p14:sldId id="322"/>
            <p14:sldId id="323"/>
            <p14:sldId id="324"/>
            <p14:sldId id="325"/>
            <p14:sldId id="326"/>
            <p14:sldId id="327"/>
            <p14:sldId id="328"/>
            <p14:sldId id="329"/>
            <p14:sldId id="330"/>
            <p14:sldId id="306"/>
            <p14:sldId id="301"/>
            <p14:sldId id="302"/>
            <p14:sldId id="303"/>
            <p14:sldId id="304"/>
            <p14:sldId id="307"/>
            <p14:sldId id="305"/>
            <p14:sldId id="311"/>
            <p14:sldId id="312"/>
            <p14:sldId id="32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1B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5435" autoAdjust="0"/>
  </p:normalViewPr>
  <p:slideViewPr>
    <p:cSldViewPr snapToGrid="0">
      <p:cViewPr varScale="1">
        <p:scale>
          <a:sx n="62" d="100"/>
          <a:sy n="62" d="100"/>
        </p:scale>
        <p:origin x="1434"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90" d="100"/>
          <a:sy n="90" d="100"/>
        </p:scale>
        <p:origin x="-2034" y="9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notesMaster" Target="notesMasters/notesMaster1.xml"/><Relationship Id="rId50" Type="http://schemas.openxmlformats.org/officeDocument/2006/relationships/theme" Target="theme/theme1.xml"/><Relationship Id="rId55" Type="http://schemas.openxmlformats.org/officeDocument/2006/relationships/customXml" Target="../customXml/item4.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customXml" Target="../customXml/item2.xml"/><Relationship Id="rId5" Type="http://schemas.openxmlformats.org/officeDocument/2006/relationships/slideMaster" Target="slideMasters/slideMaster5.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presProps" Target="presProps.xml"/><Relationship Id="rId56" Type="http://schemas.openxmlformats.org/officeDocument/2006/relationships/customXml" Target="../customXml/item5.xml"/><Relationship Id="rId8" Type="http://schemas.openxmlformats.org/officeDocument/2006/relationships/slideMaster" Target="slideMasters/slideMaster8.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432B25-24F8-4382-AA59-FB0CA6C36780}" type="datetimeFigureOut">
              <a:rPr lang="en-US" smtClean="0"/>
              <a:t>4/9/2020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522B98-1B59-4B08-A238-E74D6E903892}" type="slidenum">
              <a:rPr lang="en-US" smtClean="0"/>
              <a:t>‹#›</a:t>
            </a:fld>
            <a:endParaRPr lang="en-US" dirty="0"/>
          </a:p>
        </p:txBody>
      </p:sp>
    </p:spTree>
    <p:extLst>
      <p:ext uri="{BB962C8B-B14F-4D97-AF65-F5344CB8AC3E}">
        <p14:creationId xmlns:p14="http://schemas.microsoft.com/office/powerpoint/2010/main" val="3517929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Good morning, and thank you for joining the</a:t>
            </a:r>
            <a:r>
              <a:rPr lang="en-US" baseline="0" dirty="0" smtClean="0"/>
              <a:t> Division for Community Living and AAA COVID-19 Response</a:t>
            </a:r>
            <a:r>
              <a:rPr lang="en-US" dirty="0" smtClean="0"/>
              <a:t> Network Call.  I am </a:t>
            </a:r>
            <a:r>
              <a:rPr lang="en-US" baseline="0" dirty="0" smtClean="0"/>
              <a:t>___________at the Department for Aging and Rehabilitative Services.  We also have others from DARS DCL team on the call including: </a:t>
            </a:r>
          </a:p>
          <a:p>
            <a:r>
              <a:rPr lang="en-US" baseline="0" dirty="0" smtClean="0"/>
              <a:t> _______________________  </a:t>
            </a:r>
          </a:p>
          <a:p>
            <a:endParaRPr lang="en-US" baseline="0" dirty="0" smtClean="0"/>
          </a:p>
          <a:p>
            <a:r>
              <a:rPr lang="en-US" baseline="0" dirty="0" smtClean="0"/>
              <a:t>The objective of today’s meeting is to provide information:</a:t>
            </a:r>
          </a:p>
          <a:p>
            <a:endParaRPr lang="en-US" baseline="0" dirty="0" smtClean="0"/>
          </a:p>
        </p:txBody>
      </p:sp>
      <p:sp>
        <p:nvSpPr>
          <p:cNvPr id="4" name="Slide Number Placeholder 3"/>
          <p:cNvSpPr>
            <a:spLocks noGrp="1"/>
          </p:cNvSpPr>
          <p:nvPr>
            <p:ph type="sldNum" sz="quarter" idx="10"/>
          </p:nvPr>
        </p:nvSpPr>
        <p:spPr/>
        <p:txBody>
          <a:bodyPr/>
          <a:lstStyle/>
          <a:p>
            <a:fld id="{323C9C88-F49F-4320-8DF8-56BB36469DAD}" type="slidenum">
              <a:rPr lang="en-US" smtClean="0"/>
              <a:t>1</a:t>
            </a:fld>
            <a:endParaRPr lang="en-US" dirty="0"/>
          </a:p>
        </p:txBody>
      </p:sp>
    </p:spTree>
    <p:extLst>
      <p:ext uri="{BB962C8B-B14F-4D97-AF65-F5344CB8AC3E}">
        <p14:creationId xmlns:p14="http://schemas.microsoft.com/office/powerpoint/2010/main" val="1689711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689711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689711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689711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689711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Families First Coronavirus Response Act funds have been issued under a separate grant award number; therefore, funds must be accounted for separately from the regular issuance of Title III Older Americans Act funding.  At a minimum and where possible, States should be recording the number of clients to whom service is provided, the name or category of services provided, the number of units of service provided, and the expenditures related to providing such services.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Families First worksheet has been added to the AMR-OC form for you to request payment and track your expenditures, number of units and persons served.  You will need to enter the amounts that your agency has been awarded under the Approved Budget Columns and then update your YTD expenditures each month with the number of units and clients served.  Columns have been added to the Payment and Request sheet for the new funding as well.</a:t>
            </a:r>
          </a:p>
          <a:p>
            <a:endParaRPr lang="en-US" baseline="0" dirty="0" smtClean="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689711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CARES Act funds are also being issued under a separate grant award number; therefore, funds must be accounted for separately from the regular issuance of Title III Older Americans Act funding.  As with the Families First funds a worksheet has been added to the AMR-OC form for you to request payment and track your expenditures, number of units and persons served.  You will need to enter the amounts that your agency will be awarded under the Approved Budget Columns and then update your YTD expenditures each month with the number of units and clients served.  Columns for the CARES Act have also been added to the Payment and Request sheet for this new funding.</a:t>
            </a:r>
          </a:p>
          <a:p>
            <a:endParaRPr lang="en-US" baseline="0" dirty="0" smtClean="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689711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CARES Act funds are also being issued under a separate grant award number; therefore, funds must be accounted for separately from the regular issuance of Title III Older Americans Act funding.  As with the Families First funds a worksheet has been added to the AMR-OC form for you to request payment and track your expenditures, number of units and persons served.  You will need to enter the amounts that your agency will be awarded under the Approved Budget Columns and then update your YTD expenditures each month with the number of units and clients served.  Columns for the CARES Act have also been added to the Payment and Request sheet for this new funding.</a:t>
            </a:r>
          </a:p>
          <a:p>
            <a:r>
              <a:rPr lang="en-US" sz="1200" kern="1200" dirty="0" smtClean="0">
                <a:solidFill>
                  <a:schemeClr val="tx1"/>
                </a:solidFill>
                <a:effectLst/>
                <a:latin typeface="+mn-lt"/>
                <a:ea typeface="+mn-ea"/>
                <a:cs typeface="+mn-cs"/>
              </a:rPr>
              <a:t>The Major Disaster declaration that has been approved for The Commonwealth of Virginia, permits states to use any portion of the funds made available under any and all sections of the Act for disaster relief for older individuals.  In this regard, flexibility is provided for states – without the need for a separate application, transfer request, or request for a waiver -- to use existing allocations already made to them under Title III-B, C-1, C-2, D, and E for disaster relief.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means that a state may use Title III-B, C-1, C-2, D, and/or E funds for any disaster relief activities for older individuals or family caregivers served under the OAA, which may include, but are not limited to:</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providing drive through, take out, or home-delivered meals, </a:t>
            </a:r>
          </a:p>
          <a:p>
            <a:pPr lvl="0"/>
            <a:r>
              <a:rPr lang="en-US" sz="1200" kern="1200" dirty="0" smtClean="0">
                <a:solidFill>
                  <a:schemeClr val="tx1"/>
                </a:solidFill>
                <a:effectLst/>
                <a:latin typeface="+mn-lt"/>
                <a:ea typeface="+mn-ea"/>
                <a:cs typeface="+mn-cs"/>
              </a:rPr>
              <a:t>providing well-being checks via phone, in-person, or virtual means, and</a:t>
            </a:r>
          </a:p>
          <a:p>
            <a:pPr lvl="0"/>
            <a:r>
              <a:rPr lang="en-US" sz="1200" kern="1200" dirty="0" smtClean="0">
                <a:solidFill>
                  <a:schemeClr val="tx1"/>
                </a:solidFill>
                <a:effectLst/>
                <a:latin typeface="+mn-lt"/>
                <a:ea typeface="+mn-ea"/>
                <a:cs typeface="+mn-cs"/>
              </a:rPr>
              <a:t>providing homemaker, chore, grocery/pharmacy/supply delivery, or other services.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example, as part of their COVID-19 disaster relief activities, a state may use:</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funding originally allocated under Title III-C-1 to provide take out meals and, and</a:t>
            </a:r>
          </a:p>
          <a:p>
            <a:pPr lvl="0"/>
            <a:r>
              <a:rPr lang="en-US" sz="1200" kern="1200" dirty="0" smtClean="0">
                <a:solidFill>
                  <a:schemeClr val="tx1"/>
                </a:solidFill>
                <a:effectLst/>
                <a:latin typeface="+mn-lt"/>
                <a:ea typeface="+mn-ea"/>
                <a:cs typeface="+mn-cs"/>
              </a:rPr>
              <a:t>funding originally allocated under Title III-D to conduct daily phone well-being checks.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this COVID-19 Major Disaster-declared response for the examples above, the state does not need to submit a transfer or waiver request to ACL.  However, the state should be prepared to track:</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COVID-19 related expenditures using Title III-C-1 funding and number of persons and meals served and </a:t>
            </a:r>
          </a:p>
          <a:p>
            <a:pPr lvl="0"/>
            <a:r>
              <a:rPr lang="en-US" sz="1200" kern="1200" dirty="0" smtClean="0">
                <a:solidFill>
                  <a:schemeClr val="tx1"/>
                </a:solidFill>
                <a:effectLst/>
                <a:latin typeface="+mn-lt"/>
                <a:ea typeface="+mn-ea"/>
                <a:cs typeface="+mn-cs"/>
              </a:rPr>
              <a:t>COVID-19 related expenditures using Title III-D funding and number of persons and units served.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To assist with the Major Disaster Declaration, we have added a worksheet to the regular AMR titled COVID-19.  This is where you will report all of your COVID-19 expenditures after all of your new funding has been expended.  This worksheet is still in the Draft phase but will have the service columns listed with the funding sources that have been permitted to use open so that you can easily expend the funds as needed.  This sheet is also where you will record the number of units and persons served for COVID-19 related expenses.  There may be future changes to this sheet as we wait for more guidance from ACL.</a:t>
            </a:r>
          </a:p>
          <a:p>
            <a:endParaRPr lang="en-US" baseline="0" dirty="0" smtClean="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689711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Because FFCRA &amp; CARES Act funding is specifically appropriated for COVID-19 response, we encourage the use of funding in the following order:  Families First Coronavirus Response Act funding;  CARES Act funding;  then “Regular” Title III grant funds, starting with the oldest funds available first.  With the additional supplemental funding, we realize that it may be hard to expend all of your regular OAA funding in a timely manner. Because of this, the carryover limit will be waived for any existing 2020 OAA funds going into Area Plan FY2021.   </a:t>
            </a:r>
          </a:p>
          <a:p>
            <a:endParaRPr lang="en-US" baseline="0" dirty="0" smtClean="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689711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689711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689711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689711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689711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6897114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6897114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6897114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6897114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6897114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6897114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6897114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6897114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assist you with utilizing the CARES Act and Families First aid, new Service Types have been setup for your agency in the programs where you normally track Home Delivered Meals, Congregate Meals, Transportation as well as in your CRIA2 program.</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new Service Types were setup for tracking services supported by the CARES Act and Families First. The Service Types setup in your traditional meals and transportation programs are named:</a:t>
            </a:r>
          </a:p>
          <a:p>
            <a:r>
              <a:rPr lang="en-US" sz="1200" kern="1200" dirty="0" smtClean="0">
                <a:solidFill>
                  <a:schemeClr val="tx1"/>
                </a:solidFill>
                <a:effectLst/>
                <a:latin typeface="+mn-lt"/>
                <a:ea typeface="+mn-ea"/>
                <a:cs typeface="+mn-cs"/>
              </a:rPr>
              <a:t>CARES Act Home Delivered Meals</a:t>
            </a:r>
          </a:p>
          <a:p>
            <a:r>
              <a:rPr lang="en-US" sz="1200" kern="1200" dirty="0" smtClean="0">
                <a:solidFill>
                  <a:schemeClr val="tx1"/>
                </a:solidFill>
                <a:effectLst/>
                <a:latin typeface="+mn-lt"/>
                <a:ea typeface="+mn-ea"/>
                <a:cs typeface="+mn-cs"/>
              </a:rPr>
              <a:t>CARES Act Congregate Meals</a:t>
            </a:r>
          </a:p>
          <a:p>
            <a:r>
              <a:rPr lang="en-US" sz="1200" kern="1200" dirty="0" smtClean="0">
                <a:solidFill>
                  <a:schemeClr val="tx1"/>
                </a:solidFill>
                <a:effectLst/>
                <a:latin typeface="+mn-lt"/>
                <a:ea typeface="+mn-ea"/>
                <a:cs typeface="+mn-cs"/>
              </a:rPr>
              <a:t>CARES Act Transportation</a:t>
            </a:r>
          </a:p>
          <a:p>
            <a:r>
              <a:rPr lang="en-US" sz="1200" kern="1200" dirty="0" smtClean="0">
                <a:solidFill>
                  <a:schemeClr val="tx1"/>
                </a:solidFill>
                <a:effectLst/>
                <a:latin typeface="+mn-lt"/>
                <a:ea typeface="+mn-ea"/>
                <a:cs typeface="+mn-cs"/>
              </a:rPr>
              <a:t>Families First Home Delivered Meals </a:t>
            </a:r>
          </a:p>
          <a:p>
            <a:r>
              <a:rPr lang="en-US" sz="1200" kern="1200" dirty="0" smtClean="0">
                <a:solidFill>
                  <a:schemeClr val="tx1"/>
                </a:solidFill>
                <a:effectLst/>
                <a:latin typeface="+mn-lt"/>
                <a:ea typeface="+mn-ea"/>
                <a:cs typeface="+mn-cs"/>
              </a:rPr>
              <a:t>Families First Congregate Meals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 will need to establish new Event Profiles for these new Service Types and add the individuals receiving meals under the CARES Act and / or Families First to those new Events and enter units into those new Events the same way you already do for your existing meals services each month.</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689711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Before we get started, though, I do have one housekeeping note.  Please be aware the session offers a chat feature, which provides you the ability to send instant messages during the call.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can send private messages to one person, or message all participants, by selecting an individual’s name or selecting “all” in the “send to” dropdown.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Once you select who you are sending the message to, you will type your message into the chat box and hit “enter,” which will send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So, if you have a question, please feel free to type it in chat and we will either answer it in real time, or hold onto it to address during the Question and Answer portion of our call.  </a:t>
            </a:r>
          </a:p>
        </p:txBody>
      </p:sp>
      <p:sp>
        <p:nvSpPr>
          <p:cNvPr id="4" name="Slide Number Placeholder 3"/>
          <p:cNvSpPr>
            <a:spLocks noGrp="1"/>
          </p:cNvSpPr>
          <p:nvPr>
            <p:ph type="sldNum" sz="quarter" idx="10"/>
          </p:nvPr>
        </p:nvSpPr>
        <p:spPr/>
        <p:txBody>
          <a:bodyPr/>
          <a:lstStyle/>
          <a:p>
            <a:fld id="{D8522B98-1B59-4B08-A238-E74D6E903892}" type="slidenum">
              <a:rPr lang="en-US" smtClean="0"/>
              <a:t>3</a:t>
            </a:fld>
            <a:endParaRPr lang="en-US" dirty="0"/>
          </a:p>
        </p:txBody>
      </p:sp>
    </p:spTree>
    <p:extLst>
      <p:ext uri="{BB962C8B-B14F-4D97-AF65-F5344CB8AC3E}">
        <p14:creationId xmlns:p14="http://schemas.microsoft.com/office/powerpoint/2010/main" val="1846002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These service types have also been established in your CRIA2 program along with other services that can be tracked using the CRIA2 Units Entry screen. These services have been setup in your CRIA2 program to allow for an expedited method of units entry without the need for program enrollment. The services are named: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CARES Act Emergency</a:t>
            </a:r>
          </a:p>
          <a:p>
            <a:r>
              <a:rPr lang="en-US" sz="1200" kern="1200" dirty="0" smtClean="0">
                <a:solidFill>
                  <a:schemeClr val="tx1"/>
                </a:solidFill>
                <a:effectLst/>
                <a:latin typeface="+mn-lt"/>
                <a:ea typeface="+mn-ea"/>
                <a:cs typeface="+mn-cs"/>
              </a:rPr>
              <a:t>CARES Act Checking</a:t>
            </a:r>
          </a:p>
          <a:p>
            <a:r>
              <a:rPr lang="en-US" sz="1200" kern="1200" dirty="0" smtClean="0">
                <a:solidFill>
                  <a:schemeClr val="tx1"/>
                </a:solidFill>
                <a:effectLst/>
                <a:latin typeface="+mn-lt"/>
                <a:ea typeface="+mn-ea"/>
                <a:cs typeface="+mn-cs"/>
              </a:rPr>
              <a:t>CARES Act Care Coordination</a:t>
            </a:r>
          </a:p>
          <a:p>
            <a:r>
              <a:rPr lang="en-US" sz="1200" kern="1200" dirty="0" smtClean="0">
                <a:solidFill>
                  <a:schemeClr val="tx1"/>
                </a:solidFill>
                <a:effectLst/>
                <a:latin typeface="+mn-lt"/>
                <a:ea typeface="+mn-ea"/>
                <a:cs typeface="+mn-cs"/>
              </a:rPr>
              <a:t>CARES Act CG Other Supplemental </a:t>
            </a:r>
          </a:p>
          <a:p>
            <a:r>
              <a:rPr lang="en-US" sz="1200" kern="1200" dirty="0" smtClean="0">
                <a:solidFill>
                  <a:schemeClr val="tx1"/>
                </a:solidFill>
                <a:effectLst/>
                <a:latin typeface="+mn-lt"/>
                <a:ea typeface="+mn-ea"/>
                <a:cs typeface="+mn-cs"/>
              </a:rPr>
              <a:t>CARES Act CG Other Respite </a:t>
            </a:r>
          </a:p>
          <a:p>
            <a:r>
              <a:rPr lang="en-US" sz="1200" kern="1200" dirty="0" smtClean="0">
                <a:solidFill>
                  <a:schemeClr val="tx1"/>
                </a:solidFill>
                <a:effectLst/>
                <a:latin typeface="+mn-lt"/>
                <a:ea typeface="+mn-ea"/>
                <a:cs typeface="+mn-cs"/>
              </a:rPr>
              <a:t>CARES Act Transportation </a:t>
            </a:r>
          </a:p>
          <a:p>
            <a:r>
              <a:rPr lang="en-US" sz="1200" kern="1200" dirty="0" smtClean="0">
                <a:solidFill>
                  <a:schemeClr val="tx1"/>
                </a:solidFill>
                <a:effectLst/>
                <a:latin typeface="+mn-lt"/>
                <a:ea typeface="+mn-ea"/>
                <a:cs typeface="+mn-cs"/>
              </a:rPr>
              <a:t>CARES Act Home Delivered Meals</a:t>
            </a:r>
          </a:p>
          <a:p>
            <a:r>
              <a:rPr lang="en-US" sz="1200" kern="1200" dirty="0" smtClean="0">
                <a:solidFill>
                  <a:schemeClr val="tx1"/>
                </a:solidFill>
                <a:effectLst/>
                <a:latin typeface="+mn-lt"/>
                <a:ea typeface="+mn-ea"/>
                <a:cs typeface="+mn-cs"/>
              </a:rPr>
              <a:t>CARES Act Congregate Meals</a:t>
            </a:r>
          </a:p>
          <a:p>
            <a:r>
              <a:rPr lang="en-US" sz="1200" kern="1200" dirty="0" smtClean="0">
                <a:solidFill>
                  <a:schemeClr val="tx1"/>
                </a:solidFill>
                <a:effectLst/>
                <a:latin typeface="+mn-lt"/>
                <a:ea typeface="+mn-ea"/>
                <a:cs typeface="+mn-cs"/>
              </a:rPr>
              <a:t>Families First Home Delivered Meals</a:t>
            </a:r>
          </a:p>
          <a:p>
            <a:r>
              <a:rPr lang="en-US" sz="1200" kern="1200" dirty="0" smtClean="0">
                <a:solidFill>
                  <a:schemeClr val="tx1"/>
                </a:solidFill>
                <a:effectLst/>
                <a:latin typeface="+mn-lt"/>
                <a:ea typeface="+mn-ea"/>
                <a:cs typeface="+mn-cs"/>
              </a:rPr>
              <a:t>Families First Congregate Meals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6897114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Regardless of where the units for these new services are tracked, the units and individuals served will not show up on the ‘AAA Service Summary’ (or ‘AAA Service Summary Sub-Contractors’ for those with linked sub-contractors) reports. This is because they are to be kept separated from your standard units counts. For that reason, use the ‘Service Units and Summary Report’ and run the report for ‘All Programs’ and use the same date span as you would for the ‘AAA Service Summary’ report. Once the report has completed, download it and look at the ‘State Service Type’ tab. Locate the rows matching the services named above and use the columns named ‘Client Served (Unduplicated)’ and ‘Units’ for your AMR reporting. </a:t>
            </a:r>
          </a:p>
          <a:p>
            <a:r>
              <a:rPr lang="en-US" sz="1200" kern="1200" dirty="0" smtClean="0">
                <a:solidFill>
                  <a:schemeClr val="tx1"/>
                </a:solidFill>
                <a:effectLst/>
                <a:latin typeface="+mn-lt"/>
                <a:ea typeface="+mn-ea"/>
                <a:cs typeface="+mn-cs"/>
              </a:rPr>
              <a:t>These numbers are to be entered on the newly revised AMR OC in the corresponding location for the service.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6897114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16897114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16897114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6897114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16897114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1689711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689711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defRPr/>
            </a:pPr>
            <a:r>
              <a:rPr lang="en-US" dirty="0"/>
              <a:t>Since the COVID-19 pandemic began spreading across the country, Congress has passed three packages of legislation to protect public health and stimulate the economy.</a:t>
            </a:r>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689711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689711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Since the COVID-19 pandemic began spreading across the country, Congress has passed three packages of legislation to protect public health and stimulate the economy.</a:t>
            </a:r>
            <a:endParaRPr lang="en-US" dirty="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689711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689711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689711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4"/>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F904FCF-AEC9-4E1F-B937-799E64312EAE}" type="datetimeFigureOut">
              <a:rPr lang="en-US" smtClean="0"/>
              <a:t>4/9/2020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47E6EA-1DEA-40C4-ACBC-F06DD69B36B7}" type="slidenum">
              <a:rPr lang="en-US" smtClean="0"/>
              <a:t>‹#›</a:t>
            </a:fld>
            <a:endParaRPr lang="en-US" dirty="0"/>
          </a:p>
        </p:txBody>
      </p:sp>
    </p:spTree>
    <p:extLst>
      <p:ext uri="{BB962C8B-B14F-4D97-AF65-F5344CB8AC3E}">
        <p14:creationId xmlns:p14="http://schemas.microsoft.com/office/powerpoint/2010/main" val="1982496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904FCF-AEC9-4E1F-B937-799E64312EAE}" type="datetimeFigureOut">
              <a:rPr lang="en-US" smtClean="0"/>
              <a:t>4/9/2020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47E6EA-1DEA-40C4-ACBC-F06DD69B36B7}" type="slidenum">
              <a:rPr lang="en-US" smtClean="0"/>
              <a:t>‹#›</a:t>
            </a:fld>
            <a:endParaRPr lang="en-US" dirty="0"/>
          </a:p>
        </p:txBody>
      </p:sp>
    </p:spTree>
    <p:extLst>
      <p:ext uri="{BB962C8B-B14F-4D97-AF65-F5344CB8AC3E}">
        <p14:creationId xmlns:p14="http://schemas.microsoft.com/office/powerpoint/2010/main" val="2516902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65127"/>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2" y="365127"/>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904FCF-AEC9-4E1F-B937-799E64312EAE}" type="datetimeFigureOut">
              <a:rPr lang="en-US" smtClean="0"/>
              <a:t>4/9/2020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47E6EA-1DEA-40C4-ACBC-F06DD69B36B7}" type="slidenum">
              <a:rPr lang="en-US" smtClean="0"/>
              <a:t>‹#›</a:t>
            </a:fld>
            <a:endParaRPr lang="en-US" dirty="0"/>
          </a:p>
        </p:txBody>
      </p:sp>
    </p:spTree>
    <p:extLst>
      <p:ext uri="{BB962C8B-B14F-4D97-AF65-F5344CB8AC3E}">
        <p14:creationId xmlns:p14="http://schemas.microsoft.com/office/powerpoint/2010/main" val="1634071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840187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508008"/>
            <a:ext cx="7886700" cy="1325563"/>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628651" y="2268543"/>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8983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709741"/>
            <a:ext cx="7886700" cy="2852737"/>
          </a:xfrm>
          <a:prstGeom prst="rect">
            <a:avLst/>
          </a:prstGeo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623890"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90924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493716"/>
            <a:ext cx="7886700" cy="1325563"/>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628651" y="1954213"/>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1" y="1954213"/>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09823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3" y="493716"/>
            <a:ext cx="7886700" cy="1325563"/>
          </a:xfrm>
          <a:prstGeom prst="rect">
            <a:avLst/>
          </a:prstGeom>
        </p:spPr>
        <p:txBody>
          <a:bodyPr/>
          <a:lstStyle/>
          <a:p>
            <a:r>
              <a:rPr lang="en-US" dirty="0"/>
              <a:t>Click to edit Master title style</a:t>
            </a:r>
          </a:p>
        </p:txBody>
      </p:sp>
      <p:sp>
        <p:nvSpPr>
          <p:cNvPr id="3" name="Text Placeholder 2"/>
          <p:cNvSpPr>
            <a:spLocks noGrp="1"/>
          </p:cNvSpPr>
          <p:nvPr>
            <p:ph type="body" idx="1"/>
          </p:nvPr>
        </p:nvSpPr>
        <p:spPr>
          <a:xfrm>
            <a:off x="629842" y="180975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633663"/>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80975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3" y="2633663"/>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2405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1" y="49371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5881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666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500062"/>
            <a:ext cx="2949179" cy="1600200"/>
          </a:xfrm>
          <a:prstGeom prst="rect">
            <a:avLst/>
          </a:prstGeo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3887393" y="1030290"/>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100263"/>
            <a:ext cx="2949179"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952760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904FCF-AEC9-4E1F-B937-799E64312EAE}" type="datetimeFigureOut">
              <a:rPr lang="en-US" smtClean="0"/>
              <a:t>4/9/2020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47E6EA-1DEA-40C4-ACBC-F06DD69B36B7}" type="slidenum">
              <a:rPr lang="en-US" smtClean="0"/>
              <a:t>‹#›</a:t>
            </a:fld>
            <a:endParaRPr lang="en-US" dirty="0"/>
          </a:p>
        </p:txBody>
      </p:sp>
    </p:spTree>
    <p:extLst>
      <p:ext uri="{BB962C8B-B14F-4D97-AF65-F5344CB8AC3E}">
        <p14:creationId xmlns:p14="http://schemas.microsoft.com/office/powerpoint/2010/main" val="21379297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500063"/>
            <a:ext cx="2949179" cy="1600200"/>
          </a:xfrm>
          <a:prstGeom prst="rect">
            <a:avLst/>
          </a:prstGeom>
        </p:spPr>
        <p:txBody>
          <a:bodyPr anchor="b"/>
          <a:lstStyle>
            <a:lvl1pPr>
              <a:defRPr sz="2400"/>
            </a:lvl1pPr>
          </a:lstStyle>
          <a:p>
            <a:r>
              <a:rPr lang="en-US" dirty="0"/>
              <a:t>Click to edit Master title style</a:t>
            </a:r>
          </a:p>
        </p:txBody>
      </p:sp>
      <p:sp>
        <p:nvSpPr>
          <p:cNvPr id="3" name="Picture Placeholder 2"/>
          <p:cNvSpPr>
            <a:spLocks noGrp="1"/>
          </p:cNvSpPr>
          <p:nvPr>
            <p:ph type="pic" idx="1"/>
          </p:nvPr>
        </p:nvSpPr>
        <p:spPr>
          <a:xfrm>
            <a:off x="3887393" y="1030290"/>
            <a:ext cx="4629151"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100263"/>
            <a:ext cx="2949179"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187879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4808960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508008"/>
            <a:ext cx="7886700" cy="1325563"/>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628651" y="2268543"/>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60496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709741"/>
            <a:ext cx="7886700" cy="2852737"/>
          </a:xfrm>
          <a:prstGeom prst="rect">
            <a:avLst/>
          </a:prstGeo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623890"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941816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493716"/>
            <a:ext cx="7886700" cy="1325563"/>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628651" y="1954213"/>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1" y="1954213"/>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58370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3" y="493716"/>
            <a:ext cx="7886700" cy="1325563"/>
          </a:xfrm>
          <a:prstGeom prst="rect">
            <a:avLst/>
          </a:prstGeom>
        </p:spPr>
        <p:txBody>
          <a:bodyPr/>
          <a:lstStyle/>
          <a:p>
            <a:r>
              <a:rPr lang="en-US" dirty="0"/>
              <a:t>Click to edit Master title style</a:t>
            </a:r>
          </a:p>
        </p:txBody>
      </p:sp>
      <p:sp>
        <p:nvSpPr>
          <p:cNvPr id="3" name="Text Placeholder 2"/>
          <p:cNvSpPr>
            <a:spLocks noGrp="1"/>
          </p:cNvSpPr>
          <p:nvPr>
            <p:ph type="body" idx="1"/>
          </p:nvPr>
        </p:nvSpPr>
        <p:spPr>
          <a:xfrm>
            <a:off x="629842" y="180975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633663"/>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80975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3" y="2633663"/>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58685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1" y="49371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7432525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2841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500062"/>
            <a:ext cx="2949179" cy="1600200"/>
          </a:xfrm>
          <a:prstGeom prst="rect">
            <a:avLst/>
          </a:prstGeo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3887393" y="1030290"/>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100263"/>
            <a:ext cx="2949179"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1221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500063"/>
            <a:ext cx="2949179" cy="1600200"/>
          </a:xfrm>
          <a:prstGeom prst="rect">
            <a:avLst/>
          </a:prstGeom>
        </p:spPr>
        <p:txBody>
          <a:bodyPr anchor="b"/>
          <a:lstStyle>
            <a:lvl1pPr>
              <a:defRPr sz="2400"/>
            </a:lvl1pPr>
          </a:lstStyle>
          <a:p>
            <a:r>
              <a:rPr lang="en-US" dirty="0"/>
              <a:t>Click to edit Master title style</a:t>
            </a:r>
          </a:p>
        </p:txBody>
      </p:sp>
      <p:sp>
        <p:nvSpPr>
          <p:cNvPr id="3" name="Picture Placeholder 2"/>
          <p:cNvSpPr>
            <a:spLocks noGrp="1"/>
          </p:cNvSpPr>
          <p:nvPr>
            <p:ph type="pic" idx="1"/>
          </p:nvPr>
        </p:nvSpPr>
        <p:spPr>
          <a:xfrm>
            <a:off x="3887393" y="1030290"/>
            <a:ext cx="4629151"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100263"/>
            <a:ext cx="2949179"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369277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709743"/>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90" y="4589468"/>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F904FCF-AEC9-4E1F-B937-799E64312EAE}" type="datetimeFigureOut">
              <a:rPr lang="en-US" smtClean="0"/>
              <a:t>4/9/2020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47E6EA-1DEA-40C4-ACBC-F06DD69B36B7}" type="slidenum">
              <a:rPr lang="en-US" smtClean="0"/>
              <a:t>‹#›</a:t>
            </a:fld>
            <a:endParaRPr lang="en-US" dirty="0"/>
          </a:p>
        </p:txBody>
      </p:sp>
    </p:spTree>
    <p:extLst>
      <p:ext uri="{BB962C8B-B14F-4D97-AF65-F5344CB8AC3E}">
        <p14:creationId xmlns:p14="http://schemas.microsoft.com/office/powerpoint/2010/main" val="27921892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2596453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508008"/>
            <a:ext cx="7886700" cy="1325563"/>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628651" y="2268543"/>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02220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709741"/>
            <a:ext cx="7886700" cy="2852737"/>
          </a:xfrm>
          <a:prstGeom prst="rect">
            <a:avLst/>
          </a:prstGeo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623890"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906194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493716"/>
            <a:ext cx="7886700" cy="1325563"/>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628651" y="1954213"/>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1" y="1954213"/>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984527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3" y="493716"/>
            <a:ext cx="7886700" cy="1325563"/>
          </a:xfrm>
          <a:prstGeom prst="rect">
            <a:avLst/>
          </a:prstGeom>
        </p:spPr>
        <p:txBody>
          <a:bodyPr/>
          <a:lstStyle/>
          <a:p>
            <a:r>
              <a:rPr lang="en-US" dirty="0"/>
              <a:t>Click to edit Master title style</a:t>
            </a:r>
          </a:p>
        </p:txBody>
      </p:sp>
      <p:sp>
        <p:nvSpPr>
          <p:cNvPr id="3" name="Text Placeholder 2"/>
          <p:cNvSpPr>
            <a:spLocks noGrp="1"/>
          </p:cNvSpPr>
          <p:nvPr>
            <p:ph type="body" idx="1"/>
          </p:nvPr>
        </p:nvSpPr>
        <p:spPr>
          <a:xfrm>
            <a:off x="629842" y="180975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633663"/>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80975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3" y="2633663"/>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11567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1" y="49371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310781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18063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500062"/>
            <a:ext cx="2949179" cy="1600200"/>
          </a:xfrm>
          <a:prstGeom prst="rect">
            <a:avLst/>
          </a:prstGeo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3887393" y="1030290"/>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100263"/>
            <a:ext cx="2949179"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39460108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500063"/>
            <a:ext cx="2949179" cy="1600200"/>
          </a:xfrm>
          <a:prstGeom prst="rect">
            <a:avLst/>
          </a:prstGeom>
        </p:spPr>
        <p:txBody>
          <a:bodyPr anchor="b"/>
          <a:lstStyle>
            <a:lvl1pPr>
              <a:defRPr sz="2400"/>
            </a:lvl1pPr>
          </a:lstStyle>
          <a:p>
            <a:r>
              <a:rPr lang="en-US" dirty="0"/>
              <a:t>Click to edit Master title style</a:t>
            </a:r>
          </a:p>
        </p:txBody>
      </p:sp>
      <p:sp>
        <p:nvSpPr>
          <p:cNvPr id="3" name="Picture Placeholder 2"/>
          <p:cNvSpPr>
            <a:spLocks noGrp="1"/>
          </p:cNvSpPr>
          <p:nvPr>
            <p:ph type="pic" idx="1"/>
          </p:nvPr>
        </p:nvSpPr>
        <p:spPr>
          <a:xfrm>
            <a:off x="3887393" y="1030290"/>
            <a:ext cx="4629151"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100263"/>
            <a:ext cx="2949179"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40328166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40240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1"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1"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F904FCF-AEC9-4E1F-B937-799E64312EAE}" type="datetimeFigureOut">
              <a:rPr lang="en-US" smtClean="0"/>
              <a:t>4/9/2020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47E6EA-1DEA-40C4-ACBC-F06DD69B36B7}" type="slidenum">
              <a:rPr lang="en-US" smtClean="0"/>
              <a:t>‹#›</a:t>
            </a:fld>
            <a:endParaRPr lang="en-US" dirty="0"/>
          </a:p>
        </p:txBody>
      </p:sp>
    </p:spTree>
    <p:extLst>
      <p:ext uri="{BB962C8B-B14F-4D97-AF65-F5344CB8AC3E}">
        <p14:creationId xmlns:p14="http://schemas.microsoft.com/office/powerpoint/2010/main" val="30659541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508008"/>
            <a:ext cx="7886700" cy="1325563"/>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628651" y="2268543"/>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63453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709741"/>
            <a:ext cx="7886700" cy="2852737"/>
          </a:xfrm>
          <a:prstGeom prst="rect">
            <a:avLst/>
          </a:prstGeo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623890"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206987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493716"/>
            <a:ext cx="7886700" cy="1325563"/>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628651" y="1954213"/>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1" y="1954213"/>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862032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3" y="493716"/>
            <a:ext cx="7886700" cy="1325563"/>
          </a:xfrm>
          <a:prstGeom prst="rect">
            <a:avLst/>
          </a:prstGeom>
        </p:spPr>
        <p:txBody>
          <a:bodyPr/>
          <a:lstStyle/>
          <a:p>
            <a:r>
              <a:rPr lang="en-US" dirty="0"/>
              <a:t>Click to edit Master title style</a:t>
            </a:r>
          </a:p>
        </p:txBody>
      </p:sp>
      <p:sp>
        <p:nvSpPr>
          <p:cNvPr id="3" name="Text Placeholder 2"/>
          <p:cNvSpPr>
            <a:spLocks noGrp="1"/>
          </p:cNvSpPr>
          <p:nvPr>
            <p:ph type="body" idx="1"/>
          </p:nvPr>
        </p:nvSpPr>
        <p:spPr>
          <a:xfrm>
            <a:off x="629842" y="180975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633663"/>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80975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3" y="2633663"/>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44065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1" y="49371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6335107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23368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500062"/>
            <a:ext cx="2949179" cy="1600200"/>
          </a:xfrm>
          <a:prstGeom prst="rect">
            <a:avLst/>
          </a:prstGeo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3887393" y="1030290"/>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100263"/>
            <a:ext cx="2949179"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35027032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500063"/>
            <a:ext cx="2949179" cy="1600200"/>
          </a:xfrm>
          <a:prstGeom prst="rect">
            <a:avLst/>
          </a:prstGeom>
        </p:spPr>
        <p:txBody>
          <a:bodyPr anchor="b"/>
          <a:lstStyle>
            <a:lvl1pPr>
              <a:defRPr sz="2400"/>
            </a:lvl1pPr>
          </a:lstStyle>
          <a:p>
            <a:r>
              <a:rPr lang="en-US" dirty="0"/>
              <a:t>Click to edit Master title style</a:t>
            </a:r>
          </a:p>
        </p:txBody>
      </p:sp>
      <p:sp>
        <p:nvSpPr>
          <p:cNvPr id="3" name="Picture Placeholder 2"/>
          <p:cNvSpPr>
            <a:spLocks noGrp="1"/>
          </p:cNvSpPr>
          <p:nvPr>
            <p:ph type="pic" idx="1"/>
          </p:nvPr>
        </p:nvSpPr>
        <p:spPr>
          <a:xfrm>
            <a:off x="3887393" y="1030290"/>
            <a:ext cx="4629151"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100263"/>
            <a:ext cx="2949179"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666621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5503864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508008"/>
            <a:ext cx="7886700" cy="1325563"/>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628651" y="2268543"/>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8425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3" y="365130"/>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4"/>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4" y="1681164"/>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4"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904FCF-AEC9-4E1F-B937-799E64312EAE}" type="datetimeFigureOut">
              <a:rPr lang="en-US" smtClean="0"/>
              <a:t>4/9/2020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47E6EA-1DEA-40C4-ACBC-F06DD69B36B7}" type="slidenum">
              <a:rPr lang="en-US" smtClean="0"/>
              <a:t>‹#›</a:t>
            </a:fld>
            <a:endParaRPr lang="en-US" dirty="0"/>
          </a:p>
        </p:txBody>
      </p:sp>
    </p:spTree>
    <p:extLst>
      <p:ext uri="{BB962C8B-B14F-4D97-AF65-F5344CB8AC3E}">
        <p14:creationId xmlns:p14="http://schemas.microsoft.com/office/powerpoint/2010/main" val="1555578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709741"/>
            <a:ext cx="7886700" cy="2852737"/>
          </a:xfrm>
          <a:prstGeom prst="rect">
            <a:avLst/>
          </a:prstGeo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623890"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123930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493716"/>
            <a:ext cx="7886700" cy="1325563"/>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628651" y="1954213"/>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1" y="1954213"/>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54176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3" y="493716"/>
            <a:ext cx="7886700" cy="1325563"/>
          </a:xfrm>
          <a:prstGeom prst="rect">
            <a:avLst/>
          </a:prstGeom>
        </p:spPr>
        <p:txBody>
          <a:bodyPr/>
          <a:lstStyle/>
          <a:p>
            <a:r>
              <a:rPr lang="en-US" dirty="0"/>
              <a:t>Click to edit Master title style</a:t>
            </a:r>
          </a:p>
        </p:txBody>
      </p:sp>
      <p:sp>
        <p:nvSpPr>
          <p:cNvPr id="3" name="Text Placeholder 2"/>
          <p:cNvSpPr>
            <a:spLocks noGrp="1"/>
          </p:cNvSpPr>
          <p:nvPr>
            <p:ph type="body" idx="1"/>
          </p:nvPr>
        </p:nvSpPr>
        <p:spPr>
          <a:xfrm>
            <a:off x="629842" y="180975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633663"/>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80975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3" y="2633663"/>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5478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1" y="49371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2505181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42064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500062"/>
            <a:ext cx="2949179" cy="1600200"/>
          </a:xfrm>
          <a:prstGeom prst="rect">
            <a:avLst/>
          </a:prstGeo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3887393" y="1030290"/>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100263"/>
            <a:ext cx="2949179"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1312608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500063"/>
            <a:ext cx="2949179" cy="1600200"/>
          </a:xfrm>
          <a:prstGeom prst="rect">
            <a:avLst/>
          </a:prstGeom>
        </p:spPr>
        <p:txBody>
          <a:bodyPr anchor="b"/>
          <a:lstStyle>
            <a:lvl1pPr>
              <a:defRPr sz="2400"/>
            </a:lvl1pPr>
          </a:lstStyle>
          <a:p>
            <a:r>
              <a:rPr lang="en-US" dirty="0"/>
              <a:t>Click to edit Master title style</a:t>
            </a:r>
          </a:p>
        </p:txBody>
      </p:sp>
      <p:sp>
        <p:nvSpPr>
          <p:cNvPr id="3" name="Picture Placeholder 2"/>
          <p:cNvSpPr>
            <a:spLocks noGrp="1"/>
          </p:cNvSpPr>
          <p:nvPr>
            <p:ph type="pic" idx="1"/>
          </p:nvPr>
        </p:nvSpPr>
        <p:spPr>
          <a:xfrm>
            <a:off x="3887393" y="1030290"/>
            <a:ext cx="4629151"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100263"/>
            <a:ext cx="2949179"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6504802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2436162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508008"/>
            <a:ext cx="7886700" cy="1325563"/>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628651" y="2268543"/>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83713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709741"/>
            <a:ext cx="7886700" cy="2852737"/>
          </a:xfrm>
          <a:prstGeom prst="rect">
            <a:avLst/>
          </a:prstGeo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623890"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93759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F904FCF-AEC9-4E1F-B937-799E64312EAE}" type="datetimeFigureOut">
              <a:rPr lang="en-US" smtClean="0"/>
              <a:t>4/9/2020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47E6EA-1DEA-40C4-ACBC-F06DD69B36B7}" type="slidenum">
              <a:rPr lang="en-US" smtClean="0"/>
              <a:t>‹#›</a:t>
            </a:fld>
            <a:endParaRPr lang="en-US" dirty="0"/>
          </a:p>
        </p:txBody>
      </p:sp>
    </p:spTree>
    <p:extLst>
      <p:ext uri="{BB962C8B-B14F-4D97-AF65-F5344CB8AC3E}">
        <p14:creationId xmlns:p14="http://schemas.microsoft.com/office/powerpoint/2010/main" val="41287072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493716"/>
            <a:ext cx="7886700" cy="1325563"/>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628651" y="1954213"/>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1" y="1954213"/>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884585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3" y="493716"/>
            <a:ext cx="7886700" cy="1325563"/>
          </a:xfrm>
          <a:prstGeom prst="rect">
            <a:avLst/>
          </a:prstGeom>
        </p:spPr>
        <p:txBody>
          <a:bodyPr/>
          <a:lstStyle/>
          <a:p>
            <a:r>
              <a:rPr lang="en-US" dirty="0"/>
              <a:t>Click to edit Master title style</a:t>
            </a:r>
          </a:p>
        </p:txBody>
      </p:sp>
      <p:sp>
        <p:nvSpPr>
          <p:cNvPr id="3" name="Text Placeholder 2"/>
          <p:cNvSpPr>
            <a:spLocks noGrp="1"/>
          </p:cNvSpPr>
          <p:nvPr>
            <p:ph type="body" idx="1"/>
          </p:nvPr>
        </p:nvSpPr>
        <p:spPr>
          <a:xfrm>
            <a:off x="629842" y="180975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633663"/>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80975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3" y="2633663"/>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71553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1" y="49371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5605250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95683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500062"/>
            <a:ext cx="2949179" cy="1600200"/>
          </a:xfrm>
          <a:prstGeom prst="rect">
            <a:avLst/>
          </a:prstGeo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3887393" y="1030290"/>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100263"/>
            <a:ext cx="2949179"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7251886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500063"/>
            <a:ext cx="2949179" cy="1600200"/>
          </a:xfrm>
          <a:prstGeom prst="rect">
            <a:avLst/>
          </a:prstGeom>
        </p:spPr>
        <p:txBody>
          <a:bodyPr anchor="b"/>
          <a:lstStyle>
            <a:lvl1pPr>
              <a:defRPr sz="2400"/>
            </a:lvl1pPr>
          </a:lstStyle>
          <a:p>
            <a:r>
              <a:rPr lang="en-US" dirty="0"/>
              <a:t>Click to edit Master title style</a:t>
            </a:r>
          </a:p>
        </p:txBody>
      </p:sp>
      <p:sp>
        <p:nvSpPr>
          <p:cNvPr id="3" name="Picture Placeholder 2"/>
          <p:cNvSpPr>
            <a:spLocks noGrp="1"/>
          </p:cNvSpPr>
          <p:nvPr>
            <p:ph type="pic" idx="1"/>
          </p:nvPr>
        </p:nvSpPr>
        <p:spPr>
          <a:xfrm>
            <a:off x="3887393" y="1030290"/>
            <a:ext cx="4629151"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100263"/>
            <a:ext cx="2949179"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860256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904FCF-AEC9-4E1F-B937-799E64312EAE}" type="datetimeFigureOut">
              <a:rPr lang="en-US" smtClean="0"/>
              <a:t>4/9/2020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47E6EA-1DEA-40C4-ACBC-F06DD69B36B7}" type="slidenum">
              <a:rPr lang="en-US" smtClean="0"/>
              <a:t>‹#›</a:t>
            </a:fld>
            <a:endParaRPr lang="en-US" dirty="0"/>
          </a:p>
        </p:txBody>
      </p:sp>
    </p:spTree>
    <p:extLst>
      <p:ext uri="{BB962C8B-B14F-4D97-AF65-F5344CB8AC3E}">
        <p14:creationId xmlns:p14="http://schemas.microsoft.com/office/powerpoint/2010/main" val="1143225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3" y="987430"/>
            <a:ext cx="462915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F904FCF-AEC9-4E1F-B937-799E64312EAE}" type="datetimeFigureOut">
              <a:rPr lang="en-US" smtClean="0"/>
              <a:t>4/9/2020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47E6EA-1DEA-40C4-ACBC-F06DD69B36B7}" type="slidenum">
              <a:rPr lang="en-US" smtClean="0"/>
              <a:t>‹#›</a:t>
            </a:fld>
            <a:endParaRPr lang="en-US" dirty="0"/>
          </a:p>
        </p:txBody>
      </p:sp>
    </p:spTree>
    <p:extLst>
      <p:ext uri="{BB962C8B-B14F-4D97-AF65-F5344CB8AC3E}">
        <p14:creationId xmlns:p14="http://schemas.microsoft.com/office/powerpoint/2010/main" val="765546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3" y="987430"/>
            <a:ext cx="4629151"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F904FCF-AEC9-4E1F-B937-799E64312EAE}" type="datetimeFigureOut">
              <a:rPr lang="en-US" smtClean="0"/>
              <a:t>4/9/2020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47E6EA-1DEA-40C4-ACBC-F06DD69B36B7}" type="slidenum">
              <a:rPr lang="en-US" smtClean="0"/>
              <a:t>‹#›</a:t>
            </a:fld>
            <a:endParaRPr lang="en-US" dirty="0"/>
          </a:p>
        </p:txBody>
      </p:sp>
    </p:spTree>
    <p:extLst>
      <p:ext uri="{BB962C8B-B14F-4D97-AF65-F5344CB8AC3E}">
        <p14:creationId xmlns:p14="http://schemas.microsoft.com/office/powerpoint/2010/main" val="2561231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3.jpg"/><Relationship Id="rId5" Type="http://schemas.openxmlformats.org/officeDocument/2006/relationships/slideLayout" Target="../slideLayouts/slideLayout16.xml"/><Relationship Id="rId10"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4.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5.jpg"/><Relationship Id="rId5" Type="http://schemas.openxmlformats.org/officeDocument/2006/relationships/slideLayout" Target="../slideLayouts/slideLayout25.xml"/><Relationship Id="rId10" Type="http://schemas.openxmlformats.org/officeDocument/2006/relationships/theme" Target="../theme/theme4.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image" Target="../media/image4.pn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6.jpg"/><Relationship Id="rId5" Type="http://schemas.openxmlformats.org/officeDocument/2006/relationships/slideLayout" Target="../slideLayouts/slideLayout34.xml"/><Relationship Id="rId10" Type="http://schemas.openxmlformats.org/officeDocument/2006/relationships/theme" Target="../theme/theme5.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image" Target="../media/image4.pn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image" Target="../media/image3.jpg"/><Relationship Id="rId5" Type="http://schemas.openxmlformats.org/officeDocument/2006/relationships/slideLayout" Target="../slideLayouts/slideLayout43.xml"/><Relationship Id="rId10" Type="http://schemas.openxmlformats.org/officeDocument/2006/relationships/theme" Target="../theme/theme7.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image" Target="../media/image4.png"/><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5.jpg"/><Relationship Id="rId5" Type="http://schemas.openxmlformats.org/officeDocument/2006/relationships/slideLayout" Target="../slideLayouts/slideLayout52.xml"/><Relationship Id="rId10" Type="http://schemas.openxmlformats.org/officeDocument/2006/relationships/theme" Target="../theme/theme8.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image" Target="../media/image4.png"/><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image" Target="../media/image6.jpg"/><Relationship Id="rId5" Type="http://schemas.openxmlformats.org/officeDocument/2006/relationships/slideLayout" Target="../slideLayouts/slideLayout61.xml"/><Relationship Id="rId10" Type="http://schemas.openxmlformats.org/officeDocument/2006/relationships/theme" Target="../theme/theme9.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30"/>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1" y="63563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904FCF-AEC9-4E1F-B937-799E64312EAE}" type="datetimeFigureOut">
              <a:rPr lang="en-US" smtClean="0"/>
              <a:t>4/9/2020</a:t>
            </a:fld>
            <a:endParaRPr lang="en-US" dirty="0"/>
          </a:p>
        </p:txBody>
      </p:sp>
      <p:sp>
        <p:nvSpPr>
          <p:cNvPr id="5" name="Footer Placeholder 4"/>
          <p:cNvSpPr>
            <a:spLocks noGrp="1"/>
          </p:cNvSpPr>
          <p:nvPr>
            <p:ph type="ftr" sz="quarter" idx="3"/>
          </p:nvPr>
        </p:nvSpPr>
        <p:spPr>
          <a:xfrm>
            <a:off x="3028951" y="63563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1" y="635635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47E6EA-1DEA-40C4-ACBC-F06DD69B36B7}" type="slidenum">
              <a:rPr lang="en-US" smtClean="0"/>
              <a:t>‹#›</a:t>
            </a:fld>
            <a:endParaRPr lang="en-US" dirty="0"/>
          </a:p>
        </p:txBody>
      </p:sp>
    </p:spTree>
    <p:extLst>
      <p:ext uri="{BB962C8B-B14F-4D97-AF65-F5344CB8AC3E}">
        <p14:creationId xmlns:p14="http://schemas.microsoft.com/office/powerpoint/2010/main" val="2769982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2141" y="5870451"/>
            <a:ext cx="891263" cy="50291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 y="962343"/>
            <a:ext cx="1069903" cy="668338"/>
          </a:xfrm>
          <a:prstGeom prst="rect">
            <a:avLst/>
          </a:prstGeom>
        </p:spPr>
      </p:pic>
    </p:spTree>
    <p:extLst>
      <p:ext uri="{BB962C8B-B14F-4D97-AF65-F5344CB8AC3E}">
        <p14:creationId xmlns:p14="http://schemas.microsoft.com/office/powerpoint/2010/main" val="2536354242"/>
      </p:ext>
    </p:extLst>
  </p:cSld>
  <p:clrMap bg1="lt1" tx1="dk1" bg2="lt2" tx2="dk2" accent1="accent1" accent2="accent2" accent3="accent3" accent4="accent4" accent5="accent5" accent6="accent6" hlink="hlink" folHlink="folHlink"/>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962141" y="5873752"/>
            <a:ext cx="1107279" cy="738186"/>
          </a:xfrm>
          <a:prstGeom prst="rect">
            <a:avLst/>
          </a:prstGeom>
        </p:spPr>
      </p:pic>
      <p:sp>
        <p:nvSpPr>
          <p:cNvPr id="3" name="Text Placeholder 2"/>
          <p:cNvSpPr>
            <a:spLocks noGrp="1"/>
          </p:cNvSpPr>
          <p:nvPr>
            <p:ph type="body" idx="1"/>
          </p:nvPr>
        </p:nvSpPr>
        <p:spPr>
          <a:xfrm>
            <a:off x="628651" y="2125663"/>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7"/>
          <p:cNvSpPr>
            <a:spLocks noGrp="1"/>
          </p:cNvSpPr>
          <p:nvPr>
            <p:ph type="title"/>
          </p:nvPr>
        </p:nvSpPr>
        <p:spPr>
          <a:xfrm>
            <a:off x="628651" y="66516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9" name="TextBox 8"/>
          <p:cNvSpPr txBox="1"/>
          <p:nvPr userDrawn="1"/>
        </p:nvSpPr>
        <p:spPr>
          <a:xfrm>
            <a:off x="117875" y="-1400175"/>
            <a:ext cx="184731" cy="300082"/>
          </a:xfrm>
          <a:prstGeom prst="rect">
            <a:avLst/>
          </a:prstGeom>
          <a:noFill/>
        </p:spPr>
        <p:txBody>
          <a:bodyPr wrap="none" rtlCol="0">
            <a:spAutoFit/>
          </a:bodyPr>
          <a:lstStyle/>
          <a:p>
            <a:endParaRPr lang="en-US" sz="1350"/>
          </a:p>
        </p:txBody>
      </p:sp>
    </p:spTree>
    <p:extLst>
      <p:ext uri="{BB962C8B-B14F-4D97-AF65-F5344CB8AC3E}">
        <p14:creationId xmlns:p14="http://schemas.microsoft.com/office/powerpoint/2010/main" val="40281865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685800" rtl="0" eaLnBrk="1" latinLnBrk="0" hangingPunct="1">
        <a:lnSpc>
          <a:spcPct val="90000"/>
        </a:lnSpc>
        <a:spcBef>
          <a:spcPct val="0"/>
        </a:spcBef>
        <a:buNone/>
        <a:defRPr sz="3300" b="1" i="0" kern="1200">
          <a:solidFill>
            <a:srgbClr val="75787B"/>
          </a:solidFill>
          <a:latin typeface="Cooper Hewitt Semibold" charset="0"/>
          <a:ea typeface="Cooper Hewitt Semibold" charset="0"/>
          <a:cs typeface="Cooper Hewitt Semibold" charset="0"/>
        </a:defRPr>
      </a:lvl1pPr>
    </p:titleStyle>
    <p:bodyStyle>
      <a:lvl1pPr marL="171450" indent="-171450" algn="l" defTabSz="685800" rtl="0" eaLnBrk="1" latinLnBrk="0" hangingPunct="1">
        <a:lnSpc>
          <a:spcPct val="90000"/>
        </a:lnSpc>
        <a:spcBef>
          <a:spcPts val="750"/>
        </a:spcBef>
        <a:buFont typeface="Arial"/>
        <a:buChar char="•"/>
        <a:defRPr sz="2100" b="0" i="0" kern="900" baseline="0">
          <a:solidFill>
            <a:srgbClr val="75787B"/>
          </a:solidFill>
          <a:latin typeface="Cooper Hewitt Book" charset="0"/>
          <a:ea typeface="Cooper Hewitt Book" charset="0"/>
          <a:cs typeface="Cooper Hewitt Book" charset="0"/>
        </a:defRPr>
      </a:lvl1pPr>
      <a:lvl2pPr marL="514350" indent="-171450" algn="l" defTabSz="685800" rtl="0" eaLnBrk="1" latinLnBrk="0" hangingPunct="1">
        <a:lnSpc>
          <a:spcPct val="90000"/>
        </a:lnSpc>
        <a:spcBef>
          <a:spcPts val="375"/>
        </a:spcBef>
        <a:buFont typeface="Arial"/>
        <a:buChar char="•"/>
        <a:defRPr sz="1800" b="0" i="0" kern="900" baseline="0">
          <a:solidFill>
            <a:srgbClr val="75787B"/>
          </a:solidFill>
          <a:latin typeface="Cooper Hewitt Book" charset="0"/>
          <a:ea typeface="Cooper Hewitt Book" charset="0"/>
          <a:cs typeface="Cooper Hewitt Book" charset="0"/>
        </a:defRPr>
      </a:lvl2pPr>
      <a:lvl3pPr marL="857250" indent="-171450" algn="l" defTabSz="685800" rtl="0" eaLnBrk="1" latinLnBrk="0" hangingPunct="1">
        <a:lnSpc>
          <a:spcPct val="90000"/>
        </a:lnSpc>
        <a:spcBef>
          <a:spcPts val="375"/>
        </a:spcBef>
        <a:buFont typeface="Arial"/>
        <a:buChar char="•"/>
        <a:defRPr sz="1500" b="0" i="0" kern="900" baseline="0">
          <a:solidFill>
            <a:srgbClr val="75787B"/>
          </a:solidFill>
          <a:latin typeface="Cooper Hewitt Book" charset="0"/>
          <a:ea typeface="Cooper Hewitt Book" charset="0"/>
          <a:cs typeface="Cooper Hewitt Book" charset="0"/>
        </a:defRPr>
      </a:lvl3pPr>
      <a:lvl4pPr marL="1200150" indent="-171450" algn="l" defTabSz="685800" rtl="0" eaLnBrk="1" latinLnBrk="0" hangingPunct="1">
        <a:lnSpc>
          <a:spcPct val="90000"/>
        </a:lnSpc>
        <a:spcBef>
          <a:spcPts val="375"/>
        </a:spcBef>
        <a:buFont typeface="Arial"/>
        <a:buChar char="•"/>
        <a:defRPr sz="1350" b="0" i="0" kern="900" baseline="0">
          <a:solidFill>
            <a:srgbClr val="75787B"/>
          </a:solidFill>
          <a:latin typeface="Cooper Hewitt Book" charset="0"/>
          <a:ea typeface="Cooper Hewitt Book" charset="0"/>
          <a:cs typeface="Cooper Hewitt Book" charset="0"/>
        </a:defRPr>
      </a:lvl4pPr>
      <a:lvl5pPr marL="1543050" indent="-171450" algn="l" defTabSz="685800" rtl="0" eaLnBrk="1" latinLnBrk="0" hangingPunct="1">
        <a:lnSpc>
          <a:spcPct val="90000"/>
        </a:lnSpc>
        <a:spcBef>
          <a:spcPts val="375"/>
        </a:spcBef>
        <a:buFont typeface="Arial"/>
        <a:buChar char="•"/>
        <a:defRPr sz="1350" b="0" i="0" kern="900" baseline="0">
          <a:solidFill>
            <a:srgbClr val="75787B"/>
          </a:solidFill>
          <a:latin typeface="Cooper Hewitt Book" charset="0"/>
          <a:ea typeface="Cooper Hewitt Book" charset="0"/>
          <a:cs typeface="Cooper Hewitt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962141" y="5873752"/>
            <a:ext cx="1107279" cy="738186"/>
          </a:xfrm>
          <a:prstGeom prst="rect">
            <a:avLst/>
          </a:prstGeom>
        </p:spPr>
      </p:pic>
      <p:sp>
        <p:nvSpPr>
          <p:cNvPr id="3" name="Text Placeholder 2"/>
          <p:cNvSpPr>
            <a:spLocks noGrp="1"/>
          </p:cNvSpPr>
          <p:nvPr>
            <p:ph type="body" idx="1"/>
          </p:nvPr>
        </p:nvSpPr>
        <p:spPr>
          <a:xfrm>
            <a:off x="628651" y="2125663"/>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7"/>
          <p:cNvSpPr>
            <a:spLocks noGrp="1"/>
          </p:cNvSpPr>
          <p:nvPr>
            <p:ph type="title"/>
          </p:nvPr>
        </p:nvSpPr>
        <p:spPr>
          <a:xfrm>
            <a:off x="628651" y="66516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9" name="TextBox 8"/>
          <p:cNvSpPr txBox="1"/>
          <p:nvPr userDrawn="1"/>
        </p:nvSpPr>
        <p:spPr>
          <a:xfrm>
            <a:off x="117875" y="-1400175"/>
            <a:ext cx="184731" cy="300082"/>
          </a:xfrm>
          <a:prstGeom prst="rect">
            <a:avLst/>
          </a:prstGeom>
          <a:noFill/>
        </p:spPr>
        <p:txBody>
          <a:bodyPr wrap="none" rtlCol="0">
            <a:spAutoFit/>
          </a:bodyPr>
          <a:lstStyle/>
          <a:p>
            <a:endParaRPr lang="en-US" sz="1350"/>
          </a:p>
        </p:txBody>
      </p:sp>
    </p:spTree>
    <p:extLst>
      <p:ext uri="{BB962C8B-B14F-4D97-AF65-F5344CB8AC3E}">
        <p14:creationId xmlns:p14="http://schemas.microsoft.com/office/powerpoint/2010/main" val="102423708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xStyles>
    <p:titleStyle>
      <a:lvl1pPr algn="l" defTabSz="685800" rtl="0" eaLnBrk="1" latinLnBrk="0" hangingPunct="1">
        <a:lnSpc>
          <a:spcPct val="90000"/>
        </a:lnSpc>
        <a:spcBef>
          <a:spcPct val="0"/>
        </a:spcBef>
        <a:buNone/>
        <a:defRPr sz="3300" b="1" i="0" kern="1200">
          <a:solidFill>
            <a:srgbClr val="75787B"/>
          </a:solidFill>
          <a:latin typeface="Cooper Hewitt Semibold" charset="0"/>
          <a:ea typeface="Cooper Hewitt Semibold" charset="0"/>
          <a:cs typeface="Cooper Hewitt Semibold" charset="0"/>
        </a:defRPr>
      </a:lvl1pPr>
    </p:titleStyle>
    <p:bodyStyle>
      <a:lvl1pPr marL="171450" indent="-171450" algn="l" defTabSz="685800" rtl="0" eaLnBrk="1" latinLnBrk="0" hangingPunct="1">
        <a:lnSpc>
          <a:spcPct val="90000"/>
        </a:lnSpc>
        <a:spcBef>
          <a:spcPts val="750"/>
        </a:spcBef>
        <a:buFont typeface="Arial"/>
        <a:buChar char="•"/>
        <a:defRPr sz="2100" b="0" i="0" kern="900" baseline="0">
          <a:solidFill>
            <a:srgbClr val="75787B"/>
          </a:solidFill>
          <a:latin typeface="Cooper Hewitt Book" charset="0"/>
          <a:ea typeface="Cooper Hewitt Book" charset="0"/>
          <a:cs typeface="Cooper Hewitt Book" charset="0"/>
        </a:defRPr>
      </a:lvl1pPr>
      <a:lvl2pPr marL="514350" indent="-171450" algn="l" defTabSz="685800" rtl="0" eaLnBrk="1" latinLnBrk="0" hangingPunct="1">
        <a:lnSpc>
          <a:spcPct val="90000"/>
        </a:lnSpc>
        <a:spcBef>
          <a:spcPts val="375"/>
        </a:spcBef>
        <a:buFont typeface="Arial"/>
        <a:buChar char="•"/>
        <a:defRPr sz="1800" b="0" i="0" kern="900" baseline="0">
          <a:solidFill>
            <a:srgbClr val="75787B"/>
          </a:solidFill>
          <a:latin typeface="Cooper Hewitt Book" charset="0"/>
          <a:ea typeface="Cooper Hewitt Book" charset="0"/>
          <a:cs typeface="Cooper Hewitt Book" charset="0"/>
        </a:defRPr>
      </a:lvl2pPr>
      <a:lvl3pPr marL="857250" indent="-171450" algn="l" defTabSz="685800" rtl="0" eaLnBrk="1" latinLnBrk="0" hangingPunct="1">
        <a:lnSpc>
          <a:spcPct val="90000"/>
        </a:lnSpc>
        <a:spcBef>
          <a:spcPts val="375"/>
        </a:spcBef>
        <a:buFont typeface="Arial"/>
        <a:buChar char="•"/>
        <a:defRPr sz="1500" b="0" i="0" kern="900" baseline="0">
          <a:solidFill>
            <a:srgbClr val="75787B"/>
          </a:solidFill>
          <a:latin typeface="Cooper Hewitt Book" charset="0"/>
          <a:ea typeface="Cooper Hewitt Book" charset="0"/>
          <a:cs typeface="Cooper Hewitt Book" charset="0"/>
        </a:defRPr>
      </a:lvl3pPr>
      <a:lvl4pPr marL="1200150" indent="-171450" algn="l" defTabSz="685800" rtl="0" eaLnBrk="1" latinLnBrk="0" hangingPunct="1">
        <a:lnSpc>
          <a:spcPct val="90000"/>
        </a:lnSpc>
        <a:spcBef>
          <a:spcPts val="375"/>
        </a:spcBef>
        <a:buFont typeface="Arial"/>
        <a:buChar char="•"/>
        <a:defRPr sz="1350" b="0" i="0" kern="900" baseline="0">
          <a:solidFill>
            <a:srgbClr val="75787B"/>
          </a:solidFill>
          <a:latin typeface="Cooper Hewitt Book" charset="0"/>
          <a:ea typeface="Cooper Hewitt Book" charset="0"/>
          <a:cs typeface="Cooper Hewitt Book" charset="0"/>
        </a:defRPr>
      </a:lvl4pPr>
      <a:lvl5pPr marL="1543050" indent="-171450" algn="l" defTabSz="685800" rtl="0" eaLnBrk="1" latinLnBrk="0" hangingPunct="1">
        <a:lnSpc>
          <a:spcPct val="90000"/>
        </a:lnSpc>
        <a:spcBef>
          <a:spcPts val="375"/>
        </a:spcBef>
        <a:buFont typeface="Arial"/>
        <a:buChar char="•"/>
        <a:defRPr sz="1350" b="0" i="0" kern="900" baseline="0">
          <a:solidFill>
            <a:srgbClr val="75787B"/>
          </a:solidFill>
          <a:latin typeface="Cooper Hewitt Book" charset="0"/>
          <a:ea typeface="Cooper Hewitt Book" charset="0"/>
          <a:cs typeface="Cooper Hewitt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962141" y="5873752"/>
            <a:ext cx="1107279" cy="738186"/>
          </a:xfrm>
          <a:prstGeom prst="rect">
            <a:avLst/>
          </a:prstGeom>
        </p:spPr>
      </p:pic>
      <p:sp>
        <p:nvSpPr>
          <p:cNvPr id="3" name="Text Placeholder 2"/>
          <p:cNvSpPr>
            <a:spLocks noGrp="1"/>
          </p:cNvSpPr>
          <p:nvPr>
            <p:ph type="body" idx="1"/>
          </p:nvPr>
        </p:nvSpPr>
        <p:spPr>
          <a:xfrm>
            <a:off x="628651" y="2125663"/>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7"/>
          <p:cNvSpPr>
            <a:spLocks noGrp="1"/>
          </p:cNvSpPr>
          <p:nvPr>
            <p:ph type="title"/>
          </p:nvPr>
        </p:nvSpPr>
        <p:spPr>
          <a:xfrm>
            <a:off x="628651" y="66516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9" name="TextBox 8"/>
          <p:cNvSpPr txBox="1"/>
          <p:nvPr userDrawn="1"/>
        </p:nvSpPr>
        <p:spPr>
          <a:xfrm>
            <a:off x="117875" y="-1400175"/>
            <a:ext cx="184731" cy="300082"/>
          </a:xfrm>
          <a:prstGeom prst="rect">
            <a:avLst/>
          </a:prstGeom>
          <a:noFill/>
        </p:spPr>
        <p:txBody>
          <a:bodyPr wrap="none" rtlCol="0">
            <a:spAutoFit/>
          </a:bodyPr>
          <a:lstStyle/>
          <a:p>
            <a:endParaRPr lang="en-US" sz="1350"/>
          </a:p>
        </p:txBody>
      </p:sp>
    </p:spTree>
    <p:extLst>
      <p:ext uri="{BB962C8B-B14F-4D97-AF65-F5344CB8AC3E}">
        <p14:creationId xmlns:p14="http://schemas.microsoft.com/office/powerpoint/2010/main" val="4455312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xStyles>
    <p:titleStyle>
      <a:lvl1pPr algn="l" defTabSz="685800" rtl="0" eaLnBrk="1" latinLnBrk="0" hangingPunct="1">
        <a:lnSpc>
          <a:spcPct val="90000"/>
        </a:lnSpc>
        <a:spcBef>
          <a:spcPct val="0"/>
        </a:spcBef>
        <a:buNone/>
        <a:defRPr sz="3300" b="1" i="0" kern="1200">
          <a:solidFill>
            <a:srgbClr val="75787B"/>
          </a:solidFill>
          <a:latin typeface="Cooper Hewitt Semibold" charset="0"/>
          <a:ea typeface="Cooper Hewitt Semibold" charset="0"/>
          <a:cs typeface="Cooper Hewitt Semibold" charset="0"/>
        </a:defRPr>
      </a:lvl1pPr>
    </p:titleStyle>
    <p:bodyStyle>
      <a:lvl1pPr marL="171450" indent="-171450" algn="l" defTabSz="685800" rtl="0" eaLnBrk="1" latinLnBrk="0" hangingPunct="1">
        <a:lnSpc>
          <a:spcPct val="90000"/>
        </a:lnSpc>
        <a:spcBef>
          <a:spcPts val="750"/>
        </a:spcBef>
        <a:buFont typeface="Arial"/>
        <a:buChar char="•"/>
        <a:defRPr sz="2100" b="0" i="0" kern="900" baseline="0">
          <a:solidFill>
            <a:srgbClr val="75787B"/>
          </a:solidFill>
          <a:latin typeface="Cooper Hewitt Book" charset="0"/>
          <a:ea typeface="Cooper Hewitt Book" charset="0"/>
          <a:cs typeface="Cooper Hewitt Book" charset="0"/>
        </a:defRPr>
      </a:lvl1pPr>
      <a:lvl2pPr marL="514350" indent="-171450" algn="l" defTabSz="685800" rtl="0" eaLnBrk="1" latinLnBrk="0" hangingPunct="1">
        <a:lnSpc>
          <a:spcPct val="90000"/>
        </a:lnSpc>
        <a:spcBef>
          <a:spcPts val="375"/>
        </a:spcBef>
        <a:buFont typeface="Arial"/>
        <a:buChar char="•"/>
        <a:defRPr sz="1800" b="0" i="0" kern="900" baseline="0">
          <a:solidFill>
            <a:srgbClr val="75787B"/>
          </a:solidFill>
          <a:latin typeface="Cooper Hewitt Book" charset="0"/>
          <a:ea typeface="Cooper Hewitt Book" charset="0"/>
          <a:cs typeface="Cooper Hewitt Book" charset="0"/>
        </a:defRPr>
      </a:lvl2pPr>
      <a:lvl3pPr marL="857250" indent="-171450" algn="l" defTabSz="685800" rtl="0" eaLnBrk="1" latinLnBrk="0" hangingPunct="1">
        <a:lnSpc>
          <a:spcPct val="90000"/>
        </a:lnSpc>
        <a:spcBef>
          <a:spcPts val="375"/>
        </a:spcBef>
        <a:buFont typeface="Arial"/>
        <a:buChar char="•"/>
        <a:defRPr sz="1500" b="0" i="0" kern="900" baseline="0">
          <a:solidFill>
            <a:srgbClr val="75787B"/>
          </a:solidFill>
          <a:latin typeface="Cooper Hewitt Book" charset="0"/>
          <a:ea typeface="Cooper Hewitt Book" charset="0"/>
          <a:cs typeface="Cooper Hewitt Book" charset="0"/>
        </a:defRPr>
      </a:lvl3pPr>
      <a:lvl4pPr marL="1200150" indent="-171450" algn="l" defTabSz="685800" rtl="0" eaLnBrk="1" latinLnBrk="0" hangingPunct="1">
        <a:lnSpc>
          <a:spcPct val="90000"/>
        </a:lnSpc>
        <a:spcBef>
          <a:spcPts val="375"/>
        </a:spcBef>
        <a:buFont typeface="Arial"/>
        <a:buChar char="•"/>
        <a:defRPr sz="1350" b="0" i="0" kern="900" baseline="0">
          <a:solidFill>
            <a:srgbClr val="75787B"/>
          </a:solidFill>
          <a:latin typeface="Cooper Hewitt Book" charset="0"/>
          <a:ea typeface="Cooper Hewitt Book" charset="0"/>
          <a:cs typeface="Cooper Hewitt Book" charset="0"/>
        </a:defRPr>
      </a:lvl4pPr>
      <a:lvl5pPr marL="1543050" indent="-171450" algn="l" defTabSz="685800" rtl="0" eaLnBrk="1" latinLnBrk="0" hangingPunct="1">
        <a:lnSpc>
          <a:spcPct val="90000"/>
        </a:lnSpc>
        <a:spcBef>
          <a:spcPts val="375"/>
        </a:spcBef>
        <a:buFont typeface="Arial"/>
        <a:buChar char="•"/>
        <a:defRPr sz="1350" b="0" i="0" kern="900" baseline="0">
          <a:solidFill>
            <a:srgbClr val="75787B"/>
          </a:solidFill>
          <a:latin typeface="Cooper Hewitt Book" charset="0"/>
          <a:ea typeface="Cooper Hewitt Book" charset="0"/>
          <a:cs typeface="Cooper Hewitt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2141" y="5870451"/>
            <a:ext cx="891263" cy="50291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 y="962343"/>
            <a:ext cx="1069903" cy="668338"/>
          </a:xfrm>
          <a:prstGeom prst="rect">
            <a:avLst/>
          </a:prstGeom>
        </p:spPr>
      </p:pic>
    </p:spTree>
    <p:extLst>
      <p:ext uri="{BB962C8B-B14F-4D97-AF65-F5344CB8AC3E}">
        <p14:creationId xmlns:p14="http://schemas.microsoft.com/office/powerpoint/2010/main" val="1366224046"/>
      </p:ext>
    </p:extLst>
  </p:cSld>
  <p:clrMap bg1="lt1" tx1="dk1" bg2="lt2" tx2="dk2" accent1="accent1" accent2="accent2" accent3="accent3" accent4="accent4" accent5="accent5" accent6="accent6" hlink="hlink" folHlink="folHlink"/>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962141" y="5873752"/>
            <a:ext cx="1107279" cy="738186"/>
          </a:xfrm>
          <a:prstGeom prst="rect">
            <a:avLst/>
          </a:prstGeom>
        </p:spPr>
      </p:pic>
      <p:sp>
        <p:nvSpPr>
          <p:cNvPr id="3" name="Text Placeholder 2"/>
          <p:cNvSpPr>
            <a:spLocks noGrp="1"/>
          </p:cNvSpPr>
          <p:nvPr>
            <p:ph type="body" idx="1"/>
          </p:nvPr>
        </p:nvSpPr>
        <p:spPr>
          <a:xfrm>
            <a:off x="628651" y="2125663"/>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7"/>
          <p:cNvSpPr>
            <a:spLocks noGrp="1"/>
          </p:cNvSpPr>
          <p:nvPr>
            <p:ph type="title"/>
          </p:nvPr>
        </p:nvSpPr>
        <p:spPr>
          <a:xfrm>
            <a:off x="628651" y="66516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9" name="TextBox 8"/>
          <p:cNvSpPr txBox="1"/>
          <p:nvPr userDrawn="1"/>
        </p:nvSpPr>
        <p:spPr>
          <a:xfrm>
            <a:off x="117875" y="-1400175"/>
            <a:ext cx="184731" cy="300082"/>
          </a:xfrm>
          <a:prstGeom prst="rect">
            <a:avLst/>
          </a:prstGeom>
          <a:noFill/>
        </p:spPr>
        <p:txBody>
          <a:bodyPr wrap="none" rtlCol="0">
            <a:spAutoFit/>
          </a:bodyPr>
          <a:lstStyle/>
          <a:p>
            <a:endParaRPr lang="en-US" sz="1350"/>
          </a:p>
        </p:txBody>
      </p:sp>
    </p:spTree>
    <p:extLst>
      <p:ext uri="{BB962C8B-B14F-4D97-AF65-F5344CB8AC3E}">
        <p14:creationId xmlns:p14="http://schemas.microsoft.com/office/powerpoint/2010/main" val="310162648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Lst>
  <p:txStyles>
    <p:titleStyle>
      <a:lvl1pPr algn="l" defTabSz="685800" rtl="0" eaLnBrk="1" latinLnBrk="0" hangingPunct="1">
        <a:lnSpc>
          <a:spcPct val="90000"/>
        </a:lnSpc>
        <a:spcBef>
          <a:spcPct val="0"/>
        </a:spcBef>
        <a:buNone/>
        <a:defRPr sz="3300" b="1" i="0" kern="1200">
          <a:solidFill>
            <a:srgbClr val="75787B"/>
          </a:solidFill>
          <a:latin typeface="Cooper Hewitt Semibold" charset="0"/>
          <a:ea typeface="Cooper Hewitt Semibold" charset="0"/>
          <a:cs typeface="Cooper Hewitt Semibold" charset="0"/>
        </a:defRPr>
      </a:lvl1pPr>
    </p:titleStyle>
    <p:bodyStyle>
      <a:lvl1pPr marL="171450" indent="-171450" algn="l" defTabSz="685800" rtl="0" eaLnBrk="1" latinLnBrk="0" hangingPunct="1">
        <a:lnSpc>
          <a:spcPct val="90000"/>
        </a:lnSpc>
        <a:spcBef>
          <a:spcPts val="750"/>
        </a:spcBef>
        <a:buFont typeface="Arial"/>
        <a:buChar char="•"/>
        <a:defRPr sz="2100" b="0" i="0" kern="900" baseline="0">
          <a:solidFill>
            <a:srgbClr val="75787B"/>
          </a:solidFill>
          <a:latin typeface="Cooper Hewitt Book" charset="0"/>
          <a:ea typeface="Cooper Hewitt Book" charset="0"/>
          <a:cs typeface="Cooper Hewitt Book" charset="0"/>
        </a:defRPr>
      </a:lvl1pPr>
      <a:lvl2pPr marL="514350" indent="-171450" algn="l" defTabSz="685800" rtl="0" eaLnBrk="1" latinLnBrk="0" hangingPunct="1">
        <a:lnSpc>
          <a:spcPct val="90000"/>
        </a:lnSpc>
        <a:spcBef>
          <a:spcPts val="375"/>
        </a:spcBef>
        <a:buFont typeface="Arial"/>
        <a:buChar char="•"/>
        <a:defRPr sz="1800" b="0" i="0" kern="900" baseline="0">
          <a:solidFill>
            <a:srgbClr val="75787B"/>
          </a:solidFill>
          <a:latin typeface="Cooper Hewitt Book" charset="0"/>
          <a:ea typeface="Cooper Hewitt Book" charset="0"/>
          <a:cs typeface="Cooper Hewitt Book" charset="0"/>
        </a:defRPr>
      </a:lvl2pPr>
      <a:lvl3pPr marL="857250" indent="-171450" algn="l" defTabSz="685800" rtl="0" eaLnBrk="1" latinLnBrk="0" hangingPunct="1">
        <a:lnSpc>
          <a:spcPct val="90000"/>
        </a:lnSpc>
        <a:spcBef>
          <a:spcPts val="375"/>
        </a:spcBef>
        <a:buFont typeface="Arial"/>
        <a:buChar char="•"/>
        <a:defRPr sz="1500" b="0" i="0" kern="900" baseline="0">
          <a:solidFill>
            <a:srgbClr val="75787B"/>
          </a:solidFill>
          <a:latin typeface="Cooper Hewitt Book" charset="0"/>
          <a:ea typeface="Cooper Hewitt Book" charset="0"/>
          <a:cs typeface="Cooper Hewitt Book" charset="0"/>
        </a:defRPr>
      </a:lvl3pPr>
      <a:lvl4pPr marL="1200150" indent="-171450" algn="l" defTabSz="685800" rtl="0" eaLnBrk="1" latinLnBrk="0" hangingPunct="1">
        <a:lnSpc>
          <a:spcPct val="90000"/>
        </a:lnSpc>
        <a:spcBef>
          <a:spcPts val="375"/>
        </a:spcBef>
        <a:buFont typeface="Arial"/>
        <a:buChar char="•"/>
        <a:defRPr sz="1350" b="0" i="0" kern="900" baseline="0">
          <a:solidFill>
            <a:srgbClr val="75787B"/>
          </a:solidFill>
          <a:latin typeface="Cooper Hewitt Book" charset="0"/>
          <a:ea typeface="Cooper Hewitt Book" charset="0"/>
          <a:cs typeface="Cooper Hewitt Book" charset="0"/>
        </a:defRPr>
      </a:lvl4pPr>
      <a:lvl5pPr marL="1543050" indent="-171450" algn="l" defTabSz="685800" rtl="0" eaLnBrk="1" latinLnBrk="0" hangingPunct="1">
        <a:lnSpc>
          <a:spcPct val="90000"/>
        </a:lnSpc>
        <a:spcBef>
          <a:spcPts val="375"/>
        </a:spcBef>
        <a:buFont typeface="Arial"/>
        <a:buChar char="•"/>
        <a:defRPr sz="1350" b="0" i="0" kern="900" baseline="0">
          <a:solidFill>
            <a:srgbClr val="75787B"/>
          </a:solidFill>
          <a:latin typeface="Cooper Hewitt Book" charset="0"/>
          <a:ea typeface="Cooper Hewitt Book" charset="0"/>
          <a:cs typeface="Cooper Hewitt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962141" y="5873752"/>
            <a:ext cx="1107279" cy="738186"/>
          </a:xfrm>
          <a:prstGeom prst="rect">
            <a:avLst/>
          </a:prstGeom>
        </p:spPr>
      </p:pic>
      <p:sp>
        <p:nvSpPr>
          <p:cNvPr id="3" name="Text Placeholder 2"/>
          <p:cNvSpPr>
            <a:spLocks noGrp="1"/>
          </p:cNvSpPr>
          <p:nvPr>
            <p:ph type="body" idx="1"/>
          </p:nvPr>
        </p:nvSpPr>
        <p:spPr>
          <a:xfrm>
            <a:off x="628651" y="2125663"/>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7"/>
          <p:cNvSpPr>
            <a:spLocks noGrp="1"/>
          </p:cNvSpPr>
          <p:nvPr>
            <p:ph type="title"/>
          </p:nvPr>
        </p:nvSpPr>
        <p:spPr>
          <a:xfrm>
            <a:off x="628651" y="66516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9" name="TextBox 8"/>
          <p:cNvSpPr txBox="1"/>
          <p:nvPr userDrawn="1"/>
        </p:nvSpPr>
        <p:spPr>
          <a:xfrm>
            <a:off x="117875" y="-1400175"/>
            <a:ext cx="184731" cy="300082"/>
          </a:xfrm>
          <a:prstGeom prst="rect">
            <a:avLst/>
          </a:prstGeom>
          <a:noFill/>
        </p:spPr>
        <p:txBody>
          <a:bodyPr wrap="none" rtlCol="0">
            <a:spAutoFit/>
          </a:bodyPr>
          <a:lstStyle/>
          <a:p>
            <a:endParaRPr lang="en-US" sz="1350"/>
          </a:p>
        </p:txBody>
      </p:sp>
    </p:spTree>
    <p:extLst>
      <p:ext uri="{BB962C8B-B14F-4D97-AF65-F5344CB8AC3E}">
        <p14:creationId xmlns:p14="http://schemas.microsoft.com/office/powerpoint/2010/main" val="2433509370"/>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Lst>
  <p:txStyles>
    <p:titleStyle>
      <a:lvl1pPr algn="l" defTabSz="685800" rtl="0" eaLnBrk="1" latinLnBrk="0" hangingPunct="1">
        <a:lnSpc>
          <a:spcPct val="90000"/>
        </a:lnSpc>
        <a:spcBef>
          <a:spcPct val="0"/>
        </a:spcBef>
        <a:buNone/>
        <a:defRPr sz="3300" b="1" i="0" kern="1200">
          <a:solidFill>
            <a:srgbClr val="75787B"/>
          </a:solidFill>
          <a:latin typeface="Cooper Hewitt Semibold" charset="0"/>
          <a:ea typeface="Cooper Hewitt Semibold" charset="0"/>
          <a:cs typeface="Cooper Hewitt Semibold" charset="0"/>
        </a:defRPr>
      </a:lvl1pPr>
    </p:titleStyle>
    <p:bodyStyle>
      <a:lvl1pPr marL="171450" indent="-171450" algn="l" defTabSz="685800" rtl="0" eaLnBrk="1" latinLnBrk="0" hangingPunct="1">
        <a:lnSpc>
          <a:spcPct val="90000"/>
        </a:lnSpc>
        <a:spcBef>
          <a:spcPts val="750"/>
        </a:spcBef>
        <a:buFont typeface="Arial"/>
        <a:buChar char="•"/>
        <a:defRPr sz="2100" b="0" i="0" kern="900" baseline="0">
          <a:solidFill>
            <a:srgbClr val="75787B"/>
          </a:solidFill>
          <a:latin typeface="Cooper Hewitt Book" charset="0"/>
          <a:ea typeface="Cooper Hewitt Book" charset="0"/>
          <a:cs typeface="Cooper Hewitt Book" charset="0"/>
        </a:defRPr>
      </a:lvl1pPr>
      <a:lvl2pPr marL="514350" indent="-171450" algn="l" defTabSz="685800" rtl="0" eaLnBrk="1" latinLnBrk="0" hangingPunct="1">
        <a:lnSpc>
          <a:spcPct val="90000"/>
        </a:lnSpc>
        <a:spcBef>
          <a:spcPts val="375"/>
        </a:spcBef>
        <a:buFont typeface="Arial"/>
        <a:buChar char="•"/>
        <a:defRPr sz="1800" b="0" i="0" kern="900" baseline="0">
          <a:solidFill>
            <a:srgbClr val="75787B"/>
          </a:solidFill>
          <a:latin typeface="Cooper Hewitt Book" charset="0"/>
          <a:ea typeface="Cooper Hewitt Book" charset="0"/>
          <a:cs typeface="Cooper Hewitt Book" charset="0"/>
        </a:defRPr>
      </a:lvl2pPr>
      <a:lvl3pPr marL="857250" indent="-171450" algn="l" defTabSz="685800" rtl="0" eaLnBrk="1" latinLnBrk="0" hangingPunct="1">
        <a:lnSpc>
          <a:spcPct val="90000"/>
        </a:lnSpc>
        <a:spcBef>
          <a:spcPts val="375"/>
        </a:spcBef>
        <a:buFont typeface="Arial"/>
        <a:buChar char="•"/>
        <a:defRPr sz="1500" b="0" i="0" kern="900" baseline="0">
          <a:solidFill>
            <a:srgbClr val="75787B"/>
          </a:solidFill>
          <a:latin typeface="Cooper Hewitt Book" charset="0"/>
          <a:ea typeface="Cooper Hewitt Book" charset="0"/>
          <a:cs typeface="Cooper Hewitt Book" charset="0"/>
        </a:defRPr>
      </a:lvl3pPr>
      <a:lvl4pPr marL="1200150" indent="-171450" algn="l" defTabSz="685800" rtl="0" eaLnBrk="1" latinLnBrk="0" hangingPunct="1">
        <a:lnSpc>
          <a:spcPct val="90000"/>
        </a:lnSpc>
        <a:spcBef>
          <a:spcPts val="375"/>
        </a:spcBef>
        <a:buFont typeface="Arial"/>
        <a:buChar char="•"/>
        <a:defRPr sz="1350" b="0" i="0" kern="900" baseline="0">
          <a:solidFill>
            <a:srgbClr val="75787B"/>
          </a:solidFill>
          <a:latin typeface="Cooper Hewitt Book" charset="0"/>
          <a:ea typeface="Cooper Hewitt Book" charset="0"/>
          <a:cs typeface="Cooper Hewitt Book" charset="0"/>
        </a:defRPr>
      </a:lvl4pPr>
      <a:lvl5pPr marL="1543050" indent="-171450" algn="l" defTabSz="685800" rtl="0" eaLnBrk="1" latinLnBrk="0" hangingPunct="1">
        <a:lnSpc>
          <a:spcPct val="90000"/>
        </a:lnSpc>
        <a:spcBef>
          <a:spcPts val="375"/>
        </a:spcBef>
        <a:buFont typeface="Arial"/>
        <a:buChar char="•"/>
        <a:defRPr sz="1350" b="0" i="0" kern="900" baseline="0">
          <a:solidFill>
            <a:srgbClr val="75787B"/>
          </a:solidFill>
          <a:latin typeface="Cooper Hewitt Book" charset="0"/>
          <a:ea typeface="Cooper Hewitt Book" charset="0"/>
          <a:cs typeface="Cooper Hewitt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962141" y="5873752"/>
            <a:ext cx="1107279" cy="738186"/>
          </a:xfrm>
          <a:prstGeom prst="rect">
            <a:avLst/>
          </a:prstGeom>
        </p:spPr>
      </p:pic>
      <p:sp>
        <p:nvSpPr>
          <p:cNvPr id="3" name="Text Placeholder 2"/>
          <p:cNvSpPr>
            <a:spLocks noGrp="1"/>
          </p:cNvSpPr>
          <p:nvPr>
            <p:ph type="body" idx="1"/>
          </p:nvPr>
        </p:nvSpPr>
        <p:spPr>
          <a:xfrm>
            <a:off x="628651" y="2125663"/>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7"/>
          <p:cNvSpPr>
            <a:spLocks noGrp="1"/>
          </p:cNvSpPr>
          <p:nvPr>
            <p:ph type="title"/>
          </p:nvPr>
        </p:nvSpPr>
        <p:spPr>
          <a:xfrm>
            <a:off x="628651" y="66516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9" name="TextBox 8"/>
          <p:cNvSpPr txBox="1"/>
          <p:nvPr userDrawn="1"/>
        </p:nvSpPr>
        <p:spPr>
          <a:xfrm>
            <a:off x="117875" y="-1400175"/>
            <a:ext cx="184731" cy="300082"/>
          </a:xfrm>
          <a:prstGeom prst="rect">
            <a:avLst/>
          </a:prstGeom>
          <a:noFill/>
        </p:spPr>
        <p:txBody>
          <a:bodyPr wrap="none" rtlCol="0">
            <a:spAutoFit/>
          </a:bodyPr>
          <a:lstStyle/>
          <a:p>
            <a:endParaRPr lang="en-US" sz="1350"/>
          </a:p>
        </p:txBody>
      </p:sp>
    </p:spTree>
    <p:extLst>
      <p:ext uri="{BB962C8B-B14F-4D97-AF65-F5344CB8AC3E}">
        <p14:creationId xmlns:p14="http://schemas.microsoft.com/office/powerpoint/2010/main" val="2427081654"/>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Lst>
  <p:txStyles>
    <p:titleStyle>
      <a:lvl1pPr algn="l" defTabSz="685800" rtl="0" eaLnBrk="1" latinLnBrk="0" hangingPunct="1">
        <a:lnSpc>
          <a:spcPct val="90000"/>
        </a:lnSpc>
        <a:spcBef>
          <a:spcPct val="0"/>
        </a:spcBef>
        <a:buNone/>
        <a:defRPr sz="3300" b="1" i="0" kern="1200">
          <a:solidFill>
            <a:srgbClr val="75787B"/>
          </a:solidFill>
          <a:latin typeface="Cooper Hewitt Semibold" charset="0"/>
          <a:ea typeface="Cooper Hewitt Semibold" charset="0"/>
          <a:cs typeface="Cooper Hewitt Semibold" charset="0"/>
        </a:defRPr>
      </a:lvl1pPr>
    </p:titleStyle>
    <p:bodyStyle>
      <a:lvl1pPr marL="171450" indent="-171450" algn="l" defTabSz="685800" rtl="0" eaLnBrk="1" latinLnBrk="0" hangingPunct="1">
        <a:lnSpc>
          <a:spcPct val="90000"/>
        </a:lnSpc>
        <a:spcBef>
          <a:spcPts val="750"/>
        </a:spcBef>
        <a:buFont typeface="Arial"/>
        <a:buChar char="•"/>
        <a:defRPr sz="2100" b="0" i="0" kern="900" baseline="0">
          <a:solidFill>
            <a:srgbClr val="75787B"/>
          </a:solidFill>
          <a:latin typeface="Cooper Hewitt Book" charset="0"/>
          <a:ea typeface="Cooper Hewitt Book" charset="0"/>
          <a:cs typeface="Cooper Hewitt Book" charset="0"/>
        </a:defRPr>
      </a:lvl1pPr>
      <a:lvl2pPr marL="514350" indent="-171450" algn="l" defTabSz="685800" rtl="0" eaLnBrk="1" latinLnBrk="0" hangingPunct="1">
        <a:lnSpc>
          <a:spcPct val="90000"/>
        </a:lnSpc>
        <a:spcBef>
          <a:spcPts val="375"/>
        </a:spcBef>
        <a:buFont typeface="Arial"/>
        <a:buChar char="•"/>
        <a:defRPr sz="1800" b="0" i="0" kern="900" baseline="0">
          <a:solidFill>
            <a:srgbClr val="75787B"/>
          </a:solidFill>
          <a:latin typeface="Cooper Hewitt Book" charset="0"/>
          <a:ea typeface="Cooper Hewitt Book" charset="0"/>
          <a:cs typeface="Cooper Hewitt Book" charset="0"/>
        </a:defRPr>
      </a:lvl2pPr>
      <a:lvl3pPr marL="857250" indent="-171450" algn="l" defTabSz="685800" rtl="0" eaLnBrk="1" latinLnBrk="0" hangingPunct="1">
        <a:lnSpc>
          <a:spcPct val="90000"/>
        </a:lnSpc>
        <a:spcBef>
          <a:spcPts val="375"/>
        </a:spcBef>
        <a:buFont typeface="Arial"/>
        <a:buChar char="•"/>
        <a:defRPr sz="1500" b="0" i="0" kern="900" baseline="0">
          <a:solidFill>
            <a:srgbClr val="75787B"/>
          </a:solidFill>
          <a:latin typeface="Cooper Hewitt Book" charset="0"/>
          <a:ea typeface="Cooper Hewitt Book" charset="0"/>
          <a:cs typeface="Cooper Hewitt Book" charset="0"/>
        </a:defRPr>
      </a:lvl3pPr>
      <a:lvl4pPr marL="1200150" indent="-171450" algn="l" defTabSz="685800" rtl="0" eaLnBrk="1" latinLnBrk="0" hangingPunct="1">
        <a:lnSpc>
          <a:spcPct val="90000"/>
        </a:lnSpc>
        <a:spcBef>
          <a:spcPts val="375"/>
        </a:spcBef>
        <a:buFont typeface="Arial"/>
        <a:buChar char="•"/>
        <a:defRPr sz="1350" b="0" i="0" kern="900" baseline="0">
          <a:solidFill>
            <a:srgbClr val="75787B"/>
          </a:solidFill>
          <a:latin typeface="Cooper Hewitt Book" charset="0"/>
          <a:ea typeface="Cooper Hewitt Book" charset="0"/>
          <a:cs typeface="Cooper Hewitt Book" charset="0"/>
        </a:defRPr>
      </a:lvl4pPr>
      <a:lvl5pPr marL="1543050" indent="-171450" algn="l" defTabSz="685800" rtl="0" eaLnBrk="1" latinLnBrk="0" hangingPunct="1">
        <a:lnSpc>
          <a:spcPct val="90000"/>
        </a:lnSpc>
        <a:spcBef>
          <a:spcPts val="375"/>
        </a:spcBef>
        <a:buFont typeface="Arial"/>
        <a:buChar char="•"/>
        <a:defRPr sz="1350" b="0" i="0" kern="900" baseline="0">
          <a:solidFill>
            <a:srgbClr val="75787B"/>
          </a:solidFill>
          <a:latin typeface="Cooper Hewitt Book" charset="0"/>
          <a:ea typeface="Cooper Hewitt Book" charset="0"/>
          <a:cs typeface="Cooper Hewitt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4546679"/>
            <a:ext cx="8305800" cy="1473123"/>
          </a:xfrm>
          <a:effectLst/>
        </p:spPr>
        <p:txBody>
          <a:bodyPr>
            <a:normAutofit fontScale="85000" lnSpcReduction="20000"/>
          </a:bodyPr>
          <a:lstStyle/>
          <a:p>
            <a:r>
              <a:rPr lang="en-US" sz="3200" b="1" dirty="0" smtClean="0">
                <a:solidFill>
                  <a:srgbClr val="002060"/>
                </a:solidFill>
                <a:latin typeface="Arial Black" panose="020B0A04020102020204" pitchFamily="34" charset="0"/>
              </a:rPr>
              <a:t>AAA COVID-19 Response</a:t>
            </a:r>
            <a:endParaRPr lang="en-US" sz="2100" b="1" dirty="0" smtClean="0">
              <a:solidFill>
                <a:srgbClr val="002060"/>
              </a:solidFill>
              <a:latin typeface="Arial Black" panose="020B0A04020102020204" pitchFamily="34" charset="0"/>
            </a:endParaRPr>
          </a:p>
          <a:p>
            <a:endParaRPr lang="en-US" sz="2100" b="1" dirty="0" smtClean="0">
              <a:solidFill>
                <a:srgbClr val="002060"/>
              </a:solidFill>
              <a:latin typeface="Arial Black" panose="020B0A04020102020204" pitchFamily="34" charset="0"/>
            </a:endParaRPr>
          </a:p>
          <a:p>
            <a:r>
              <a:rPr lang="en-US" sz="2800" b="1" dirty="0" smtClean="0">
                <a:solidFill>
                  <a:srgbClr val="002060"/>
                </a:solidFill>
                <a:latin typeface="Arial Black" panose="020B0A04020102020204" pitchFamily="34" charset="0"/>
              </a:rPr>
              <a:t>Network Webinar</a:t>
            </a:r>
          </a:p>
          <a:p>
            <a:r>
              <a:rPr lang="en-US" dirty="0" smtClean="0">
                <a:solidFill>
                  <a:srgbClr val="002060"/>
                </a:solidFill>
                <a:latin typeface="Arial Black" panose="020B0A04020102020204" pitchFamily="34" charset="0"/>
              </a:rPr>
              <a:t>Thursday, April 9, 2020</a:t>
            </a:r>
          </a:p>
          <a:p>
            <a:endParaRPr lang="en-US" dirty="0">
              <a:solidFill>
                <a:srgbClr val="002060"/>
              </a:solidFill>
              <a:latin typeface="Arial Black" panose="020B0A04020102020204" pitchFamily="34" charset="0"/>
            </a:endParaRPr>
          </a:p>
        </p:txBody>
      </p:sp>
      <p:sp>
        <p:nvSpPr>
          <p:cNvPr id="6" name="Slide Number Placeholder 5"/>
          <p:cNvSpPr>
            <a:spLocks noGrp="1"/>
          </p:cNvSpPr>
          <p:nvPr>
            <p:ph type="sldNum" sz="quarter" idx="12"/>
          </p:nvPr>
        </p:nvSpPr>
        <p:spPr/>
        <p:txBody>
          <a:bodyPr/>
          <a:lstStyle/>
          <a:p>
            <a:fld id="{9008C819-A8D6-49B7-9711-697A480D5E49}" type="slidenum">
              <a:rPr lang="en-US" smtClean="0"/>
              <a:t>1</a:t>
            </a:fld>
            <a:endParaRPr lang="en-US" dirty="0"/>
          </a:p>
        </p:txBody>
      </p:sp>
      <p:sp>
        <p:nvSpPr>
          <p:cNvPr id="5" name="Rectangle 4"/>
          <p:cNvSpPr/>
          <p:nvPr/>
        </p:nvSpPr>
        <p:spPr>
          <a:xfrm>
            <a:off x="5" y="6324606"/>
            <a:ext cx="9144001" cy="541627"/>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ea typeface="Calibri"/>
                <a:cs typeface="Times New Roman"/>
              </a:rPr>
              <a:t>                                                                                                                                   </a:t>
            </a:r>
          </a:p>
        </p:txBody>
      </p:sp>
      <p:pic>
        <p:nvPicPr>
          <p:cNvPr id="7" name="Picture 6"/>
          <p:cNvPicPr>
            <a:picLocks noChangeAspect="1"/>
          </p:cNvPicPr>
          <p:nvPr/>
        </p:nvPicPr>
        <p:blipFill>
          <a:blip r:embed="rId3"/>
          <a:stretch>
            <a:fillRect/>
          </a:stretch>
        </p:blipFill>
        <p:spPr>
          <a:xfrm>
            <a:off x="1" y="6"/>
            <a:ext cx="9144000" cy="536495"/>
          </a:xfrm>
          <a:prstGeom prst="rect">
            <a:avLst/>
          </a:prstGeom>
        </p:spPr>
      </p:pic>
      <p:pic>
        <p:nvPicPr>
          <p:cNvPr id="1026" name="Picture 2" descr="DARS Division for Community Living - Virginia Department for Aging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4545" y="703488"/>
            <a:ext cx="5754919" cy="3237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986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10</a:t>
            </a:fld>
            <a:endParaRPr lang="en-US" dirty="0">
              <a:solidFill>
                <a:prstClr val="black">
                  <a:tint val="75000"/>
                </a:prstClr>
              </a:solidFill>
            </a:endParaRPr>
          </a:p>
        </p:txBody>
      </p:sp>
      <p:sp>
        <p:nvSpPr>
          <p:cNvPr id="5" name="Rectangle 4"/>
          <p:cNvSpPr/>
          <p:nvPr/>
        </p:nvSpPr>
        <p:spPr>
          <a:xfrm>
            <a:off x="5" y="6324606"/>
            <a:ext cx="9144001" cy="541627"/>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6"/>
            <a:ext cx="9144000" cy="536495"/>
          </a:xfrm>
          <a:prstGeom prst="rect">
            <a:avLst/>
          </a:prstGeom>
        </p:spPr>
      </p:pic>
      <p:sp>
        <p:nvSpPr>
          <p:cNvPr id="8" name="Title 1"/>
          <p:cNvSpPr txBox="1">
            <a:spLocks/>
          </p:cNvSpPr>
          <p:nvPr/>
        </p:nvSpPr>
        <p:spPr>
          <a:xfrm>
            <a:off x="228403" y="245744"/>
            <a:ext cx="8653461" cy="1000044"/>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solidFill>
                  <a:srgbClr val="002060"/>
                </a:solidFill>
                <a:latin typeface="Arial Black" panose="020B0A04020102020204" pitchFamily="34" charset="0"/>
              </a:rPr>
              <a:t>Major Disaster Declaration (MDD)</a:t>
            </a:r>
            <a:endParaRPr lang="en-US" sz="3600" b="1" dirty="0">
              <a:solidFill>
                <a:srgbClr val="002060"/>
              </a:solidFill>
              <a:latin typeface="Arial Black" panose="020B0A04020102020204" pitchFamily="34" charset="0"/>
            </a:endParaRPr>
          </a:p>
        </p:txBody>
      </p:sp>
      <p:sp>
        <p:nvSpPr>
          <p:cNvPr id="3" name="TextBox 2"/>
          <p:cNvSpPr txBox="1"/>
          <p:nvPr/>
        </p:nvSpPr>
        <p:spPr>
          <a:xfrm>
            <a:off x="161880" y="1594807"/>
            <a:ext cx="8820250" cy="4247317"/>
          </a:xfrm>
          <a:prstGeom prst="rect">
            <a:avLst/>
          </a:prstGeom>
          <a:noFill/>
        </p:spPr>
        <p:txBody>
          <a:bodyPr wrap="square" rtlCol="0">
            <a:spAutoFit/>
          </a:bodyPr>
          <a:lstStyle/>
          <a:p>
            <a:pPr marL="342900" indent="-342900">
              <a:spcAft>
                <a:spcPts val="1800"/>
              </a:spcAft>
              <a:buFont typeface="Arial" panose="020B0604020202020204" pitchFamily="34" charset="0"/>
              <a:buChar char="•"/>
            </a:pPr>
            <a:r>
              <a:rPr lang="en-US" sz="2400" b="1" dirty="0">
                <a:solidFill>
                  <a:srgbClr val="002060"/>
                </a:solidFill>
              </a:rPr>
              <a:t>A Major Disaster Declaration (MDD) by the President under the Stafford Act triggers disaster relief authority in the Older Americans Act (OAA</a:t>
            </a:r>
            <a:r>
              <a:rPr lang="en-US" sz="2400" b="1" dirty="0" smtClean="0">
                <a:solidFill>
                  <a:srgbClr val="002060"/>
                </a:solidFill>
              </a:rPr>
              <a:t>).</a:t>
            </a:r>
            <a:endParaRPr lang="en-US" sz="2400" b="1" dirty="0">
              <a:solidFill>
                <a:srgbClr val="002060"/>
              </a:solidFill>
            </a:endParaRPr>
          </a:p>
          <a:p>
            <a:pPr marL="342900" indent="-342900">
              <a:spcAft>
                <a:spcPts val="1800"/>
              </a:spcAft>
              <a:buFont typeface="Arial" panose="020B0604020202020204" pitchFamily="34" charset="0"/>
              <a:buChar char="•"/>
            </a:pPr>
            <a:r>
              <a:rPr lang="en-US" sz="2400" b="1" dirty="0">
                <a:solidFill>
                  <a:srgbClr val="002060"/>
                </a:solidFill>
              </a:rPr>
              <a:t>Once a MDD request by a State is approved, Section 310(c) permits states to use any portion of the funds made available under sections of the Act for disaster relief for older individuals. </a:t>
            </a:r>
          </a:p>
          <a:p>
            <a:pPr marL="342900" indent="-342900">
              <a:spcAft>
                <a:spcPts val="1800"/>
              </a:spcAft>
              <a:buFont typeface="Arial" panose="020B0604020202020204" pitchFamily="34" charset="0"/>
              <a:buChar char="•"/>
            </a:pPr>
            <a:r>
              <a:rPr lang="en-US" sz="2400" b="1" dirty="0">
                <a:solidFill>
                  <a:srgbClr val="002060"/>
                </a:solidFill>
              </a:rPr>
              <a:t>In this regard, flexibility is provided for States – without the need for a separate application, transfer request, or request for a waiver -- to use existing allocations already made to them under Title III-B, C1, C2, D and E of the Act for disaster relief. </a:t>
            </a:r>
          </a:p>
        </p:txBody>
      </p:sp>
    </p:spTree>
    <p:extLst>
      <p:ext uri="{BB962C8B-B14F-4D97-AF65-F5344CB8AC3E}">
        <p14:creationId xmlns:p14="http://schemas.microsoft.com/office/powerpoint/2010/main" val="481582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11</a:t>
            </a:fld>
            <a:endParaRPr lang="en-US" dirty="0">
              <a:solidFill>
                <a:prstClr val="black">
                  <a:tint val="75000"/>
                </a:prstClr>
              </a:solidFill>
            </a:endParaRPr>
          </a:p>
        </p:txBody>
      </p:sp>
      <p:sp>
        <p:nvSpPr>
          <p:cNvPr id="5" name="Rectangle 4"/>
          <p:cNvSpPr/>
          <p:nvPr/>
        </p:nvSpPr>
        <p:spPr>
          <a:xfrm>
            <a:off x="5" y="6324606"/>
            <a:ext cx="9144001" cy="541627"/>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6"/>
            <a:ext cx="9144000" cy="536495"/>
          </a:xfrm>
          <a:prstGeom prst="rect">
            <a:avLst/>
          </a:prstGeom>
        </p:spPr>
      </p:pic>
      <p:sp>
        <p:nvSpPr>
          <p:cNvPr id="8" name="Title 1"/>
          <p:cNvSpPr txBox="1">
            <a:spLocks/>
          </p:cNvSpPr>
          <p:nvPr/>
        </p:nvSpPr>
        <p:spPr>
          <a:xfrm>
            <a:off x="228403" y="245744"/>
            <a:ext cx="8653461" cy="1000044"/>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smtClean="0">
                <a:solidFill>
                  <a:srgbClr val="002060"/>
                </a:solidFill>
                <a:latin typeface="Arial Black" panose="020B0A04020102020204" pitchFamily="34" charset="0"/>
              </a:rPr>
              <a:t>MDD</a:t>
            </a:r>
            <a:endParaRPr lang="en-US" sz="3600" b="1" dirty="0">
              <a:solidFill>
                <a:srgbClr val="002060"/>
              </a:solidFill>
              <a:latin typeface="Arial Black" panose="020B0A04020102020204" pitchFamily="34" charset="0"/>
            </a:endParaRPr>
          </a:p>
        </p:txBody>
      </p:sp>
      <p:sp>
        <p:nvSpPr>
          <p:cNvPr id="3" name="TextBox 2"/>
          <p:cNvSpPr txBox="1"/>
          <p:nvPr/>
        </p:nvSpPr>
        <p:spPr>
          <a:xfrm>
            <a:off x="161880" y="2045183"/>
            <a:ext cx="8820250" cy="2985433"/>
          </a:xfrm>
          <a:prstGeom prst="rect">
            <a:avLst/>
          </a:prstGeom>
          <a:noFill/>
        </p:spPr>
        <p:txBody>
          <a:bodyPr wrap="square" rtlCol="0">
            <a:spAutoFit/>
          </a:bodyPr>
          <a:lstStyle/>
          <a:p>
            <a:pPr marL="457200" indent="-457200">
              <a:spcAft>
                <a:spcPts val="2400"/>
              </a:spcAft>
              <a:buFont typeface="Arial" panose="020B0604020202020204" pitchFamily="34" charset="0"/>
              <a:buChar char="•"/>
            </a:pPr>
            <a:r>
              <a:rPr lang="en-US" sz="2800" b="1" dirty="0">
                <a:solidFill>
                  <a:srgbClr val="002060"/>
                </a:solidFill>
              </a:rPr>
              <a:t>States may use any portions of any open OAA grant awards (i.e., FFY 2018, 2019, or 2020) in order to provide disaster relief services. </a:t>
            </a:r>
          </a:p>
          <a:p>
            <a:pPr marL="457200" indent="-457200">
              <a:spcAft>
                <a:spcPts val="1200"/>
              </a:spcAft>
              <a:buFont typeface="Arial" panose="020B0604020202020204" pitchFamily="34" charset="0"/>
              <a:buChar char="•"/>
            </a:pPr>
            <a:r>
              <a:rPr lang="en-US" sz="2800" b="1" dirty="0">
                <a:solidFill>
                  <a:srgbClr val="002060"/>
                </a:solidFill>
              </a:rPr>
              <a:t>Any allowable Older Americans Act service provided to an eligible person under the OAA during this COVID-19 emergency is considered a disaster relief service. </a:t>
            </a:r>
          </a:p>
        </p:txBody>
      </p:sp>
    </p:spTree>
    <p:extLst>
      <p:ext uri="{BB962C8B-B14F-4D97-AF65-F5344CB8AC3E}">
        <p14:creationId xmlns:p14="http://schemas.microsoft.com/office/powerpoint/2010/main" val="25275886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12</a:t>
            </a:fld>
            <a:endParaRPr lang="en-US" dirty="0">
              <a:solidFill>
                <a:prstClr val="black">
                  <a:tint val="75000"/>
                </a:prstClr>
              </a:solidFill>
            </a:endParaRPr>
          </a:p>
        </p:txBody>
      </p:sp>
      <p:sp>
        <p:nvSpPr>
          <p:cNvPr id="5" name="Rectangle 4"/>
          <p:cNvSpPr/>
          <p:nvPr/>
        </p:nvSpPr>
        <p:spPr>
          <a:xfrm>
            <a:off x="5" y="6324606"/>
            <a:ext cx="9144001" cy="541627"/>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6"/>
            <a:ext cx="9144000" cy="536495"/>
          </a:xfrm>
          <a:prstGeom prst="rect">
            <a:avLst/>
          </a:prstGeom>
        </p:spPr>
      </p:pic>
      <p:sp>
        <p:nvSpPr>
          <p:cNvPr id="8" name="Title 1"/>
          <p:cNvSpPr txBox="1">
            <a:spLocks/>
          </p:cNvSpPr>
          <p:nvPr/>
        </p:nvSpPr>
        <p:spPr>
          <a:xfrm>
            <a:off x="228403" y="245744"/>
            <a:ext cx="8653461" cy="1000044"/>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smtClean="0">
                <a:solidFill>
                  <a:srgbClr val="002060"/>
                </a:solidFill>
                <a:latin typeface="Arial Black" panose="020B0A04020102020204" pitchFamily="34" charset="0"/>
              </a:rPr>
              <a:t>MDD</a:t>
            </a:r>
            <a:endParaRPr lang="en-US" sz="3600" b="1" dirty="0">
              <a:solidFill>
                <a:srgbClr val="002060"/>
              </a:solidFill>
              <a:latin typeface="Arial Black" panose="020B0A04020102020204" pitchFamily="34" charset="0"/>
            </a:endParaRPr>
          </a:p>
        </p:txBody>
      </p:sp>
      <p:sp>
        <p:nvSpPr>
          <p:cNvPr id="3" name="TextBox 2"/>
          <p:cNvSpPr txBox="1"/>
          <p:nvPr/>
        </p:nvSpPr>
        <p:spPr>
          <a:xfrm>
            <a:off x="654151" y="2045183"/>
            <a:ext cx="7835708" cy="2677656"/>
          </a:xfrm>
          <a:prstGeom prst="rect">
            <a:avLst/>
          </a:prstGeom>
          <a:noFill/>
        </p:spPr>
        <p:txBody>
          <a:bodyPr wrap="square" rtlCol="0">
            <a:spAutoFit/>
          </a:bodyPr>
          <a:lstStyle/>
          <a:p>
            <a:pPr marL="457200" indent="-457200">
              <a:spcAft>
                <a:spcPts val="2400"/>
              </a:spcAft>
              <a:buFont typeface="Arial" panose="020B0604020202020204" pitchFamily="34" charset="0"/>
              <a:buChar char="•"/>
            </a:pPr>
            <a:r>
              <a:rPr lang="en-US" sz="3200" b="1" dirty="0">
                <a:solidFill>
                  <a:srgbClr val="002060"/>
                </a:solidFill>
              </a:rPr>
              <a:t>Drive through, take out or home delivered meals</a:t>
            </a:r>
          </a:p>
          <a:p>
            <a:pPr marL="457200" indent="-457200">
              <a:spcAft>
                <a:spcPts val="2400"/>
              </a:spcAft>
              <a:buFont typeface="Arial" panose="020B0604020202020204" pitchFamily="34" charset="0"/>
              <a:buChar char="•"/>
            </a:pPr>
            <a:r>
              <a:rPr lang="en-US" sz="3200" b="1" dirty="0">
                <a:solidFill>
                  <a:srgbClr val="002060"/>
                </a:solidFill>
              </a:rPr>
              <a:t>Telephone/virtual well-being checks</a:t>
            </a:r>
          </a:p>
          <a:p>
            <a:pPr marL="457200" indent="-457200">
              <a:spcAft>
                <a:spcPts val="2400"/>
              </a:spcAft>
              <a:buFont typeface="Arial" panose="020B0604020202020204" pitchFamily="34" charset="0"/>
              <a:buChar char="•"/>
            </a:pPr>
            <a:r>
              <a:rPr lang="en-US" sz="3200" b="1" dirty="0">
                <a:solidFill>
                  <a:srgbClr val="002060"/>
                </a:solidFill>
              </a:rPr>
              <a:t>Grocery/pharmacy/supply delivery </a:t>
            </a:r>
          </a:p>
        </p:txBody>
      </p:sp>
    </p:spTree>
    <p:extLst>
      <p:ext uri="{BB962C8B-B14F-4D97-AF65-F5344CB8AC3E}">
        <p14:creationId xmlns:p14="http://schemas.microsoft.com/office/powerpoint/2010/main" val="18343840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13</a:t>
            </a:fld>
            <a:endParaRPr lang="en-US" dirty="0">
              <a:solidFill>
                <a:prstClr val="black">
                  <a:tint val="75000"/>
                </a:prstClr>
              </a:solidFill>
            </a:endParaRPr>
          </a:p>
        </p:txBody>
      </p:sp>
      <p:sp>
        <p:nvSpPr>
          <p:cNvPr id="5" name="Rectangle 4"/>
          <p:cNvSpPr/>
          <p:nvPr/>
        </p:nvSpPr>
        <p:spPr>
          <a:xfrm>
            <a:off x="5" y="6324606"/>
            <a:ext cx="9144001" cy="541627"/>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6"/>
            <a:ext cx="9144000" cy="536495"/>
          </a:xfrm>
          <a:prstGeom prst="rect">
            <a:avLst/>
          </a:prstGeom>
        </p:spPr>
      </p:pic>
      <p:sp>
        <p:nvSpPr>
          <p:cNvPr id="4" name="TextBox 3"/>
          <p:cNvSpPr txBox="1"/>
          <p:nvPr/>
        </p:nvSpPr>
        <p:spPr>
          <a:xfrm>
            <a:off x="304495" y="2092040"/>
            <a:ext cx="8535020" cy="707886"/>
          </a:xfrm>
          <a:prstGeom prst="rect">
            <a:avLst/>
          </a:prstGeom>
          <a:noFill/>
        </p:spPr>
        <p:txBody>
          <a:bodyPr wrap="square" rtlCol="0">
            <a:spAutoFit/>
          </a:bodyPr>
          <a:lstStyle/>
          <a:p>
            <a:pPr algn="ctr"/>
            <a:r>
              <a:rPr lang="en-US" sz="4000" b="1" dirty="0" smtClean="0">
                <a:solidFill>
                  <a:srgbClr val="002060"/>
                </a:solidFill>
                <a:latin typeface="Arial Black" panose="020B0A04020102020204" pitchFamily="34" charset="0"/>
              </a:rPr>
              <a:t>Fiscal Guidelines &amp; Reporting</a:t>
            </a:r>
          </a:p>
        </p:txBody>
      </p:sp>
      <p:sp>
        <p:nvSpPr>
          <p:cNvPr id="2" name="TextBox 1"/>
          <p:cNvSpPr txBox="1"/>
          <p:nvPr/>
        </p:nvSpPr>
        <p:spPr>
          <a:xfrm>
            <a:off x="4953315" y="4564624"/>
            <a:ext cx="3886199" cy="1754326"/>
          </a:xfrm>
          <a:prstGeom prst="rect">
            <a:avLst/>
          </a:prstGeom>
          <a:noFill/>
        </p:spPr>
        <p:txBody>
          <a:bodyPr wrap="square" rtlCol="0">
            <a:spAutoFit/>
          </a:bodyPr>
          <a:lstStyle/>
          <a:p>
            <a:pPr algn="r"/>
            <a:r>
              <a:rPr lang="en-US" sz="3600" dirty="0" smtClean="0">
                <a:solidFill>
                  <a:srgbClr val="002060"/>
                </a:solidFill>
              </a:rPr>
              <a:t>Maurice Talley</a:t>
            </a:r>
            <a:br>
              <a:rPr lang="en-US" sz="3600" dirty="0" smtClean="0">
                <a:solidFill>
                  <a:srgbClr val="002060"/>
                </a:solidFill>
              </a:rPr>
            </a:br>
            <a:r>
              <a:rPr lang="en-US" sz="3600" dirty="0" smtClean="0">
                <a:solidFill>
                  <a:srgbClr val="002060"/>
                </a:solidFill>
              </a:rPr>
              <a:t>Tanya Brinkley</a:t>
            </a:r>
            <a:br>
              <a:rPr lang="en-US" sz="3600" dirty="0" smtClean="0">
                <a:solidFill>
                  <a:srgbClr val="002060"/>
                </a:solidFill>
              </a:rPr>
            </a:br>
            <a:r>
              <a:rPr lang="en-US" sz="3600" dirty="0" smtClean="0">
                <a:solidFill>
                  <a:srgbClr val="002060"/>
                </a:solidFill>
              </a:rPr>
              <a:t>Brenda Cooper</a:t>
            </a:r>
            <a:endParaRPr lang="en-US" sz="3600" dirty="0">
              <a:solidFill>
                <a:srgbClr val="002060"/>
              </a:solidFill>
            </a:endParaRPr>
          </a:p>
        </p:txBody>
      </p:sp>
    </p:spTree>
    <p:extLst>
      <p:ext uri="{BB962C8B-B14F-4D97-AF65-F5344CB8AC3E}">
        <p14:creationId xmlns:p14="http://schemas.microsoft.com/office/powerpoint/2010/main" val="23408045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14</a:t>
            </a:fld>
            <a:endParaRPr lang="en-US" dirty="0">
              <a:solidFill>
                <a:prstClr val="black">
                  <a:tint val="75000"/>
                </a:prstClr>
              </a:solidFill>
            </a:endParaRPr>
          </a:p>
        </p:txBody>
      </p:sp>
      <p:sp>
        <p:nvSpPr>
          <p:cNvPr id="5" name="Rectangle 4"/>
          <p:cNvSpPr/>
          <p:nvPr/>
        </p:nvSpPr>
        <p:spPr>
          <a:xfrm>
            <a:off x="5" y="6324606"/>
            <a:ext cx="9144001" cy="541627"/>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6"/>
            <a:ext cx="9144000" cy="536495"/>
          </a:xfrm>
          <a:prstGeom prst="rect">
            <a:avLst/>
          </a:prstGeom>
        </p:spPr>
      </p:pic>
      <p:sp>
        <p:nvSpPr>
          <p:cNvPr id="8" name="Title 1"/>
          <p:cNvSpPr txBox="1">
            <a:spLocks/>
          </p:cNvSpPr>
          <p:nvPr/>
        </p:nvSpPr>
        <p:spPr>
          <a:xfrm>
            <a:off x="245274" y="241486"/>
            <a:ext cx="8653461" cy="1000044"/>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smtClean="0">
                <a:solidFill>
                  <a:srgbClr val="002060"/>
                </a:solidFill>
                <a:latin typeface="Arial Black" panose="020B0A04020102020204" pitchFamily="34" charset="0"/>
              </a:rPr>
              <a:t>FFCRA</a:t>
            </a:r>
            <a:endParaRPr lang="en-US" sz="3600" b="1" dirty="0">
              <a:solidFill>
                <a:srgbClr val="002060"/>
              </a:solidFill>
              <a:latin typeface="Arial Black" panose="020B0A04020102020204" pitchFamily="34" charset="0"/>
            </a:endParaRPr>
          </a:p>
        </p:txBody>
      </p:sp>
      <p:pic>
        <p:nvPicPr>
          <p:cNvPr id="9" name="Picture 8"/>
          <p:cNvPicPr/>
          <p:nvPr/>
        </p:nvPicPr>
        <p:blipFill rotWithShape="1">
          <a:blip r:embed="rId4"/>
          <a:srcRect l="1443" t="27366" r="45032" b="8495"/>
          <a:stretch/>
        </p:blipFill>
        <p:spPr bwMode="auto">
          <a:xfrm>
            <a:off x="149572" y="1990235"/>
            <a:ext cx="5160645" cy="3476625"/>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5310218" y="1828789"/>
            <a:ext cx="3634711" cy="4062651"/>
          </a:xfrm>
          <a:prstGeom prst="rect">
            <a:avLst/>
          </a:prstGeom>
          <a:noFill/>
        </p:spPr>
        <p:txBody>
          <a:bodyPr wrap="square" rtlCol="0">
            <a:spAutoFit/>
          </a:bodyPr>
          <a:lstStyle/>
          <a:p>
            <a:pPr marL="285750" lvl="0" indent="-285750">
              <a:buFont typeface="Arial" panose="020B0604020202020204" pitchFamily="34" charset="0"/>
              <a:buChar char="•"/>
            </a:pPr>
            <a:r>
              <a:rPr lang="en-US" sz="2000" b="1" dirty="0">
                <a:solidFill>
                  <a:srgbClr val="002060"/>
                </a:solidFill>
              </a:rPr>
              <a:t>Funds must be accounted for separately from the regular issuance of Title III Older Americans Act funding.</a:t>
            </a:r>
          </a:p>
          <a:p>
            <a:pPr marL="285750" lvl="0" indent="-285750">
              <a:buFont typeface="Arial" panose="020B0604020202020204" pitchFamily="34" charset="0"/>
              <a:buChar char="•"/>
            </a:pPr>
            <a:r>
              <a:rPr lang="en-US" sz="2000" b="1" dirty="0">
                <a:solidFill>
                  <a:srgbClr val="002060"/>
                </a:solidFill>
              </a:rPr>
              <a:t>Service Match has been waived</a:t>
            </a:r>
          </a:p>
          <a:p>
            <a:pPr marL="285750" lvl="0" indent="-285750">
              <a:buFont typeface="Arial" panose="020B0604020202020204" pitchFamily="34" charset="0"/>
              <a:buChar char="•"/>
            </a:pPr>
            <a:r>
              <a:rPr lang="en-US" sz="2000" b="1" dirty="0">
                <a:solidFill>
                  <a:srgbClr val="002060"/>
                </a:solidFill>
              </a:rPr>
              <a:t>Area Plan Administration is allowed but if taken, match is required at the normal 25% match rate.</a:t>
            </a:r>
          </a:p>
          <a:p>
            <a:pPr marL="285750" lvl="0" indent="-285750">
              <a:buFont typeface="Arial" panose="020B0604020202020204" pitchFamily="34" charset="0"/>
              <a:buChar char="•"/>
            </a:pPr>
            <a:r>
              <a:rPr lang="en-US" sz="2000" b="1" dirty="0">
                <a:solidFill>
                  <a:srgbClr val="002060"/>
                </a:solidFill>
              </a:rPr>
              <a:t>100% transfer allowed between C1-C2</a:t>
            </a:r>
            <a:r>
              <a:rPr lang="en-US" sz="2000" b="1" dirty="0"/>
              <a:t>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604787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15</a:t>
            </a:fld>
            <a:endParaRPr lang="en-US" dirty="0">
              <a:solidFill>
                <a:prstClr val="black">
                  <a:tint val="75000"/>
                </a:prstClr>
              </a:solidFill>
            </a:endParaRPr>
          </a:p>
        </p:txBody>
      </p:sp>
      <p:sp>
        <p:nvSpPr>
          <p:cNvPr id="5" name="Rectangle 4"/>
          <p:cNvSpPr/>
          <p:nvPr/>
        </p:nvSpPr>
        <p:spPr>
          <a:xfrm>
            <a:off x="5" y="6324606"/>
            <a:ext cx="9144001" cy="541627"/>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6"/>
            <a:ext cx="9144000" cy="536495"/>
          </a:xfrm>
          <a:prstGeom prst="rect">
            <a:avLst/>
          </a:prstGeom>
        </p:spPr>
      </p:pic>
      <p:sp>
        <p:nvSpPr>
          <p:cNvPr id="8" name="Title 1"/>
          <p:cNvSpPr txBox="1">
            <a:spLocks/>
          </p:cNvSpPr>
          <p:nvPr/>
        </p:nvSpPr>
        <p:spPr>
          <a:xfrm>
            <a:off x="228403" y="215854"/>
            <a:ext cx="8653461" cy="1000044"/>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rgbClr val="002060"/>
                </a:solidFill>
                <a:latin typeface="Arial Black" panose="020B0A04020102020204" pitchFamily="34" charset="0"/>
              </a:rPr>
              <a:t>CARES</a:t>
            </a:r>
            <a:r>
              <a:rPr lang="en-US" sz="3600" b="1" dirty="0">
                <a:solidFill>
                  <a:srgbClr val="002060"/>
                </a:solidFill>
              </a:rPr>
              <a:t> </a:t>
            </a:r>
            <a:r>
              <a:rPr lang="en-US" sz="3600" dirty="0" smtClean="0">
                <a:solidFill>
                  <a:srgbClr val="002060"/>
                </a:solidFill>
                <a:latin typeface="Arial Black" panose="020B0A04020102020204" pitchFamily="34" charset="0"/>
              </a:rPr>
              <a:t>Act</a:t>
            </a:r>
            <a:endParaRPr lang="en-US" sz="3600" b="1" dirty="0">
              <a:solidFill>
                <a:srgbClr val="002060"/>
              </a:solidFill>
              <a:latin typeface="Arial Black" panose="020B0A04020102020204" pitchFamily="34" charset="0"/>
            </a:endParaRPr>
          </a:p>
        </p:txBody>
      </p:sp>
      <p:sp>
        <p:nvSpPr>
          <p:cNvPr id="4" name="TextBox 3"/>
          <p:cNvSpPr txBox="1"/>
          <p:nvPr/>
        </p:nvSpPr>
        <p:spPr>
          <a:xfrm>
            <a:off x="346843" y="4581679"/>
            <a:ext cx="8535020" cy="1685077"/>
          </a:xfrm>
          <a:prstGeom prst="rect">
            <a:avLst/>
          </a:prstGeom>
          <a:noFill/>
        </p:spPr>
        <p:txBody>
          <a:bodyPr wrap="square" rtlCol="0">
            <a:spAutoFit/>
          </a:bodyPr>
          <a:lstStyle/>
          <a:p>
            <a:pPr marL="342900" lvl="0" indent="-342900">
              <a:buFont typeface="Arial" panose="020B0604020202020204" pitchFamily="34" charset="0"/>
              <a:buChar char="•"/>
            </a:pPr>
            <a:r>
              <a:rPr lang="en-US" sz="2000" b="1" dirty="0">
                <a:solidFill>
                  <a:srgbClr val="002060"/>
                </a:solidFill>
              </a:rPr>
              <a:t>Funds must be accounted for separately from the regular issuance of Title III Older Americans Act funding.</a:t>
            </a:r>
          </a:p>
          <a:p>
            <a:pPr marL="342900" lvl="0" indent="-342900">
              <a:buFont typeface="Arial" panose="020B0604020202020204" pitchFamily="34" charset="0"/>
              <a:buChar char="•"/>
            </a:pPr>
            <a:r>
              <a:rPr lang="en-US" sz="2000" b="1" dirty="0">
                <a:solidFill>
                  <a:srgbClr val="002060"/>
                </a:solidFill>
              </a:rPr>
              <a:t>Includes funding for Title III-B, III-C, III-E, and Ombudsman under Title VII</a:t>
            </a:r>
          </a:p>
          <a:p>
            <a:pPr marL="342900" lvl="0" indent="-342900">
              <a:buFont typeface="Arial" panose="020B0604020202020204" pitchFamily="34" charset="0"/>
              <a:buChar char="•"/>
            </a:pPr>
            <a:r>
              <a:rPr lang="en-US" sz="2000" b="1" dirty="0">
                <a:solidFill>
                  <a:srgbClr val="002060"/>
                </a:solidFill>
              </a:rPr>
              <a:t>Service Match has been waived</a:t>
            </a:r>
          </a:p>
          <a:p>
            <a:pPr marL="342900" lvl="0" indent="-342900">
              <a:buFont typeface="Arial" panose="020B0604020202020204" pitchFamily="34" charset="0"/>
              <a:buChar char="•"/>
            </a:pPr>
            <a:r>
              <a:rPr lang="en-US" sz="2000" b="1" dirty="0">
                <a:solidFill>
                  <a:srgbClr val="002060"/>
                </a:solidFill>
              </a:rPr>
              <a:t>100% transfer allowed between C1-C2  </a:t>
            </a:r>
          </a:p>
        </p:txBody>
      </p:sp>
      <p:pic>
        <p:nvPicPr>
          <p:cNvPr id="10" name="Picture 9"/>
          <p:cNvPicPr/>
          <p:nvPr/>
        </p:nvPicPr>
        <p:blipFill rotWithShape="1">
          <a:blip r:embed="rId4"/>
          <a:srcRect l="1282" t="26796" r="22276" b="7640"/>
          <a:stretch/>
        </p:blipFill>
        <p:spPr bwMode="auto">
          <a:xfrm>
            <a:off x="1300492" y="1271243"/>
            <a:ext cx="6539865" cy="31527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834642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16</a:t>
            </a:fld>
            <a:endParaRPr lang="en-US" dirty="0">
              <a:solidFill>
                <a:prstClr val="black">
                  <a:tint val="75000"/>
                </a:prstClr>
              </a:solidFill>
            </a:endParaRPr>
          </a:p>
        </p:txBody>
      </p:sp>
      <p:sp>
        <p:nvSpPr>
          <p:cNvPr id="5" name="Rectangle 4"/>
          <p:cNvSpPr/>
          <p:nvPr/>
        </p:nvSpPr>
        <p:spPr>
          <a:xfrm>
            <a:off x="5" y="6324606"/>
            <a:ext cx="9144001" cy="541627"/>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6"/>
            <a:ext cx="9144000" cy="536495"/>
          </a:xfrm>
          <a:prstGeom prst="rect">
            <a:avLst/>
          </a:prstGeom>
        </p:spPr>
      </p:pic>
      <p:sp>
        <p:nvSpPr>
          <p:cNvPr id="8" name="Title 1"/>
          <p:cNvSpPr txBox="1">
            <a:spLocks/>
          </p:cNvSpPr>
          <p:nvPr/>
        </p:nvSpPr>
        <p:spPr>
          <a:xfrm>
            <a:off x="228403" y="137024"/>
            <a:ext cx="8653461" cy="1000044"/>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solidFill>
                  <a:srgbClr val="002060"/>
                </a:solidFill>
                <a:latin typeface="Arial Black" panose="020B0A04020102020204" pitchFamily="34" charset="0"/>
              </a:rPr>
              <a:t>Major Disaster Declaration</a:t>
            </a:r>
          </a:p>
        </p:txBody>
      </p:sp>
      <p:sp>
        <p:nvSpPr>
          <p:cNvPr id="4" name="TextBox 3"/>
          <p:cNvSpPr txBox="1"/>
          <p:nvPr/>
        </p:nvSpPr>
        <p:spPr>
          <a:xfrm>
            <a:off x="228403" y="3824911"/>
            <a:ext cx="8653461" cy="2585323"/>
          </a:xfrm>
          <a:prstGeom prst="rect">
            <a:avLst/>
          </a:prstGeom>
          <a:noFill/>
        </p:spPr>
        <p:txBody>
          <a:bodyPr wrap="square" rtlCol="0">
            <a:spAutoFit/>
          </a:bodyPr>
          <a:lstStyle/>
          <a:p>
            <a:pPr marL="342900" lvl="0" indent="-342900">
              <a:buFont typeface="Arial" panose="020B0604020202020204" pitchFamily="34" charset="0"/>
              <a:buChar char="•"/>
            </a:pPr>
            <a:r>
              <a:rPr lang="en-US" b="1" dirty="0">
                <a:solidFill>
                  <a:srgbClr val="002060"/>
                </a:solidFill>
              </a:rPr>
              <a:t>No Additional Funding </a:t>
            </a:r>
          </a:p>
          <a:p>
            <a:pPr marL="342900" lvl="0" indent="-342900">
              <a:buFont typeface="Arial" panose="020B0604020202020204" pitchFamily="34" charset="0"/>
              <a:buChar char="•"/>
            </a:pPr>
            <a:r>
              <a:rPr lang="en-US" b="1" dirty="0">
                <a:solidFill>
                  <a:srgbClr val="002060"/>
                </a:solidFill>
              </a:rPr>
              <a:t>Flexibility is provided for states – without the need for a separate application, transfer request, or request for a waiver -- to use existing allocations already made to them under Title III-B, C-1, C-2, D, and E for disaster relief.</a:t>
            </a:r>
          </a:p>
          <a:p>
            <a:pPr marL="342900" lvl="0" indent="-342900">
              <a:buFont typeface="Arial" panose="020B0604020202020204" pitchFamily="34" charset="0"/>
              <a:buChar char="•"/>
            </a:pPr>
            <a:r>
              <a:rPr lang="en-US" b="1" dirty="0">
                <a:solidFill>
                  <a:srgbClr val="002060"/>
                </a:solidFill>
              </a:rPr>
              <a:t>States do not have to make transfers once the major disaster declaration has been declared.  States have the ability to simply designate funds as “disaster relief” and spend them in response to the identified needs.</a:t>
            </a:r>
          </a:p>
          <a:p>
            <a:pPr marL="342900" lvl="0" indent="-342900">
              <a:buFont typeface="Arial" panose="020B0604020202020204" pitchFamily="34" charset="0"/>
              <a:buChar char="•"/>
            </a:pPr>
            <a:r>
              <a:rPr lang="en-US" b="1" dirty="0" smtClean="0">
                <a:solidFill>
                  <a:srgbClr val="002060"/>
                </a:solidFill>
              </a:rPr>
              <a:t>Reporting </a:t>
            </a:r>
            <a:r>
              <a:rPr lang="en-US" b="1" dirty="0">
                <a:solidFill>
                  <a:srgbClr val="002060"/>
                </a:solidFill>
              </a:rPr>
              <a:t>of funds reallocated for disaster relief should be identified and reported on the  “COVID-19” worksheet.</a:t>
            </a:r>
          </a:p>
        </p:txBody>
      </p:sp>
      <p:pic>
        <p:nvPicPr>
          <p:cNvPr id="11" name="Picture 10"/>
          <p:cNvPicPr/>
          <p:nvPr/>
        </p:nvPicPr>
        <p:blipFill rotWithShape="1">
          <a:blip r:embed="rId4"/>
          <a:srcRect l="1763" t="27081" r="10416" b="7639"/>
          <a:stretch/>
        </p:blipFill>
        <p:spPr bwMode="auto">
          <a:xfrm>
            <a:off x="1369696" y="1144778"/>
            <a:ext cx="6404611" cy="26765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079491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17</a:t>
            </a:fld>
            <a:endParaRPr lang="en-US" dirty="0">
              <a:solidFill>
                <a:prstClr val="black">
                  <a:tint val="75000"/>
                </a:prstClr>
              </a:solidFill>
            </a:endParaRPr>
          </a:p>
        </p:txBody>
      </p:sp>
      <p:sp>
        <p:nvSpPr>
          <p:cNvPr id="5" name="Rectangle 4"/>
          <p:cNvSpPr/>
          <p:nvPr/>
        </p:nvSpPr>
        <p:spPr>
          <a:xfrm>
            <a:off x="5" y="6324606"/>
            <a:ext cx="9144001" cy="541627"/>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6"/>
            <a:ext cx="9144000" cy="536495"/>
          </a:xfrm>
          <a:prstGeom prst="rect">
            <a:avLst/>
          </a:prstGeom>
        </p:spPr>
      </p:pic>
      <p:sp>
        <p:nvSpPr>
          <p:cNvPr id="4" name="TextBox 3"/>
          <p:cNvSpPr txBox="1"/>
          <p:nvPr/>
        </p:nvSpPr>
        <p:spPr>
          <a:xfrm>
            <a:off x="304491" y="987140"/>
            <a:ext cx="8535020" cy="4339650"/>
          </a:xfrm>
          <a:prstGeom prst="rect">
            <a:avLst/>
          </a:prstGeom>
          <a:noFill/>
        </p:spPr>
        <p:txBody>
          <a:bodyPr wrap="square" rtlCol="0">
            <a:spAutoFit/>
          </a:bodyPr>
          <a:lstStyle/>
          <a:p>
            <a:pPr algn="ctr"/>
            <a:r>
              <a:rPr lang="en-US" sz="2800" b="1" dirty="0">
                <a:solidFill>
                  <a:srgbClr val="002060"/>
                </a:solidFill>
              </a:rPr>
              <a:t>Because FFCRA &amp; CARES Act funding is specifically appropriated for COVID-19 response, we encourage the use </a:t>
            </a:r>
            <a:r>
              <a:rPr lang="en-US" sz="2800" b="1" dirty="0" smtClean="0">
                <a:solidFill>
                  <a:srgbClr val="002060"/>
                </a:solidFill>
              </a:rPr>
              <a:t>of funding </a:t>
            </a:r>
            <a:r>
              <a:rPr lang="en-US" sz="2800" b="1" dirty="0">
                <a:solidFill>
                  <a:srgbClr val="002060"/>
                </a:solidFill>
              </a:rPr>
              <a:t>in the following order</a:t>
            </a:r>
            <a:r>
              <a:rPr lang="en-US" sz="2800" b="1" dirty="0" smtClean="0">
                <a:solidFill>
                  <a:srgbClr val="002060"/>
                </a:solidFill>
              </a:rPr>
              <a:t>:</a:t>
            </a:r>
          </a:p>
          <a:p>
            <a:pPr algn="ctr"/>
            <a:endParaRPr lang="en-US" sz="2400" b="1" dirty="0">
              <a:solidFill>
                <a:srgbClr val="002060"/>
              </a:solidFill>
            </a:endParaRPr>
          </a:p>
          <a:p>
            <a:pPr marL="1150938" lvl="0" indent="-457200">
              <a:buFont typeface="+mj-lt"/>
              <a:buAutoNum type="arabicPeriod"/>
              <a:tabLst>
                <a:tab pos="8118475" algn="l"/>
              </a:tabLst>
            </a:pPr>
            <a:r>
              <a:rPr lang="en-US" sz="2400" b="1" dirty="0">
                <a:solidFill>
                  <a:srgbClr val="002060"/>
                </a:solidFill>
              </a:rPr>
              <a:t>Families First Coronavirus Response Act funding; </a:t>
            </a:r>
          </a:p>
          <a:p>
            <a:pPr marL="1150938" lvl="0" indent="-457200">
              <a:buFont typeface="+mj-lt"/>
              <a:buAutoNum type="arabicPeriod"/>
              <a:tabLst>
                <a:tab pos="8118475" algn="l"/>
              </a:tabLst>
            </a:pPr>
            <a:r>
              <a:rPr lang="en-US" sz="2400" b="1" dirty="0">
                <a:solidFill>
                  <a:srgbClr val="002060"/>
                </a:solidFill>
              </a:rPr>
              <a:t>CARES Act funding;</a:t>
            </a:r>
          </a:p>
          <a:p>
            <a:pPr marL="1150938" lvl="0" indent="-457200">
              <a:buFont typeface="+mj-lt"/>
              <a:buAutoNum type="arabicPeriod"/>
              <a:tabLst>
                <a:tab pos="8118475" algn="l"/>
              </a:tabLst>
            </a:pPr>
            <a:r>
              <a:rPr lang="en-US" sz="2400" b="1" dirty="0">
                <a:solidFill>
                  <a:srgbClr val="002060"/>
                </a:solidFill>
              </a:rPr>
              <a:t>“Regular” Title III grant funds, starting with the oldest </a:t>
            </a:r>
            <a:r>
              <a:rPr lang="en-US" sz="2400" b="1" dirty="0" smtClean="0">
                <a:solidFill>
                  <a:srgbClr val="002060"/>
                </a:solidFill>
              </a:rPr>
              <a:t>funds available first.</a:t>
            </a:r>
            <a:endParaRPr lang="en-US" sz="2400" b="1" dirty="0">
              <a:solidFill>
                <a:srgbClr val="002060"/>
              </a:solidFill>
            </a:endParaRPr>
          </a:p>
          <a:p>
            <a:pPr algn="ctr"/>
            <a:r>
              <a:rPr lang="en-US" sz="2000" b="1" dirty="0">
                <a:solidFill>
                  <a:srgbClr val="002060"/>
                </a:solidFill>
              </a:rPr>
              <a:t> </a:t>
            </a:r>
          </a:p>
          <a:p>
            <a:pPr algn="ctr">
              <a:spcBef>
                <a:spcPts val="2400"/>
              </a:spcBef>
            </a:pPr>
            <a:r>
              <a:rPr lang="en-US" sz="3200" b="1" dirty="0">
                <a:solidFill>
                  <a:srgbClr val="002060"/>
                </a:solidFill>
              </a:rPr>
              <a:t>10% Carryover Limit waived going into FY2021</a:t>
            </a:r>
          </a:p>
        </p:txBody>
      </p:sp>
    </p:spTree>
    <p:extLst>
      <p:ext uri="{BB962C8B-B14F-4D97-AF65-F5344CB8AC3E}">
        <p14:creationId xmlns:p14="http://schemas.microsoft.com/office/powerpoint/2010/main" val="3946025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18</a:t>
            </a:fld>
            <a:endParaRPr lang="en-US" dirty="0">
              <a:solidFill>
                <a:prstClr val="black">
                  <a:tint val="75000"/>
                </a:prstClr>
              </a:solidFill>
            </a:endParaRPr>
          </a:p>
        </p:txBody>
      </p:sp>
      <p:sp>
        <p:nvSpPr>
          <p:cNvPr id="5" name="Rectangle 4"/>
          <p:cNvSpPr/>
          <p:nvPr/>
        </p:nvSpPr>
        <p:spPr>
          <a:xfrm>
            <a:off x="5" y="6324606"/>
            <a:ext cx="9144001" cy="541627"/>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6"/>
            <a:ext cx="9144000" cy="536495"/>
          </a:xfrm>
          <a:prstGeom prst="rect">
            <a:avLst/>
          </a:prstGeom>
        </p:spPr>
      </p:pic>
      <p:sp>
        <p:nvSpPr>
          <p:cNvPr id="4" name="TextBox 3"/>
          <p:cNvSpPr txBox="1"/>
          <p:nvPr/>
        </p:nvSpPr>
        <p:spPr>
          <a:xfrm>
            <a:off x="304495" y="2606390"/>
            <a:ext cx="8535020" cy="707886"/>
          </a:xfrm>
          <a:prstGeom prst="rect">
            <a:avLst/>
          </a:prstGeom>
          <a:noFill/>
        </p:spPr>
        <p:txBody>
          <a:bodyPr wrap="square" rtlCol="0">
            <a:spAutoFit/>
          </a:bodyPr>
          <a:lstStyle/>
          <a:p>
            <a:pPr algn="ctr"/>
            <a:r>
              <a:rPr lang="en-US" sz="4000" b="1" dirty="0" smtClean="0">
                <a:solidFill>
                  <a:srgbClr val="002060"/>
                </a:solidFill>
                <a:latin typeface="Arial Black" panose="020B0A04020102020204" pitchFamily="34" charset="0"/>
              </a:rPr>
              <a:t>Nutrition Program Guidance</a:t>
            </a:r>
          </a:p>
        </p:txBody>
      </p:sp>
      <p:sp>
        <p:nvSpPr>
          <p:cNvPr id="2" name="TextBox 1"/>
          <p:cNvSpPr txBox="1"/>
          <p:nvPr/>
        </p:nvSpPr>
        <p:spPr>
          <a:xfrm>
            <a:off x="4953315" y="5726674"/>
            <a:ext cx="3886199" cy="646331"/>
          </a:xfrm>
          <a:prstGeom prst="rect">
            <a:avLst/>
          </a:prstGeom>
          <a:noFill/>
        </p:spPr>
        <p:txBody>
          <a:bodyPr wrap="square" rtlCol="0">
            <a:spAutoFit/>
          </a:bodyPr>
          <a:lstStyle/>
          <a:p>
            <a:pPr algn="r"/>
            <a:r>
              <a:rPr lang="en-US" sz="3600" dirty="0" smtClean="0">
                <a:solidFill>
                  <a:srgbClr val="002060"/>
                </a:solidFill>
              </a:rPr>
              <a:t>Kelly Wright</a:t>
            </a:r>
            <a:endParaRPr lang="en-US" sz="3600" dirty="0">
              <a:solidFill>
                <a:srgbClr val="002060"/>
              </a:solidFill>
            </a:endParaRPr>
          </a:p>
        </p:txBody>
      </p:sp>
    </p:spTree>
    <p:extLst>
      <p:ext uri="{BB962C8B-B14F-4D97-AF65-F5344CB8AC3E}">
        <p14:creationId xmlns:p14="http://schemas.microsoft.com/office/powerpoint/2010/main" val="23408045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19</a:t>
            </a:fld>
            <a:endParaRPr lang="en-US" dirty="0">
              <a:solidFill>
                <a:prstClr val="black">
                  <a:tint val="75000"/>
                </a:prstClr>
              </a:solidFill>
            </a:endParaRPr>
          </a:p>
        </p:txBody>
      </p:sp>
      <p:sp>
        <p:nvSpPr>
          <p:cNvPr id="5" name="Rectangle 4"/>
          <p:cNvSpPr/>
          <p:nvPr/>
        </p:nvSpPr>
        <p:spPr>
          <a:xfrm>
            <a:off x="5" y="6324606"/>
            <a:ext cx="9144001" cy="541627"/>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6"/>
            <a:ext cx="9144000" cy="536495"/>
          </a:xfrm>
          <a:prstGeom prst="rect">
            <a:avLst/>
          </a:prstGeom>
        </p:spPr>
      </p:pic>
      <p:sp>
        <p:nvSpPr>
          <p:cNvPr id="8" name="Title 1"/>
          <p:cNvSpPr txBox="1">
            <a:spLocks/>
          </p:cNvSpPr>
          <p:nvPr/>
        </p:nvSpPr>
        <p:spPr>
          <a:xfrm>
            <a:off x="228403" y="245744"/>
            <a:ext cx="8653461" cy="1000044"/>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rgbClr val="002060"/>
                </a:solidFill>
                <a:latin typeface="Arial Black" panose="020B0A04020102020204" pitchFamily="34" charset="0"/>
              </a:rPr>
              <a:t>COVID-19 Nutrition FAQs</a:t>
            </a:r>
          </a:p>
        </p:txBody>
      </p:sp>
      <p:sp>
        <p:nvSpPr>
          <p:cNvPr id="3" name="TextBox 2"/>
          <p:cNvSpPr txBox="1"/>
          <p:nvPr/>
        </p:nvSpPr>
        <p:spPr>
          <a:xfrm>
            <a:off x="228402" y="1785869"/>
            <a:ext cx="8653461" cy="3893374"/>
          </a:xfrm>
          <a:prstGeom prst="rect">
            <a:avLst/>
          </a:prstGeom>
          <a:noFill/>
        </p:spPr>
        <p:txBody>
          <a:bodyPr wrap="square" rtlCol="0">
            <a:spAutoFit/>
          </a:bodyPr>
          <a:lstStyle/>
          <a:p>
            <a:pPr>
              <a:spcAft>
                <a:spcPts val="1800"/>
              </a:spcAft>
            </a:pPr>
            <a:r>
              <a:rPr lang="en-US" sz="3200" b="1" dirty="0">
                <a:solidFill>
                  <a:srgbClr val="002060"/>
                </a:solidFill>
              </a:rPr>
              <a:t>What is the definition of a COVID-19 meal?  </a:t>
            </a:r>
          </a:p>
          <a:p>
            <a:r>
              <a:rPr lang="en-US" sz="2800" dirty="0">
                <a:solidFill>
                  <a:srgbClr val="002060"/>
                </a:solidFill>
              </a:rPr>
              <a:t>Technically, any meal that is served in response to the national Major Disaster Declaration of March 13, 2020 is part of the COVID-19 response.  However, because DARS is required to track funding and service units separately, there will be different designations, such as Families First Coronavirus Response Act (FFCRA) meals, CARES Act meals, and COVID-19 (VA Major Disaster) meals. </a:t>
            </a:r>
          </a:p>
        </p:txBody>
      </p:sp>
    </p:spTree>
    <p:extLst>
      <p:ext uri="{BB962C8B-B14F-4D97-AF65-F5344CB8AC3E}">
        <p14:creationId xmlns:p14="http://schemas.microsoft.com/office/powerpoint/2010/main" val="1824474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2</a:t>
            </a:fld>
            <a:endParaRPr lang="en-US" dirty="0">
              <a:solidFill>
                <a:prstClr val="black">
                  <a:tint val="75000"/>
                </a:prstClr>
              </a:solidFill>
            </a:endParaRPr>
          </a:p>
        </p:txBody>
      </p:sp>
      <p:sp>
        <p:nvSpPr>
          <p:cNvPr id="5" name="Rectangle 4"/>
          <p:cNvSpPr/>
          <p:nvPr/>
        </p:nvSpPr>
        <p:spPr>
          <a:xfrm>
            <a:off x="5" y="6324606"/>
            <a:ext cx="9144001" cy="541627"/>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6"/>
            <a:ext cx="9144000" cy="536495"/>
          </a:xfrm>
          <a:prstGeom prst="rect">
            <a:avLst/>
          </a:prstGeom>
        </p:spPr>
      </p:pic>
      <p:sp>
        <p:nvSpPr>
          <p:cNvPr id="4" name="TextBox 3"/>
          <p:cNvSpPr txBox="1"/>
          <p:nvPr/>
        </p:nvSpPr>
        <p:spPr>
          <a:xfrm>
            <a:off x="2017988" y="588244"/>
            <a:ext cx="6747643" cy="6263253"/>
          </a:xfrm>
          <a:prstGeom prst="rect">
            <a:avLst/>
          </a:prstGeom>
          <a:noFill/>
        </p:spPr>
        <p:txBody>
          <a:bodyPr wrap="square" rtlCol="0">
            <a:spAutoFit/>
          </a:bodyPr>
          <a:lstStyle/>
          <a:p>
            <a:pPr>
              <a:tabLst>
                <a:tab pos="1198563" algn="l"/>
              </a:tabLst>
            </a:pPr>
            <a:r>
              <a:rPr lang="en-US" sz="1700" dirty="0" smtClean="0"/>
              <a:t>1:00 pm	</a:t>
            </a:r>
            <a:r>
              <a:rPr lang="en-US" b="1" dirty="0" smtClean="0">
                <a:solidFill>
                  <a:schemeClr val="accent5">
                    <a:lumMod val="50000"/>
                  </a:schemeClr>
                </a:solidFill>
              </a:rPr>
              <a:t>Welcome, Introductions and Agenda</a:t>
            </a:r>
          </a:p>
          <a:p>
            <a:pPr defTabSz="1198563">
              <a:spcAft>
                <a:spcPts val="1200"/>
              </a:spcAft>
            </a:pPr>
            <a:r>
              <a:rPr lang="en-US" sz="1700" dirty="0" smtClean="0"/>
              <a:t>	Marcia DuBois, Deputy Commissioner, DARS</a:t>
            </a:r>
          </a:p>
          <a:p>
            <a:pPr defTabSz="1198563"/>
            <a:r>
              <a:rPr lang="en-US" sz="1700" dirty="0" smtClean="0"/>
              <a:t>1:05 pm	</a:t>
            </a:r>
            <a:r>
              <a:rPr lang="en-US" b="1" dirty="0" smtClean="0">
                <a:solidFill>
                  <a:schemeClr val="accent5">
                    <a:lumMod val="50000"/>
                  </a:schemeClr>
                </a:solidFill>
              </a:rPr>
              <a:t>Overview of Response and Support</a:t>
            </a:r>
          </a:p>
          <a:p>
            <a:pPr defTabSz="1198563">
              <a:spcAft>
                <a:spcPts val="1200"/>
              </a:spcAft>
            </a:pPr>
            <a:r>
              <a:rPr lang="en-US" sz="1700" dirty="0"/>
              <a:t>	</a:t>
            </a:r>
            <a:r>
              <a:rPr lang="en-US" sz="1700" dirty="0" smtClean="0"/>
              <a:t>Kathy Miller, Director of Aging Programs &amp; Services, DARS</a:t>
            </a:r>
          </a:p>
          <a:p>
            <a:pPr defTabSz="1198563"/>
            <a:r>
              <a:rPr lang="en-US" sz="1700" dirty="0" smtClean="0"/>
              <a:t>1:20 pm	</a:t>
            </a:r>
            <a:r>
              <a:rPr lang="en-US" b="1" dirty="0">
                <a:solidFill>
                  <a:schemeClr val="accent5">
                    <a:lumMod val="50000"/>
                  </a:schemeClr>
                </a:solidFill>
                <a:ea typeface="Calibri"/>
                <a:cs typeface="Times New Roman"/>
              </a:rPr>
              <a:t>Fiscal Guidelines &amp; </a:t>
            </a:r>
            <a:r>
              <a:rPr lang="en-US" b="1" dirty="0" smtClean="0">
                <a:solidFill>
                  <a:schemeClr val="accent5">
                    <a:lumMod val="50000"/>
                  </a:schemeClr>
                </a:solidFill>
                <a:ea typeface="Calibri"/>
                <a:cs typeface="Times New Roman"/>
              </a:rPr>
              <a:t>Reporting</a:t>
            </a:r>
          </a:p>
          <a:p>
            <a:pPr defTabSz="1198563"/>
            <a:r>
              <a:rPr lang="en-US" sz="1700" dirty="0">
                <a:cs typeface="Times New Roman"/>
              </a:rPr>
              <a:t>	</a:t>
            </a:r>
            <a:r>
              <a:rPr lang="en-US" sz="1700" dirty="0" smtClean="0"/>
              <a:t>Maurice </a:t>
            </a:r>
            <a:r>
              <a:rPr lang="en-US" sz="1700" dirty="0"/>
              <a:t>Talley, Fiscal Manger, DARS</a:t>
            </a:r>
          </a:p>
          <a:p>
            <a:pPr>
              <a:tabLst>
                <a:tab pos="1198563" algn="l"/>
              </a:tabLst>
            </a:pPr>
            <a:r>
              <a:rPr lang="en-US" sz="1700" dirty="0"/>
              <a:t>	</a:t>
            </a:r>
            <a:r>
              <a:rPr lang="en-US" sz="1700" dirty="0" smtClean="0"/>
              <a:t>Tanya </a:t>
            </a:r>
            <a:r>
              <a:rPr lang="en-US" sz="1700" dirty="0"/>
              <a:t>Brinkley, Fiscal Specialist, DARS</a:t>
            </a:r>
          </a:p>
          <a:p>
            <a:pPr defTabSz="1198563">
              <a:spcAft>
                <a:spcPts val="1200"/>
              </a:spcAft>
            </a:pPr>
            <a:r>
              <a:rPr lang="en-US" sz="1700" dirty="0" smtClean="0"/>
              <a:t>	Brenda </a:t>
            </a:r>
            <a:r>
              <a:rPr lang="en-US" sz="1700" dirty="0"/>
              <a:t>Cooper, Contract Specialist, </a:t>
            </a:r>
            <a:r>
              <a:rPr lang="en-US" sz="1700" dirty="0" smtClean="0"/>
              <a:t>DARS</a:t>
            </a:r>
          </a:p>
          <a:p>
            <a:pPr defTabSz="1198563"/>
            <a:r>
              <a:rPr lang="en-US" sz="1700" dirty="0"/>
              <a:t>1:40 </a:t>
            </a:r>
            <a:r>
              <a:rPr lang="en-US" sz="1700" dirty="0" smtClean="0"/>
              <a:t>pm	</a:t>
            </a:r>
            <a:r>
              <a:rPr lang="en-US" b="1" dirty="0" smtClean="0">
                <a:solidFill>
                  <a:schemeClr val="accent5">
                    <a:lumMod val="50000"/>
                  </a:schemeClr>
                </a:solidFill>
              </a:rPr>
              <a:t>Nutrition </a:t>
            </a:r>
            <a:r>
              <a:rPr lang="en-US" b="1" dirty="0">
                <a:solidFill>
                  <a:schemeClr val="accent5">
                    <a:lumMod val="50000"/>
                  </a:schemeClr>
                </a:solidFill>
              </a:rPr>
              <a:t>Program Guidance</a:t>
            </a:r>
          </a:p>
          <a:p>
            <a:pPr defTabSz="1198563">
              <a:spcAft>
                <a:spcPts val="1200"/>
              </a:spcAft>
            </a:pPr>
            <a:r>
              <a:rPr lang="en-US" sz="1700" dirty="0"/>
              <a:t>	</a:t>
            </a:r>
            <a:r>
              <a:rPr lang="en-US" sz="1700" dirty="0" smtClean="0"/>
              <a:t>Kelly </a:t>
            </a:r>
            <a:r>
              <a:rPr lang="en-US" sz="1700" dirty="0"/>
              <a:t>Wright, Nutrition Program Coordinator, DARS</a:t>
            </a:r>
          </a:p>
          <a:p>
            <a:pPr defTabSz="1198563"/>
            <a:r>
              <a:rPr lang="en-US" sz="1700" dirty="0"/>
              <a:t>1:55 </a:t>
            </a:r>
            <a:r>
              <a:rPr lang="en-US" sz="1700" dirty="0" smtClean="0"/>
              <a:t>pm	</a:t>
            </a:r>
            <a:r>
              <a:rPr lang="en-US" b="1" dirty="0" smtClean="0">
                <a:solidFill>
                  <a:schemeClr val="accent5">
                    <a:lumMod val="50000"/>
                  </a:schemeClr>
                </a:solidFill>
              </a:rPr>
              <a:t>Data </a:t>
            </a:r>
            <a:r>
              <a:rPr lang="en-US" b="1" dirty="0">
                <a:solidFill>
                  <a:schemeClr val="accent5">
                    <a:lumMod val="50000"/>
                  </a:schemeClr>
                </a:solidFill>
              </a:rPr>
              <a:t>Tracking </a:t>
            </a:r>
            <a:r>
              <a:rPr lang="en-US" b="1" dirty="0" smtClean="0">
                <a:solidFill>
                  <a:schemeClr val="accent5">
                    <a:lumMod val="50000"/>
                  </a:schemeClr>
                </a:solidFill>
              </a:rPr>
              <a:t>Overview</a:t>
            </a:r>
          </a:p>
          <a:p>
            <a:pPr>
              <a:spcAft>
                <a:spcPts val="1200"/>
              </a:spcAft>
              <a:tabLst>
                <a:tab pos="1198563" algn="l"/>
              </a:tabLst>
            </a:pPr>
            <a:r>
              <a:rPr lang="en-US" sz="1700" dirty="0"/>
              <a:t>	</a:t>
            </a:r>
            <a:r>
              <a:rPr lang="en-US" sz="1700" dirty="0" smtClean="0"/>
              <a:t>Christy </a:t>
            </a:r>
            <a:r>
              <a:rPr lang="en-US" sz="1700" dirty="0"/>
              <a:t>Miller, HCBS IT Operations Manager, DARS</a:t>
            </a:r>
          </a:p>
          <a:p>
            <a:pPr defTabSz="1198563"/>
            <a:r>
              <a:rPr lang="en-US" sz="1700" dirty="0"/>
              <a:t>2:10 </a:t>
            </a:r>
            <a:r>
              <a:rPr lang="en-US" sz="1700" dirty="0" smtClean="0"/>
              <a:t>pm	</a:t>
            </a:r>
            <a:r>
              <a:rPr lang="en-US" b="1" dirty="0" smtClean="0">
                <a:solidFill>
                  <a:schemeClr val="accent5">
                    <a:lumMod val="50000"/>
                  </a:schemeClr>
                </a:solidFill>
              </a:rPr>
              <a:t>Question </a:t>
            </a:r>
            <a:r>
              <a:rPr lang="en-US" b="1" dirty="0">
                <a:solidFill>
                  <a:schemeClr val="accent5">
                    <a:lumMod val="50000"/>
                  </a:schemeClr>
                </a:solidFill>
              </a:rPr>
              <a:t>and Answer</a:t>
            </a:r>
          </a:p>
          <a:p>
            <a:pPr>
              <a:spcAft>
                <a:spcPts val="1200"/>
              </a:spcAft>
              <a:tabLst>
                <a:tab pos="1198563" algn="l"/>
              </a:tabLst>
            </a:pPr>
            <a:r>
              <a:rPr lang="en-US" sz="1700" dirty="0"/>
              <a:t>	</a:t>
            </a:r>
            <a:r>
              <a:rPr lang="en-US" sz="1700" dirty="0" smtClean="0"/>
              <a:t>Facilitated </a:t>
            </a:r>
            <a:r>
              <a:rPr lang="en-US" sz="1700" dirty="0"/>
              <a:t>Group Discussion </a:t>
            </a:r>
          </a:p>
          <a:p>
            <a:pPr defTabSz="1198563"/>
            <a:r>
              <a:rPr lang="en-US" sz="1700" dirty="0"/>
              <a:t>2:25 </a:t>
            </a:r>
            <a:r>
              <a:rPr lang="en-US" sz="1700" dirty="0" smtClean="0"/>
              <a:t>pm	</a:t>
            </a:r>
            <a:r>
              <a:rPr lang="en-US" b="1" dirty="0" smtClean="0">
                <a:solidFill>
                  <a:schemeClr val="accent5">
                    <a:lumMod val="50000"/>
                  </a:schemeClr>
                </a:solidFill>
              </a:rPr>
              <a:t>Wrap </a:t>
            </a:r>
            <a:r>
              <a:rPr lang="en-US" b="1" dirty="0">
                <a:solidFill>
                  <a:schemeClr val="accent5">
                    <a:lumMod val="50000"/>
                  </a:schemeClr>
                </a:solidFill>
              </a:rPr>
              <a:t>Up and What’s Next</a:t>
            </a:r>
          </a:p>
          <a:p>
            <a:pPr defTabSz="1198563">
              <a:spcAft>
                <a:spcPts val="1200"/>
              </a:spcAft>
            </a:pPr>
            <a:r>
              <a:rPr lang="en-US" sz="1700" dirty="0"/>
              <a:t>	</a:t>
            </a:r>
            <a:r>
              <a:rPr lang="en-US" sz="1700" dirty="0" smtClean="0"/>
              <a:t>Marcia </a:t>
            </a:r>
            <a:r>
              <a:rPr lang="en-US" sz="1700" dirty="0"/>
              <a:t>DuBois, Deputy Commissioner, DARS</a:t>
            </a:r>
          </a:p>
          <a:p>
            <a:pPr defTabSz="1198563"/>
            <a:r>
              <a:rPr lang="en-US" sz="1700" dirty="0"/>
              <a:t>2:30 </a:t>
            </a:r>
            <a:r>
              <a:rPr lang="en-US" sz="1700" dirty="0" smtClean="0"/>
              <a:t>pm	</a:t>
            </a:r>
            <a:r>
              <a:rPr lang="en-US" b="1" dirty="0" smtClean="0">
                <a:solidFill>
                  <a:schemeClr val="accent5">
                    <a:lumMod val="50000"/>
                  </a:schemeClr>
                </a:solidFill>
              </a:rPr>
              <a:t>Adjourn</a:t>
            </a:r>
            <a:endParaRPr lang="en-US" b="1" dirty="0">
              <a:solidFill>
                <a:schemeClr val="accent5">
                  <a:lumMod val="50000"/>
                </a:schemeClr>
              </a:solidFill>
            </a:endParaRPr>
          </a:p>
          <a:p>
            <a:pPr defTabSz="1198563"/>
            <a:endParaRPr lang="en-US" sz="1700" dirty="0"/>
          </a:p>
          <a:p>
            <a:pPr defTabSz="1198563"/>
            <a:endParaRPr lang="en-US" sz="1700" dirty="0"/>
          </a:p>
        </p:txBody>
      </p:sp>
      <p:sp>
        <p:nvSpPr>
          <p:cNvPr id="8" name="TextBox 7"/>
          <p:cNvSpPr txBox="1"/>
          <p:nvPr/>
        </p:nvSpPr>
        <p:spPr>
          <a:xfrm rot="16200000">
            <a:off x="-1803181" y="3003949"/>
            <a:ext cx="5586145" cy="858011"/>
          </a:xfrm>
          <a:prstGeom prst="rect">
            <a:avLst/>
          </a:prstGeom>
          <a:noFill/>
        </p:spPr>
        <p:txBody>
          <a:bodyPr vert="vert" wrap="square" rtlCol="0">
            <a:spAutoFit/>
          </a:bodyPr>
          <a:lstStyle/>
          <a:p>
            <a:pPr algn="ctr"/>
            <a:r>
              <a:rPr lang="en-US" sz="5850" b="1" kern="1800" spc="200" normalizeH="1" dirty="0" smtClean="0">
                <a:solidFill>
                  <a:srgbClr val="002060">
                    <a:alpha val="78824"/>
                  </a:srgbClr>
                </a:solidFill>
                <a:latin typeface="Arial Black" panose="020B0A04020102020204" pitchFamily="34" charset="0"/>
              </a:rPr>
              <a:t>AGENDA</a:t>
            </a:r>
            <a:endParaRPr lang="en-US" sz="5850" b="1" kern="1800" spc="200" normalizeH="1" dirty="0">
              <a:solidFill>
                <a:srgbClr val="002060">
                  <a:alpha val="78824"/>
                </a:srgbClr>
              </a:solidFill>
              <a:latin typeface="Arial Black" panose="020B0A04020102020204" pitchFamily="34" charset="0"/>
            </a:endParaRPr>
          </a:p>
        </p:txBody>
      </p:sp>
    </p:spTree>
    <p:extLst>
      <p:ext uri="{BB962C8B-B14F-4D97-AF65-F5344CB8AC3E}">
        <p14:creationId xmlns:p14="http://schemas.microsoft.com/office/powerpoint/2010/main" val="32428254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20</a:t>
            </a:fld>
            <a:endParaRPr lang="en-US" dirty="0">
              <a:solidFill>
                <a:prstClr val="black">
                  <a:tint val="75000"/>
                </a:prstClr>
              </a:solidFill>
            </a:endParaRPr>
          </a:p>
        </p:txBody>
      </p:sp>
      <p:sp>
        <p:nvSpPr>
          <p:cNvPr id="5" name="Rectangle 4"/>
          <p:cNvSpPr/>
          <p:nvPr/>
        </p:nvSpPr>
        <p:spPr>
          <a:xfrm>
            <a:off x="5" y="6324606"/>
            <a:ext cx="9144001" cy="541627"/>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6"/>
            <a:ext cx="9144000" cy="536495"/>
          </a:xfrm>
          <a:prstGeom prst="rect">
            <a:avLst/>
          </a:prstGeom>
        </p:spPr>
      </p:pic>
      <p:sp>
        <p:nvSpPr>
          <p:cNvPr id="8" name="Title 1"/>
          <p:cNvSpPr txBox="1">
            <a:spLocks/>
          </p:cNvSpPr>
          <p:nvPr/>
        </p:nvSpPr>
        <p:spPr>
          <a:xfrm>
            <a:off x="228403" y="245744"/>
            <a:ext cx="8653461" cy="1000044"/>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rgbClr val="002060"/>
                </a:solidFill>
                <a:latin typeface="Arial Black" panose="020B0A04020102020204" pitchFamily="34" charset="0"/>
              </a:rPr>
              <a:t>COVID-19 Nutrition FAQs</a:t>
            </a:r>
          </a:p>
        </p:txBody>
      </p:sp>
      <p:sp>
        <p:nvSpPr>
          <p:cNvPr id="3" name="TextBox 2"/>
          <p:cNvSpPr txBox="1"/>
          <p:nvPr/>
        </p:nvSpPr>
        <p:spPr>
          <a:xfrm>
            <a:off x="228401" y="1294547"/>
            <a:ext cx="8653461" cy="5155257"/>
          </a:xfrm>
          <a:prstGeom prst="rect">
            <a:avLst/>
          </a:prstGeom>
          <a:noFill/>
        </p:spPr>
        <p:txBody>
          <a:bodyPr wrap="square" rtlCol="0">
            <a:spAutoFit/>
          </a:bodyPr>
          <a:lstStyle/>
          <a:p>
            <a:pPr>
              <a:spcAft>
                <a:spcPts val="1800"/>
              </a:spcAft>
            </a:pPr>
            <a:r>
              <a:rPr lang="en-US" sz="3200" b="1" dirty="0">
                <a:solidFill>
                  <a:srgbClr val="002060"/>
                </a:solidFill>
              </a:rPr>
              <a:t>Are there changes to nutrition guidelines?  </a:t>
            </a:r>
          </a:p>
          <a:p>
            <a:pPr>
              <a:spcAft>
                <a:spcPts val="1200"/>
              </a:spcAft>
            </a:pPr>
            <a:r>
              <a:rPr lang="en-US" sz="2800" dirty="0">
                <a:solidFill>
                  <a:srgbClr val="002060"/>
                </a:solidFill>
              </a:rPr>
              <a:t>Yes, the CARES Act waives the DRI/DGA requirements of emergency meals during the pandemic.  </a:t>
            </a:r>
            <a:endParaRPr lang="en-US" sz="2800" dirty="0" smtClean="0">
              <a:solidFill>
                <a:srgbClr val="002060"/>
              </a:solidFill>
            </a:endParaRPr>
          </a:p>
          <a:p>
            <a:pPr>
              <a:spcAft>
                <a:spcPts val="1200"/>
              </a:spcAft>
            </a:pPr>
            <a:r>
              <a:rPr lang="en-US" sz="2800" dirty="0" smtClean="0">
                <a:solidFill>
                  <a:srgbClr val="002060"/>
                </a:solidFill>
              </a:rPr>
              <a:t>However</a:t>
            </a:r>
            <a:r>
              <a:rPr lang="en-US" sz="2800" dirty="0">
                <a:solidFill>
                  <a:srgbClr val="002060"/>
                </a:solidFill>
              </a:rPr>
              <a:t>, ACL encourages the use of DRI/DGA standards to help older adults maintain their health and manage their chronic conditions and to provide quality service.  </a:t>
            </a:r>
          </a:p>
          <a:p>
            <a:pPr lvl="0">
              <a:spcAft>
                <a:spcPts val="1200"/>
              </a:spcAft>
            </a:pPr>
            <a:r>
              <a:rPr lang="en-US" sz="2800" dirty="0">
                <a:solidFill>
                  <a:srgbClr val="002060"/>
                </a:solidFill>
              </a:rPr>
              <a:t>ACL encourages programs to provide nutritious meals when available. </a:t>
            </a:r>
          </a:p>
          <a:p>
            <a:pPr marL="0" lvl="1" indent="0">
              <a:spcAft>
                <a:spcPts val="1200"/>
              </a:spcAft>
              <a:buNone/>
            </a:pPr>
            <a:r>
              <a:rPr lang="en-US" sz="2800" dirty="0">
                <a:solidFill>
                  <a:srgbClr val="002060"/>
                </a:solidFill>
              </a:rPr>
              <a:t>At a minimum, no less than 1/3 of the recommended daily caloric intake for an older individual.  </a:t>
            </a:r>
          </a:p>
        </p:txBody>
      </p:sp>
    </p:spTree>
    <p:extLst>
      <p:ext uri="{BB962C8B-B14F-4D97-AF65-F5344CB8AC3E}">
        <p14:creationId xmlns:p14="http://schemas.microsoft.com/office/powerpoint/2010/main" val="6172405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21</a:t>
            </a:fld>
            <a:endParaRPr lang="en-US" dirty="0">
              <a:solidFill>
                <a:prstClr val="black">
                  <a:tint val="75000"/>
                </a:prstClr>
              </a:solidFill>
            </a:endParaRPr>
          </a:p>
        </p:txBody>
      </p:sp>
      <p:sp>
        <p:nvSpPr>
          <p:cNvPr id="5" name="Rectangle 4"/>
          <p:cNvSpPr/>
          <p:nvPr/>
        </p:nvSpPr>
        <p:spPr>
          <a:xfrm>
            <a:off x="5" y="6324606"/>
            <a:ext cx="9144001" cy="541627"/>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6"/>
            <a:ext cx="9144000" cy="536495"/>
          </a:xfrm>
          <a:prstGeom prst="rect">
            <a:avLst/>
          </a:prstGeom>
        </p:spPr>
      </p:pic>
      <p:sp>
        <p:nvSpPr>
          <p:cNvPr id="8" name="Title 1"/>
          <p:cNvSpPr txBox="1">
            <a:spLocks/>
          </p:cNvSpPr>
          <p:nvPr/>
        </p:nvSpPr>
        <p:spPr>
          <a:xfrm>
            <a:off x="228403" y="245744"/>
            <a:ext cx="8653461" cy="1000044"/>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rgbClr val="002060"/>
                </a:solidFill>
                <a:latin typeface="Arial Black" panose="020B0A04020102020204" pitchFamily="34" charset="0"/>
              </a:rPr>
              <a:t>COVID-19 Nutrition FAQs</a:t>
            </a:r>
          </a:p>
        </p:txBody>
      </p:sp>
      <p:sp>
        <p:nvSpPr>
          <p:cNvPr id="3" name="TextBox 2"/>
          <p:cNvSpPr txBox="1"/>
          <p:nvPr/>
        </p:nvSpPr>
        <p:spPr>
          <a:xfrm>
            <a:off x="228401" y="1485619"/>
            <a:ext cx="8653461" cy="4447371"/>
          </a:xfrm>
          <a:prstGeom prst="rect">
            <a:avLst/>
          </a:prstGeom>
          <a:noFill/>
        </p:spPr>
        <p:txBody>
          <a:bodyPr wrap="square" rtlCol="0">
            <a:spAutoFit/>
          </a:bodyPr>
          <a:lstStyle/>
          <a:p>
            <a:pPr>
              <a:spcAft>
                <a:spcPts val="1800"/>
              </a:spcAft>
            </a:pPr>
            <a:r>
              <a:rPr lang="en-US" sz="3200" b="1" dirty="0">
                <a:solidFill>
                  <a:srgbClr val="002060"/>
                </a:solidFill>
                <a:ea typeface="Calibri" panose="020F0502020204030204" pitchFamily="34" charset="0"/>
                <a:cs typeface="Times New Roman" panose="02020603050405020304" pitchFamily="18" charset="0"/>
              </a:rPr>
              <a:t>Due to separate funding being given for COVID-19, we want to be sure to accurately record our COVID-19 meals vs non-COVID-19 meals.  Please advise.  </a:t>
            </a:r>
          </a:p>
          <a:p>
            <a:r>
              <a:rPr lang="en-US" sz="2800" dirty="0" smtClean="0">
                <a:solidFill>
                  <a:srgbClr val="002060"/>
                </a:solidFill>
                <a:ea typeface="Calibri" panose="020F0502020204030204" pitchFamily="34" charset="0"/>
                <a:cs typeface="Times New Roman" panose="02020603050405020304" pitchFamily="18" charset="0"/>
              </a:rPr>
              <a:t>Use </a:t>
            </a:r>
            <a:r>
              <a:rPr lang="en-US" sz="2800" dirty="0">
                <a:solidFill>
                  <a:srgbClr val="002060"/>
                </a:solidFill>
                <a:ea typeface="Calibri" panose="020F0502020204030204" pitchFamily="34" charset="0"/>
                <a:cs typeface="Times New Roman" panose="02020603050405020304" pitchFamily="18" charset="0"/>
              </a:rPr>
              <a:t>FFCRA first, then the CARES Act next, then the other sources of funds.  The AAAs can decide on their AMR from which “buckets” they are seeking reimbursement.  This may not necessarily line up with the service units in </a:t>
            </a:r>
            <a:r>
              <a:rPr lang="en-US" sz="2800" dirty="0" err="1">
                <a:solidFill>
                  <a:srgbClr val="002060"/>
                </a:solidFill>
                <a:ea typeface="Calibri" panose="020F0502020204030204" pitchFamily="34" charset="0"/>
                <a:cs typeface="Times New Roman" panose="02020603050405020304" pitchFamily="18" charset="0"/>
              </a:rPr>
              <a:t>PeerPlace</a:t>
            </a:r>
            <a:r>
              <a:rPr lang="en-US" sz="2800" dirty="0">
                <a:solidFill>
                  <a:srgbClr val="002060"/>
                </a:solidFill>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4565153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22</a:t>
            </a:fld>
            <a:endParaRPr lang="en-US" dirty="0">
              <a:solidFill>
                <a:prstClr val="black">
                  <a:tint val="75000"/>
                </a:prstClr>
              </a:solidFill>
            </a:endParaRPr>
          </a:p>
        </p:txBody>
      </p:sp>
      <p:sp>
        <p:nvSpPr>
          <p:cNvPr id="5" name="Rectangle 4"/>
          <p:cNvSpPr/>
          <p:nvPr/>
        </p:nvSpPr>
        <p:spPr>
          <a:xfrm>
            <a:off x="5" y="6324606"/>
            <a:ext cx="9144001" cy="541627"/>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6"/>
            <a:ext cx="9144000" cy="536495"/>
          </a:xfrm>
          <a:prstGeom prst="rect">
            <a:avLst/>
          </a:prstGeom>
        </p:spPr>
      </p:pic>
      <p:sp>
        <p:nvSpPr>
          <p:cNvPr id="8" name="Title 1"/>
          <p:cNvSpPr txBox="1">
            <a:spLocks/>
          </p:cNvSpPr>
          <p:nvPr/>
        </p:nvSpPr>
        <p:spPr>
          <a:xfrm>
            <a:off x="228403" y="245744"/>
            <a:ext cx="8653461" cy="1000044"/>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rgbClr val="002060"/>
                </a:solidFill>
                <a:latin typeface="Arial Black" panose="020B0A04020102020204" pitchFamily="34" charset="0"/>
              </a:rPr>
              <a:t>COVID-19 Nutrition FAQs</a:t>
            </a:r>
          </a:p>
        </p:txBody>
      </p:sp>
      <p:sp>
        <p:nvSpPr>
          <p:cNvPr id="3" name="TextBox 2"/>
          <p:cNvSpPr txBox="1"/>
          <p:nvPr/>
        </p:nvSpPr>
        <p:spPr>
          <a:xfrm>
            <a:off x="228401" y="1867763"/>
            <a:ext cx="8653461" cy="3524042"/>
          </a:xfrm>
          <a:prstGeom prst="rect">
            <a:avLst/>
          </a:prstGeom>
          <a:noFill/>
        </p:spPr>
        <p:txBody>
          <a:bodyPr wrap="square" rtlCol="0">
            <a:spAutoFit/>
          </a:bodyPr>
          <a:lstStyle/>
          <a:p>
            <a:pPr>
              <a:spcAft>
                <a:spcPts val="1800"/>
              </a:spcAft>
            </a:pPr>
            <a:r>
              <a:rPr lang="en-US" sz="3200" b="1" dirty="0">
                <a:solidFill>
                  <a:srgbClr val="002060"/>
                </a:solidFill>
              </a:rPr>
              <a:t>Are we required to complete pages 1-4 of the UAI for new HDM clients or for CM clients that are switching over to HDM during the pandemic? </a:t>
            </a:r>
            <a:r>
              <a:rPr lang="en-US" sz="2800" dirty="0">
                <a:solidFill>
                  <a:srgbClr val="002060"/>
                </a:solidFill>
              </a:rPr>
              <a:t> </a:t>
            </a:r>
          </a:p>
          <a:p>
            <a:r>
              <a:rPr lang="en-US" sz="2800" dirty="0">
                <a:solidFill>
                  <a:srgbClr val="002060"/>
                </a:solidFill>
              </a:rPr>
              <a:t>Completion of the UAI has been waived; just a VA Quick Form is acceptable.  The NSI can be waived during the pandemic, if you do NOT have the work force to complete it with the client. </a:t>
            </a:r>
          </a:p>
        </p:txBody>
      </p:sp>
    </p:spTree>
    <p:extLst>
      <p:ext uri="{BB962C8B-B14F-4D97-AF65-F5344CB8AC3E}">
        <p14:creationId xmlns:p14="http://schemas.microsoft.com/office/powerpoint/2010/main" val="11419780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23</a:t>
            </a:fld>
            <a:endParaRPr lang="en-US" dirty="0">
              <a:solidFill>
                <a:prstClr val="black">
                  <a:tint val="75000"/>
                </a:prstClr>
              </a:solidFill>
            </a:endParaRPr>
          </a:p>
        </p:txBody>
      </p:sp>
      <p:sp>
        <p:nvSpPr>
          <p:cNvPr id="5" name="Rectangle 4"/>
          <p:cNvSpPr/>
          <p:nvPr/>
        </p:nvSpPr>
        <p:spPr>
          <a:xfrm>
            <a:off x="5" y="6324606"/>
            <a:ext cx="9144001" cy="541627"/>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6"/>
            <a:ext cx="9144000" cy="536495"/>
          </a:xfrm>
          <a:prstGeom prst="rect">
            <a:avLst/>
          </a:prstGeom>
        </p:spPr>
      </p:pic>
      <p:sp>
        <p:nvSpPr>
          <p:cNvPr id="8" name="Title 1"/>
          <p:cNvSpPr txBox="1">
            <a:spLocks/>
          </p:cNvSpPr>
          <p:nvPr/>
        </p:nvSpPr>
        <p:spPr>
          <a:xfrm>
            <a:off x="228403" y="245744"/>
            <a:ext cx="8653461" cy="1000044"/>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rgbClr val="002060"/>
                </a:solidFill>
                <a:latin typeface="Arial Black" panose="020B0A04020102020204" pitchFamily="34" charset="0"/>
              </a:rPr>
              <a:t>Survey Says….</a:t>
            </a:r>
          </a:p>
        </p:txBody>
      </p:sp>
      <p:sp>
        <p:nvSpPr>
          <p:cNvPr id="3" name="TextBox 2"/>
          <p:cNvSpPr txBox="1"/>
          <p:nvPr/>
        </p:nvSpPr>
        <p:spPr>
          <a:xfrm>
            <a:off x="228401" y="1867763"/>
            <a:ext cx="8653461" cy="341632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800" b="1" dirty="0">
                <a:solidFill>
                  <a:srgbClr val="002060"/>
                </a:solidFill>
              </a:rPr>
              <a:t>72% </a:t>
            </a:r>
            <a:r>
              <a:rPr lang="en-US" sz="2800" b="1" dirty="0" smtClean="0">
                <a:solidFill>
                  <a:srgbClr val="002060"/>
                </a:solidFill>
              </a:rPr>
              <a:t>are lacking </a:t>
            </a:r>
            <a:r>
              <a:rPr lang="en-US" sz="2800" b="1" dirty="0">
                <a:solidFill>
                  <a:srgbClr val="002060"/>
                </a:solidFill>
              </a:rPr>
              <a:t>in adequate supplies to keep their participants, staff, and volunteers safe while delivering meals.  </a:t>
            </a:r>
          </a:p>
          <a:p>
            <a:pPr marL="914400" lvl="1" indent="-457200">
              <a:spcAft>
                <a:spcPts val="1800"/>
              </a:spcAft>
              <a:buFont typeface="Calibri" panose="020F0502020204030204" pitchFamily="34" charset="0"/>
              <a:buChar char="―"/>
            </a:pPr>
            <a:r>
              <a:rPr lang="en-US" sz="2800" b="1" dirty="0">
                <a:solidFill>
                  <a:srgbClr val="002060"/>
                </a:solidFill>
              </a:rPr>
              <a:t>hand sanitizer, disinfectant wipes, gloves, masks, bleach, and take out containers. </a:t>
            </a:r>
          </a:p>
          <a:p>
            <a:pPr marL="285750" indent="-285750">
              <a:spcAft>
                <a:spcPts val="1800"/>
              </a:spcAft>
              <a:buFont typeface="Arial" panose="020B0604020202020204" pitchFamily="34" charset="0"/>
              <a:buChar char="•"/>
            </a:pPr>
            <a:r>
              <a:rPr lang="en-US" sz="2800" b="1" dirty="0">
                <a:solidFill>
                  <a:srgbClr val="002060"/>
                </a:solidFill>
              </a:rPr>
              <a:t>17% concerned their food vendor may not meet the demand, if the crisis extends for a long period of time.</a:t>
            </a:r>
          </a:p>
        </p:txBody>
      </p:sp>
    </p:spTree>
    <p:extLst>
      <p:ext uri="{BB962C8B-B14F-4D97-AF65-F5344CB8AC3E}">
        <p14:creationId xmlns:p14="http://schemas.microsoft.com/office/powerpoint/2010/main" val="3386205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24</a:t>
            </a:fld>
            <a:endParaRPr lang="en-US" dirty="0">
              <a:solidFill>
                <a:prstClr val="black">
                  <a:tint val="75000"/>
                </a:prstClr>
              </a:solidFill>
            </a:endParaRPr>
          </a:p>
        </p:txBody>
      </p:sp>
      <p:sp>
        <p:nvSpPr>
          <p:cNvPr id="5" name="Rectangle 4"/>
          <p:cNvSpPr/>
          <p:nvPr/>
        </p:nvSpPr>
        <p:spPr>
          <a:xfrm>
            <a:off x="5" y="6324606"/>
            <a:ext cx="9144001" cy="541627"/>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6"/>
            <a:ext cx="9144000" cy="536495"/>
          </a:xfrm>
          <a:prstGeom prst="rect">
            <a:avLst/>
          </a:prstGeom>
        </p:spPr>
      </p:pic>
      <p:sp>
        <p:nvSpPr>
          <p:cNvPr id="8" name="Title 1"/>
          <p:cNvSpPr txBox="1">
            <a:spLocks/>
          </p:cNvSpPr>
          <p:nvPr/>
        </p:nvSpPr>
        <p:spPr>
          <a:xfrm>
            <a:off x="228403" y="245744"/>
            <a:ext cx="8653461" cy="1000044"/>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smtClean="0">
                <a:solidFill>
                  <a:srgbClr val="002060"/>
                </a:solidFill>
                <a:latin typeface="Arial Black" panose="020B0A04020102020204" pitchFamily="34" charset="0"/>
              </a:rPr>
              <a:t>Non-Food and PPE Suppliers</a:t>
            </a:r>
            <a:endParaRPr lang="en-US" sz="3600" b="1" dirty="0">
              <a:solidFill>
                <a:srgbClr val="002060"/>
              </a:solidFill>
              <a:latin typeface="Arial Black" panose="020B0A04020102020204" pitchFamily="34" charset="0"/>
            </a:endParaRPr>
          </a:p>
        </p:txBody>
      </p:sp>
      <p:sp>
        <p:nvSpPr>
          <p:cNvPr id="3" name="TextBox 2"/>
          <p:cNvSpPr txBox="1"/>
          <p:nvPr/>
        </p:nvSpPr>
        <p:spPr>
          <a:xfrm>
            <a:off x="228401" y="1512915"/>
            <a:ext cx="8653461" cy="2031325"/>
          </a:xfrm>
          <a:prstGeom prst="rect">
            <a:avLst/>
          </a:prstGeom>
          <a:noFill/>
        </p:spPr>
        <p:txBody>
          <a:bodyPr wrap="square" rtlCol="0">
            <a:spAutoFit/>
          </a:bodyPr>
          <a:lstStyle/>
          <a:p>
            <a:pPr marL="457200" indent="-457200">
              <a:spcAft>
                <a:spcPts val="1800"/>
              </a:spcAft>
              <a:buFont typeface="Arial" panose="020B0604020202020204" pitchFamily="34" charset="0"/>
              <a:buChar char="•"/>
            </a:pPr>
            <a:r>
              <a:rPr lang="en-US" sz="3200" b="1" dirty="0">
                <a:solidFill>
                  <a:srgbClr val="002060"/>
                </a:solidFill>
              </a:rPr>
              <a:t>Guest Supply (simplysupplies.com)</a:t>
            </a:r>
          </a:p>
          <a:p>
            <a:pPr marL="457200" indent="-457200">
              <a:spcAft>
                <a:spcPts val="1800"/>
              </a:spcAft>
              <a:buFont typeface="Arial" panose="020B0604020202020204" pitchFamily="34" charset="0"/>
              <a:buChar char="•"/>
            </a:pPr>
            <a:r>
              <a:rPr lang="en-US" sz="3200" b="1" dirty="0">
                <a:solidFill>
                  <a:srgbClr val="002060"/>
                </a:solidFill>
              </a:rPr>
              <a:t>Premier Marketing Group (pmginc.biz)</a:t>
            </a:r>
          </a:p>
          <a:p>
            <a:pPr marL="457200" indent="-457200">
              <a:spcAft>
                <a:spcPts val="1800"/>
              </a:spcAft>
              <a:buFont typeface="Arial" panose="020B0604020202020204" pitchFamily="34" charset="0"/>
              <a:buChar char="•"/>
            </a:pPr>
            <a:r>
              <a:rPr lang="en-US" sz="3200" b="1" dirty="0">
                <a:solidFill>
                  <a:srgbClr val="002060"/>
                </a:solidFill>
              </a:rPr>
              <a:t>Centricity (centricitynow.com)</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6862" y="3881764"/>
            <a:ext cx="4034062" cy="2285736"/>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1026" y="4094328"/>
            <a:ext cx="2024701" cy="1801505"/>
          </a:xfrm>
          <a:prstGeom prst="rect">
            <a:avLst/>
          </a:prstGeom>
        </p:spPr>
      </p:pic>
    </p:spTree>
    <p:extLst>
      <p:ext uri="{BB962C8B-B14F-4D97-AF65-F5344CB8AC3E}">
        <p14:creationId xmlns:p14="http://schemas.microsoft.com/office/powerpoint/2010/main" val="40308225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25</a:t>
            </a:fld>
            <a:endParaRPr lang="en-US" dirty="0">
              <a:solidFill>
                <a:prstClr val="black">
                  <a:tint val="75000"/>
                </a:prstClr>
              </a:solidFill>
            </a:endParaRPr>
          </a:p>
        </p:txBody>
      </p:sp>
      <p:sp>
        <p:nvSpPr>
          <p:cNvPr id="5" name="Rectangle 4"/>
          <p:cNvSpPr/>
          <p:nvPr/>
        </p:nvSpPr>
        <p:spPr>
          <a:xfrm>
            <a:off x="5" y="6324606"/>
            <a:ext cx="9144001" cy="541627"/>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6"/>
            <a:ext cx="9144000" cy="536495"/>
          </a:xfrm>
          <a:prstGeom prst="rect">
            <a:avLst/>
          </a:prstGeom>
        </p:spPr>
      </p:pic>
      <p:sp>
        <p:nvSpPr>
          <p:cNvPr id="8" name="Title 1"/>
          <p:cNvSpPr txBox="1">
            <a:spLocks/>
          </p:cNvSpPr>
          <p:nvPr/>
        </p:nvSpPr>
        <p:spPr>
          <a:xfrm>
            <a:off x="228403" y="245744"/>
            <a:ext cx="8653461" cy="1000044"/>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smtClean="0">
                <a:solidFill>
                  <a:srgbClr val="002060"/>
                </a:solidFill>
                <a:latin typeface="Arial Black" panose="020B0A04020102020204" pitchFamily="34" charset="0"/>
              </a:rPr>
              <a:t>Meal Suppliers</a:t>
            </a:r>
            <a:endParaRPr lang="en-US" sz="3600" b="1" dirty="0">
              <a:solidFill>
                <a:srgbClr val="002060"/>
              </a:solidFill>
              <a:latin typeface="Arial Black" panose="020B0A04020102020204" pitchFamily="34" charset="0"/>
            </a:endParaRPr>
          </a:p>
        </p:txBody>
      </p:sp>
      <p:sp>
        <p:nvSpPr>
          <p:cNvPr id="11" name="Content Placeholder 2"/>
          <p:cNvSpPr txBox="1">
            <a:spLocks/>
          </p:cNvSpPr>
          <p:nvPr/>
        </p:nvSpPr>
        <p:spPr>
          <a:xfrm>
            <a:off x="457200" y="1417638"/>
            <a:ext cx="4419600" cy="470852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b="1" dirty="0" smtClean="0"/>
              <a:t>Sysco</a:t>
            </a:r>
          </a:p>
          <a:p>
            <a:pPr marL="463550" lvl="1" indent="-463550" algn="l">
              <a:buFont typeface="Arial" panose="020B0604020202020204" pitchFamily="34" charset="0"/>
              <a:buChar char="•"/>
            </a:pPr>
            <a:r>
              <a:rPr lang="en-US" sz="3000" dirty="0" smtClean="0"/>
              <a:t>1-2 Virginia Facilities, delivered to AAAs</a:t>
            </a:r>
          </a:p>
          <a:p>
            <a:pPr marL="463550" lvl="1" indent="-463550" algn="l">
              <a:buFont typeface="Arial" panose="020B0604020202020204" pitchFamily="34" charset="0"/>
              <a:buChar char="•"/>
            </a:pPr>
            <a:r>
              <a:rPr lang="en-US" sz="3000" dirty="0" smtClean="0"/>
              <a:t>Flash Frozen meals, 2 week supply</a:t>
            </a:r>
          </a:p>
          <a:p>
            <a:pPr marL="463550" lvl="1" indent="-463550" algn="l">
              <a:buFont typeface="Arial" panose="020B0604020202020204" pitchFamily="34" charset="0"/>
              <a:buChar char="•"/>
            </a:pPr>
            <a:r>
              <a:rPr lang="en-US" sz="3000" dirty="0" smtClean="0"/>
              <a:t>No contract; May be ready to start by May 1</a:t>
            </a:r>
          </a:p>
          <a:p>
            <a:pPr marL="6350" lvl="1"/>
            <a:r>
              <a:rPr lang="en-US" sz="3200" u="sng" dirty="0" smtClean="0">
                <a:solidFill>
                  <a:srgbClr val="C00000"/>
                </a:solidFill>
              </a:rPr>
              <a:t>PRICING</a:t>
            </a:r>
          </a:p>
          <a:p>
            <a:pPr marL="6350" lvl="1"/>
            <a:r>
              <a:rPr lang="en-US" sz="3200" dirty="0" smtClean="0">
                <a:solidFill>
                  <a:srgbClr val="C00000"/>
                </a:solidFill>
              </a:rPr>
              <a:t>$7.54/each meal</a:t>
            </a:r>
          </a:p>
        </p:txBody>
      </p:sp>
      <p:sp>
        <p:nvSpPr>
          <p:cNvPr id="12" name="TextBox 11"/>
          <p:cNvSpPr txBox="1"/>
          <p:nvPr/>
        </p:nvSpPr>
        <p:spPr>
          <a:xfrm>
            <a:off x="4826677" y="1417638"/>
            <a:ext cx="4191000" cy="1538883"/>
          </a:xfrm>
          <a:prstGeom prst="rect">
            <a:avLst/>
          </a:prstGeom>
          <a:noFill/>
        </p:spPr>
        <p:txBody>
          <a:bodyPr wrap="square" rtlCol="0">
            <a:spAutoFit/>
          </a:bodyPr>
          <a:lstStyle/>
          <a:p>
            <a:pPr lvl="0">
              <a:spcBef>
                <a:spcPct val="20000"/>
              </a:spcBef>
            </a:pPr>
            <a:r>
              <a:rPr lang="en-US" sz="3200" b="1" dirty="0">
                <a:solidFill>
                  <a:prstClr val="black"/>
                </a:solidFill>
              </a:rPr>
              <a:t>Emergency Relief Catering Company </a:t>
            </a:r>
            <a:r>
              <a:rPr lang="en-US" sz="3000" b="1" dirty="0">
                <a:solidFill>
                  <a:prstClr val="black"/>
                </a:solidFill>
              </a:rPr>
              <a:t>(www.erccCatering.com)</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2167" y="3271864"/>
            <a:ext cx="3840169" cy="2555733"/>
          </a:xfrm>
          <a:prstGeom prst="rect">
            <a:avLst/>
          </a:prstGeom>
        </p:spPr>
      </p:pic>
    </p:spTree>
    <p:extLst>
      <p:ext uri="{BB962C8B-B14F-4D97-AF65-F5344CB8AC3E}">
        <p14:creationId xmlns:p14="http://schemas.microsoft.com/office/powerpoint/2010/main" val="8733119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26</a:t>
            </a:fld>
            <a:endParaRPr lang="en-US" dirty="0">
              <a:solidFill>
                <a:prstClr val="black">
                  <a:tint val="75000"/>
                </a:prstClr>
              </a:solidFill>
            </a:endParaRPr>
          </a:p>
        </p:txBody>
      </p:sp>
      <p:sp>
        <p:nvSpPr>
          <p:cNvPr id="5" name="Rectangle 4"/>
          <p:cNvSpPr/>
          <p:nvPr/>
        </p:nvSpPr>
        <p:spPr>
          <a:xfrm>
            <a:off x="5" y="6324606"/>
            <a:ext cx="9144001" cy="541627"/>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6"/>
            <a:ext cx="9144000" cy="536495"/>
          </a:xfrm>
          <a:prstGeom prst="rect">
            <a:avLst/>
          </a:prstGeom>
        </p:spPr>
      </p:pic>
      <p:sp>
        <p:nvSpPr>
          <p:cNvPr id="8" name="Title 1"/>
          <p:cNvSpPr txBox="1">
            <a:spLocks/>
          </p:cNvSpPr>
          <p:nvPr/>
        </p:nvSpPr>
        <p:spPr>
          <a:xfrm>
            <a:off x="228403" y="245744"/>
            <a:ext cx="8653461" cy="1000044"/>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smtClean="0">
                <a:solidFill>
                  <a:srgbClr val="002060"/>
                </a:solidFill>
                <a:latin typeface="Arial Black" panose="020B0A04020102020204" pitchFamily="34" charset="0"/>
              </a:rPr>
              <a:t>Meal Suppliers</a:t>
            </a:r>
            <a:endParaRPr lang="en-US" sz="3600" b="1" dirty="0">
              <a:solidFill>
                <a:srgbClr val="002060"/>
              </a:solidFill>
              <a:latin typeface="Arial Black" panose="020B0A04020102020204" pitchFamily="34" charset="0"/>
            </a:endParaRPr>
          </a:p>
        </p:txBody>
      </p:sp>
      <p:sp>
        <p:nvSpPr>
          <p:cNvPr id="10" name="Content Placeholder 2"/>
          <p:cNvSpPr txBox="1">
            <a:spLocks/>
          </p:cNvSpPr>
          <p:nvPr/>
        </p:nvSpPr>
        <p:spPr>
          <a:xfrm>
            <a:off x="457200" y="1613848"/>
            <a:ext cx="3962400" cy="45259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b="1" dirty="0" smtClean="0">
                <a:solidFill>
                  <a:srgbClr val="002060"/>
                </a:solidFill>
              </a:rPr>
              <a:t>Local Restaurants</a:t>
            </a:r>
          </a:p>
        </p:txBody>
      </p:sp>
      <p:pic>
        <p:nvPicPr>
          <p:cNvPr id="14" name="Picture 13" descr="HABLA SIGNAD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2502477"/>
            <a:ext cx="2419029" cy="2721408"/>
          </a:xfrm>
          <a:prstGeom prst="rect">
            <a:avLst/>
          </a:prstGeom>
        </p:spPr>
      </p:pic>
      <p:sp>
        <p:nvSpPr>
          <p:cNvPr id="15" name="TextBox 14"/>
          <p:cNvSpPr txBox="1"/>
          <p:nvPr/>
        </p:nvSpPr>
        <p:spPr>
          <a:xfrm>
            <a:off x="4648200" y="1571780"/>
            <a:ext cx="4038600" cy="2025170"/>
          </a:xfrm>
          <a:prstGeom prst="rect">
            <a:avLst/>
          </a:prstGeom>
          <a:noFill/>
        </p:spPr>
        <p:txBody>
          <a:bodyPr wrap="square" rtlCol="0">
            <a:spAutoFit/>
          </a:bodyPr>
          <a:lstStyle/>
          <a:p>
            <a:pPr lvl="0">
              <a:spcBef>
                <a:spcPct val="20000"/>
              </a:spcBef>
            </a:pPr>
            <a:r>
              <a:rPr lang="en-US" sz="3200" b="1" dirty="0">
                <a:solidFill>
                  <a:srgbClr val="002060"/>
                </a:solidFill>
              </a:rPr>
              <a:t>Grocery Stores </a:t>
            </a:r>
            <a:r>
              <a:rPr lang="en-US" sz="3200" b="1" dirty="0" smtClean="0">
                <a:solidFill>
                  <a:srgbClr val="002060"/>
                </a:solidFill>
              </a:rPr>
              <a:t/>
            </a:r>
            <a:br>
              <a:rPr lang="en-US" sz="3200" b="1" dirty="0" smtClean="0">
                <a:solidFill>
                  <a:srgbClr val="002060"/>
                </a:solidFill>
              </a:rPr>
            </a:br>
            <a:r>
              <a:rPr lang="en-US" sz="3200" b="1" dirty="0" smtClean="0">
                <a:solidFill>
                  <a:srgbClr val="002060"/>
                </a:solidFill>
              </a:rPr>
              <a:t>(</a:t>
            </a:r>
            <a:r>
              <a:rPr lang="en-US" sz="3200" b="1" dirty="0">
                <a:solidFill>
                  <a:srgbClr val="002060"/>
                </a:solidFill>
              </a:rPr>
              <a:t>i.e. </a:t>
            </a:r>
            <a:r>
              <a:rPr lang="en-US" sz="3200" b="1" dirty="0" err="1">
                <a:solidFill>
                  <a:srgbClr val="002060"/>
                </a:solidFill>
              </a:rPr>
              <a:t>instacart</a:t>
            </a:r>
            <a:r>
              <a:rPr lang="en-US" sz="3200" b="1" dirty="0">
                <a:solidFill>
                  <a:srgbClr val="002060"/>
                </a:solidFill>
              </a:rPr>
              <a:t>)</a:t>
            </a:r>
          </a:p>
          <a:p>
            <a:pPr marL="463550" lvl="1" indent="-463550">
              <a:spcBef>
                <a:spcPct val="20000"/>
              </a:spcBef>
              <a:buFont typeface="Arial" panose="020B0604020202020204" pitchFamily="34" charset="0"/>
              <a:buChar char="•"/>
            </a:pPr>
            <a:r>
              <a:rPr lang="en-US" sz="2800" dirty="0">
                <a:solidFill>
                  <a:prstClr val="black"/>
                </a:solidFill>
              </a:rPr>
              <a:t>tracked under emergency services</a:t>
            </a:r>
          </a:p>
        </p:txBody>
      </p:sp>
      <p:pic>
        <p:nvPicPr>
          <p:cNvPr id="16" name="Picture 15" descr="paper grocery bag filled with produce by mike44nh on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0800" y="3807932"/>
            <a:ext cx="1085850" cy="1428750"/>
          </a:xfrm>
          <a:prstGeom prst="rect">
            <a:avLst/>
          </a:prstGeom>
        </p:spPr>
      </p:pic>
    </p:spTree>
    <p:extLst>
      <p:ext uri="{BB962C8B-B14F-4D97-AF65-F5344CB8AC3E}">
        <p14:creationId xmlns:p14="http://schemas.microsoft.com/office/powerpoint/2010/main" val="24874430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27</a:t>
            </a:fld>
            <a:endParaRPr lang="en-US" dirty="0">
              <a:solidFill>
                <a:prstClr val="black">
                  <a:tint val="75000"/>
                </a:prstClr>
              </a:solidFill>
            </a:endParaRPr>
          </a:p>
        </p:txBody>
      </p:sp>
      <p:sp>
        <p:nvSpPr>
          <p:cNvPr id="5" name="Rectangle 4"/>
          <p:cNvSpPr/>
          <p:nvPr/>
        </p:nvSpPr>
        <p:spPr>
          <a:xfrm>
            <a:off x="5" y="6324606"/>
            <a:ext cx="9144001" cy="541627"/>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6"/>
            <a:ext cx="9144000" cy="536495"/>
          </a:xfrm>
          <a:prstGeom prst="rect">
            <a:avLst/>
          </a:prstGeom>
        </p:spPr>
      </p:pic>
      <p:sp>
        <p:nvSpPr>
          <p:cNvPr id="8" name="Title 1"/>
          <p:cNvSpPr txBox="1">
            <a:spLocks/>
          </p:cNvSpPr>
          <p:nvPr/>
        </p:nvSpPr>
        <p:spPr>
          <a:xfrm>
            <a:off x="228403" y="600592"/>
            <a:ext cx="8653461" cy="1000044"/>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rgbClr val="002060"/>
                </a:solidFill>
                <a:latin typeface="Arial Black" panose="020B0A04020102020204" pitchFamily="34" charset="0"/>
              </a:rPr>
              <a:t>Senior Farmers Market Nutrition Program (SFMNP)</a:t>
            </a:r>
          </a:p>
        </p:txBody>
      </p:sp>
      <p:sp>
        <p:nvSpPr>
          <p:cNvPr id="11" name="TextBox 10"/>
          <p:cNvSpPr txBox="1"/>
          <p:nvPr/>
        </p:nvSpPr>
        <p:spPr>
          <a:xfrm>
            <a:off x="304800" y="1913802"/>
            <a:ext cx="8577064" cy="1384995"/>
          </a:xfrm>
          <a:prstGeom prst="rect">
            <a:avLst/>
          </a:prstGeom>
          <a:noFill/>
        </p:spPr>
        <p:txBody>
          <a:bodyPr wrap="square" rtlCol="0">
            <a:spAutoFit/>
          </a:bodyPr>
          <a:lstStyle/>
          <a:p>
            <a:pPr marL="285750" indent="-285750">
              <a:buFont typeface="Arial" panose="020B0604020202020204" pitchFamily="34" charset="0"/>
              <a:buChar char="•"/>
            </a:pPr>
            <a:r>
              <a:rPr lang="en-US" sz="2800" b="1" dirty="0" smtClean="0">
                <a:solidFill>
                  <a:srgbClr val="002060"/>
                </a:solidFill>
              </a:rPr>
              <a:t>10 participating AAAs</a:t>
            </a:r>
          </a:p>
          <a:p>
            <a:pPr marL="285750" indent="-285750">
              <a:buFont typeface="Arial" panose="020B0604020202020204" pitchFamily="34" charset="0"/>
              <a:buChar char="•"/>
            </a:pPr>
            <a:r>
              <a:rPr lang="en-US" sz="2800" b="1" dirty="0" smtClean="0">
                <a:solidFill>
                  <a:srgbClr val="002060"/>
                </a:solidFill>
              </a:rPr>
              <a:t>Start making Plan B now – DARS will host virtual meeting in coming weeks</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1092" y="3256136"/>
            <a:ext cx="3204307" cy="2590011"/>
          </a:xfrm>
          <a:prstGeom prst="rect">
            <a:avLst/>
          </a:prstGeom>
        </p:spPr>
      </p:pic>
      <p:sp>
        <p:nvSpPr>
          <p:cNvPr id="2" name="TextBox 1"/>
          <p:cNvSpPr txBox="1"/>
          <p:nvPr/>
        </p:nvSpPr>
        <p:spPr>
          <a:xfrm>
            <a:off x="304799" y="3182582"/>
            <a:ext cx="5406293" cy="2954655"/>
          </a:xfrm>
          <a:prstGeom prst="rect">
            <a:avLst/>
          </a:prstGeom>
          <a:noFill/>
        </p:spPr>
        <p:txBody>
          <a:bodyPr wrap="square" rtlCol="0">
            <a:spAutoFit/>
          </a:bodyPr>
          <a:lstStyle/>
          <a:p>
            <a:pPr marL="285750" indent="-285750">
              <a:buFont typeface="Arial" panose="020B0604020202020204" pitchFamily="34" charset="0"/>
              <a:buChar char="•"/>
            </a:pPr>
            <a:r>
              <a:rPr lang="en-US" sz="2800" b="1" dirty="0">
                <a:solidFill>
                  <a:srgbClr val="002060"/>
                </a:solidFill>
              </a:rPr>
              <a:t>Paper coupon booklets have been ordered</a:t>
            </a:r>
          </a:p>
          <a:p>
            <a:pPr marL="285750" indent="-285750">
              <a:buFont typeface="Arial" panose="020B0604020202020204" pitchFamily="34" charset="0"/>
              <a:buChar char="•"/>
            </a:pPr>
            <a:r>
              <a:rPr lang="en-US" sz="2800" b="1" dirty="0">
                <a:solidFill>
                  <a:srgbClr val="002060"/>
                </a:solidFill>
              </a:rPr>
              <a:t>Farmers have planted crops</a:t>
            </a:r>
          </a:p>
          <a:p>
            <a:pPr marL="285750" indent="-285750">
              <a:buFont typeface="Arial" panose="020B0604020202020204" pitchFamily="34" charset="0"/>
              <a:buChar char="•"/>
            </a:pPr>
            <a:r>
              <a:rPr lang="en-US" sz="2800" b="1" dirty="0">
                <a:solidFill>
                  <a:srgbClr val="002060"/>
                </a:solidFill>
              </a:rPr>
              <a:t>Fresh produce can surely enhance the meals seniors receive</a:t>
            </a:r>
          </a:p>
          <a:p>
            <a:endParaRPr lang="en-US" dirty="0"/>
          </a:p>
        </p:txBody>
      </p:sp>
    </p:spTree>
    <p:extLst>
      <p:ext uri="{BB962C8B-B14F-4D97-AF65-F5344CB8AC3E}">
        <p14:creationId xmlns:p14="http://schemas.microsoft.com/office/powerpoint/2010/main" val="1122522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28</a:t>
            </a:fld>
            <a:endParaRPr lang="en-US" dirty="0">
              <a:solidFill>
                <a:prstClr val="black">
                  <a:tint val="75000"/>
                </a:prstClr>
              </a:solidFill>
            </a:endParaRPr>
          </a:p>
        </p:txBody>
      </p:sp>
      <p:sp>
        <p:nvSpPr>
          <p:cNvPr id="5" name="Rectangle 4"/>
          <p:cNvSpPr/>
          <p:nvPr/>
        </p:nvSpPr>
        <p:spPr>
          <a:xfrm>
            <a:off x="5" y="6324606"/>
            <a:ext cx="9144001" cy="541627"/>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6"/>
            <a:ext cx="9144000" cy="536495"/>
          </a:xfrm>
          <a:prstGeom prst="rect">
            <a:avLst/>
          </a:prstGeom>
        </p:spPr>
      </p:pic>
      <p:sp>
        <p:nvSpPr>
          <p:cNvPr id="4" name="TextBox 3"/>
          <p:cNvSpPr txBox="1"/>
          <p:nvPr/>
        </p:nvSpPr>
        <p:spPr>
          <a:xfrm>
            <a:off x="304495" y="2606390"/>
            <a:ext cx="8535020" cy="707886"/>
          </a:xfrm>
          <a:prstGeom prst="rect">
            <a:avLst/>
          </a:prstGeom>
          <a:noFill/>
        </p:spPr>
        <p:txBody>
          <a:bodyPr wrap="square" rtlCol="0">
            <a:spAutoFit/>
          </a:bodyPr>
          <a:lstStyle/>
          <a:p>
            <a:pPr algn="ctr"/>
            <a:r>
              <a:rPr lang="en-US" sz="4000" b="1" dirty="0" smtClean="0">
                <a:solidFill>
                  <a:srgbClr val="002060"/>
                </a:solidFill>
                <a:latin typeface="Arial Black" panose="020B0A04020102020204" pitchFamily="34" charset="0"/>
              </a:rPr>
              <a:t>Data Tracking and Overview</a:t>
            </a:r>
          </a:p>
        </p:txBody>
      </p:sp>
      <p:sp>
        <p:nvSpPr>
          <p:cNvPr id="2" name="TextBox 1"/>
          <p:cNvSpPr txBox="1"/>
          <p:nvPr/>
        </p:nvSpPr>
        <p:spPr>
          <a:xfrm>
            <a:off x="4953315" y="5726674"/>
            <a:ext cx="3886199" cy="646331"/>
          </a:xfrm>
          <a:prstGeom prst="rect">
            <a:avLst/>
          </a:prstGeom>
          <a:noFill/>
        </p:spPr>
        <p:txBody>
          <a:bodyPr wrap="square" rtlCol="0">
            <a:spAutoFit/>
          </a:bodyPr>
          <a:lstStyle/>
          <a:p>
            <a:pPr algn="r"/>
            <a:r>
              <a:rPr lang="en-US" sz="3600" dirty="0" smtClean="0">
                <a:solidFill>
                  <a:srgbClr val="002060"/>
                </a:solidFill>
              </a:rPr>
              <a:t>Christy Miller</a:t>
            </a:r>
            <a:endParaRPr lang="en-US" sz="3600" dirty="0">
              <a:solidFill>
                <a:srgbClr val="002060"/>
              </a:solidFill>
            </a:endParaRPr>
          </a:p>
        </p:txBody>
      </p:sp>
    </p:spTree>
    <p:extLst>
      <p:ext uri="{BB962C8B-B14F-4D97-AF65-F5344CB8AC3E}">
        <p14:creationId xmlns:p14="http://schemas.microsoft.com/office/powerpoint/2010/main" val="24966128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29</a:t>
            </a:fld>
            <a:endParaRPr lang="en-US" dirty="0">
              <a:solidFill>
                <a:prstClr val="black">
                  <a:tint val="75000"/>
                </a:prstClr>
              </a:solidFill>
            </a:endParaRPr>
          </a:p>
        </p:txBody>
      </p:sp>
      <p:sp>
        <p:nvSpPr>
          <p:cNvPr id="5" name="Rectangle 4"/>
          <p:cNvSpPr/>
          <p:nvPr/>
        </p:nvSpPr>
        <p:spPr>
          <a:xfrm>
            <a:off x="5" y="6324606"/>
            <a:ext cx="9144001" cy="541627"/>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6"/>
            <a:ext cx="9144000" cy="536495"/>
          </a:xfrm>
          <a:prstGeom prst="rect">
            <a:avLst/>
          </a:prstGeom>
        </p:spPr>
      </p:pic>
      <p:sp>
        <p:nvSpPr>
          <p:cNvPr id="8" name="Title 1"/>
          <p:cNvSpPr txBox="1">
            <a:spLocks/>
          </p:cNvSpPr>
          <p:nvPr/>
        </p:nvSpPr>
        <p:spPr>
          <a:xfrm>
            <a:off x="228403" y="657302"/>
            <a:ext cx="8653461" cy="1000044"/>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smtClean="0">
                <a:solidFill>
                  <a:srgbClr val="002060"/>
                </a:solidFill>
                <a:latin typeface="Arial Black" panose="020B0A04020102020204" pitchFamily="34" charset="0"/>
              </a:rPr>
              <a:t>FFCRA &amp; CARES Act</a:t>
            </a:r>
            <a:br>
              <a:rPr lang="en-US" sz="3600" dirty="0" smtClean="0">
                <a:solidFill>
                  <a:srgbClr val="002060"/>
                </a:solidFill>
                <a:latin typeface="Arial Black" panose="020B0A04020102020204" pitchFamily="34" charset="0"/>
              </a:rPr>
            </a:br>
            <a:r>
              <a:rPr lang="en-US" sz="3600" dirty="0" smtClean="0">
                <a:solidFill>
                  <a:srgbClr val="002060"/>
                </a:solidFill>
                <a:latin typeface="Arial Black" panose="020B0A04020102020204" pitchFamily="34" charset="0"/>
              </a:rPr>
              <a:t>Service Types</a:t>
            </a:r>
            <a:endParaRPr lang="en-US" sz="3600" dirty="0">
              <a:solidFill>
                <a:srgbClr val="002060"/>
              </a:solidFill>
              <a:latin typeface="Arial Black" panose="020B0A04020102020204" pitchFamily="34" charset="0"/>
            </a:endParaRPr>
          </a:p>
        </p:txBody>
      </p:sp>
      <p:sp>
        <p:nvSpPr>
          <p:cNvPr id="4" name="TextBox 3"/>
          <p:cNvSpPr txBox="1"/>
          <p:nvPr/>
        </p:nvSpPr>
        <p:spPr>
          <a:xfrm>
            <a:off x="1541511" y="2348535"/>
            <a:ext cx="6027244" cy="3170099"/>
          </a:xfrm>
          <a:prstGeom prst="rect">
            <a:avLst/>
          </a:prstGeom>
          <a:noFill/>
        </p:spPr>
        <p:txBody>
          <a:bodyPr wrap="square" rtlCol="0">
            <a:spAutoFit/>
          </a:bodyPr>
          <a:lstStyle/>
          <a:p>
            <a:pPr marL="457200" indent="-457200">
              <a:spcBef>
                <a:spcPts val="1800"/>
              </a:spcBef>
              <a:buFont typeface="Arial" panose="020B0604020202020204" pitchFamily="34" charset="0"/>
              <a:buChar char="•"/>
            </a:pPr>
            <a:r>
              <a:rPr lang="en-US" sz="2800" b="1" dirty="0">
                <a:solidFill>
                  <a:srgbClr val="002060"/>
                </a:solidFill>
              </a:rPr>
              <a:t>CARES Act Home Delivered Meals</a:t>
            </a:r>
          </a:p>
          <a:p>
            <a:pPr marL="457200" indent="-457200">
              <a:spcBef>
                <a:spcPts val="1800"/>
              </a:spcBef>
              <a:buFont typeface="Arial" panose="020B0604020202020204" pitchFamily="34" charset="0"/>
              <a:buChar char="•"/>
            </a:pPr>
            <a:r>
              <a:rPr lang="en-US" sz="2800" b="1" dirty="0">
                <a:solidFill>
                  <a:srgbClr val="002060"/>
                </a:solidFill>
              </a:rPr>
              <a:t>CARES Act Congregate Meals</a:t>
            </a:r>
          </a:p>
          <a:p>
            <a:pPr marL="457200" indent="-457200">
              <a:spcBef>
                <a:spcPts val="1800"/>
              </a:spcBef>
              <a:buFont typeface="Arial" panose="020B0604020202020204" pitchFamily="34" charset="0"/>
              <a:buChar char="•"/>
            </a:pPr>
            <a:r>
              <a:rPr lang="en-US" sz="2800" b="1" dirty="0">
                <a:solidFill>
                  <a:srgbClr val="002060"/>
                </a:solidFill>
              </a:rPr>
              <a:t>CARES Act Transportation</a:t>
            </a:r>
          </a:p>
          <a:p>
            <a:pPr marL="457200" indent="-457200">
              <a:spcBef>
                <a:spcPts val="1800"/>
              </a:spcBef>
              <a:buFont typeface="Arial" panose="020B0604020202020204" pitchFamily="34" charset="0"/>
              <a:buChar char="•"/>
            </a:pPr>
            <a:r>
              <a:rPr lang="en-US" sz="2800" b="1" dirty="0">
                <a:solidFill>
                  <a:srgbClr val="002060"/>
                </a:solidFill>
              </a:rPr>
              <a:t>Families First Home Delivered Meals </a:t>
            </a:r>
          </a:p>
          <a:p>
            <a:pPr marL="457200" indent="-457200">
              <a:spcBef>
                <a:spcPts val="1800"/>
              </a:spcBef>
              <a:buFont typeface="Arial" panose="020B0604020202020204" pitchFamily="34" charset="0"/>
              <a:buChar char="•"/>
            </a:pPr>
            <a:r>
              <a:rPr lang="en-US" sz="2800" b="1" dirty="0">
                <a:solidFill>
                  <a:srgbClr val="002060"/>
                </a:solidFill>
              </a:rPr>
              <a:t>Families First Congregate Meals</a:t>
            </a:r>
          </a:p>
        </p:txBody>
      </p:sp>
    </p:spTree>
    <p:extLst>
      <p:ext uri="{BB962C8B-B14F-4D97-AF65-F5344CB8AC3E}">
        <p14:creationId xmlns:p14="http://schemas.microsoft.com/office/powerpoint/2010/main" val="28651942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6"/>
            <a:ext cx="9144000" cy="536495"/>
          </a:xfrm>
          <a:prstGeom prst="rect">
            <a:avLst/>
          </a:prstGeom>
        </p:spPr>
      </p:pic>
      <p:sp>
        <p:nvSpPr>
          <p:cNvPr id="2" name="Title 1"/>
          <p:cNvSpPr>
            <a:spLocks noGrp="1"/>
          </p:cNvSpPr>
          <p:nvPr>
            <p:ph type="title"/>
          </p:nvPr>
        </p:nvSpPr>
        <p:spPr>
          <a:xfrm>
            <a:off x="228403" y="641536"/>
            <a:ext cx="8653461" cy="1000044"/>
          </a:xfrm>
          <a:effectLst/>
        </p:spPr>
        <p:txBody>
          <a:bodyPr>
            <a:normAutofit fontScale="90000"/>
          </a:bodyPr>
          <a:lstStyle/>
          <a:p>
            <a:pPr algn="ctr"/>
            <a:r>
              <a:rPr lang="en-US" sz="4000" b="1" dirty="0" smtClean="0">
                <a:solidFill>
                  <a:srgbClr val="002060"/>
                </a:solidFill>
                <a:latin typeface="Arial Black" panose="020B0A04020102020204" pitchFamily="34" charset="0"/>
              </a:rPr>
              <a:t>Communication During the Meeting: The Chat Box</a:t>
            </a:r>
            <a:endParaRPr lang="en-US" sz="4000" b="1" dirty="0">
              <a:solidFill>
                <a:srgbClr val="002060"/>
              </a:solidFill>
              <a:latin typeface="Arial Black" panose="020B0A04020102020204" pitchFamily="34" charset="0"/>
            </a:endParaRPr>
          </a:p>
        </p:txBody>
      </p:sp>
      <p:pic>
        <p:nvPicPr>
          <p:cNvPr id="5" name="Picture 4"/>
          <p:cNvPicPr>
            <a:picLocks noChangeAspect="1"/>
          </p:cNvPicPr>
          <p:nvPr/>
        </p:nvPicPr>
        <p:blipFill>
          <a:blip r:embed="rId3"/>
          <a:stretch>
            <a:fillRect/>
          </a:stretch>
        </p:blipFill>
        <p:spPr>
          <a:xfrm>
            <a:off x="0" y="6377049"/>
            <a:ext cx="9144000" cy="536494"/>
          </a:xfrm>
          <a:prstGeom prst="rect">
            <a:avLst/>
          </a:prstGeom>
        </p:spPr>
      </p:pic>
      <p:pic>
        <p:nvPicPr>
          <p:cNvPr id="19" name="Picture 18"/>
          <p:cNvPicPr>
            <a:picLocks noChangeAspect="1"/>
          </p:cNvPicPr>
          <p:nvPr/>
        </p:nvPicPr>
        <p:blipFill>
          <a:blip r:embed="rId4"/>
          <a:stretch>
            <a:fillRect/>
          </a:stretch>
        </p:blipFill>
        <p:spPr>
          <a:xfrm>
            <a:off x="759504" y="1746619"/>
            <a:ext cx="8150024" cy="4630430"/>
          </a:xfrm>
          <a:prstGeom prst="rect">
            <a:avLst/>
          </a:prstGeom>
        </p:spPr>
      </p:pic>
    </p:spTree>
    <p:extLst>
      <p:ext uri="{BB962C8B-B14F-4D97-AF65-F5344CB8AC3E}">
        <p14:creationId xmlns:p14="http://schemas.microsoft.com/office/powerpoint/2010/main" val="1260141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30</a:t>
            </a:fld>
            <a:endParaRPr lang="en-US" dirty="0">
              <a:solidFill>
                <a:prstClr val="black">
                  <a:tint val="75000"/>
                </a:prstClr>
              </a:solidFill>
            </a:endParaRPr>
          </a:p>
        </p:txBody>
      </p:sp>
      <p:sp>
        <p:nvSpPr>
          <p:cNvPr id="5" name="Rectangle 4"/>
          <p:cNvSpPr/>
          <p:nvPr/>
        </p:nvSpPr>
        <p:spPr>
          <a:xfrm>
            <a:off x="5" y="6324606"/>
            <a:ext cx="9144001" cy="541627"/>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6"/>
            <a:ext cx="9144000" cy="536495"/>
          </a:xfrm>
          <a:prstGeom prst="rect">
            <a:avLst/>
          </a:prstGeom>
        </p:spPr>
      </p:pic>
      <p:sp>
        <p:nvSpPr>
          <p:cNvPr id="8" name="Title 1"/>
          <p:cNvSpPr txBox="1">
            <a:spLocks/>
          </p:cNvSpPr>
          <p:nvPr/>
        </p:nvSpPr>
        <p:spPr>
          <a:xfrm>
            <a:off x="245272" y="657302"/>
            <a:ext cx="8653461" cy="1000044"/>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smtClean="0">
                <a:solidFill>
                  <a:srgbClr val="002060"/>
                </a:solidFill>
                <a:latin typeface="Arial Black" panose="020B0A04020102020204" pitchFamily="34" charset="0"/>
              </a:rPr>
              <a:t>CRIA 2 Program</a:t>
            </a:r>
            <a:br>
              <a:rPr lang="en-US" sz="3600" dirty="0" smtClean="0">
                <a:solidFill>
                  <a:srgbClr val="002060"/>
                </a:solidFill>
                <a:latin typeface="Arial Black" panose="020B0A04020102020204" pitchFamily="34" charset="0"/>
              </a:rPr>
            </a:br>
            <a:r>
              <a:rPr lang="en-US" sz="3600" dirty="0" smtClean="0">
                <a:solidFill>
                  <a:srgbClr val="002060"/>
                </a:solidFill>
                <a:latin typeface="Arial Black" panose="020B0A04020102020204" pitchFamily="34" charset="0"/>
              </a:rPr>
              <a:t>Service Types</a:t>
            </a:r>
            <a:endParaRPr lang="en-US" sz="3600" dirty="0">
              <a:solidFill>
                <a:srgbClr val="002060"/>
              </a:solidFill>
              <a:latin typeface="Arial Black" panose="020B0A04020102020204" pitchFamily="34" charset="0"/>
            </a:endParaRPr>
          </a:p>
        </p:txBody>
      </p:sp>
      <p:sp>
        <p:nvSpPr>
          <p:cNvPr id="4" name="TextBox 3"/>
          <p:cNvSpPr txBox="1"/>
          <p:nvPr/>
        </p:nvSpPr>
        <p:spPr>
          <a:xfrm>
            <a:off x="245273" y="1915306"/>
            <a:ext cx="4326731" cy="3600986"/>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US" sz="2600" b="1" dirty="0">
                <a:solidFill>
                  <a:srgbClr val="002060"/>
                </a:solidFill>
              </a:rPr>
              <a:t>CARES Act Emergency</a:t>
            </a:r>
          </a:p>
          <a:p>
            <a:pPr marL="457200" indent="-457200">
              <a:spcAft>
                <a:spcPts val="600"/>
              </a:spcAft>
              <a:buFont typeface="Arial" panose="020B0604020202020204" pitchFamily="34" charset="0"/>
              <a:buChar char="•"/>
            </a:pPr>
            <a:r>
              <a:rPr lang="en-US" sz="2600" b="1" dirty="0">
                <a:solidFill>
                  <a:srgbClr val="002060"/>
                </a:solidFill>
              </a:rPr>
              <a:t>CARES Act Checking</a:t>
            </a:r>
          </a:p>
          <a:p>
            <a:pPr marL="457200" indent="-457200">
              <a:spcAft>
                <a:spcPts val="600"/>
              </a:spcAft>
              <a:buFont typeface="Arial" panose="020B0604020202020204" pitchFamily="34" charset="0"/>
              <a:buChar char="•"/>
            </a:pPr>
            <a:r>
              <a:rPr lang="en-US" sz="2600" b="1" dirty="0">
                <a:solidFill>
                  <a:srgbClr val="002060"/>
                </a:solidFill>
              </a:rPr>
              <a:t>CARES Act Care Coordination</a:t>
            </a:r>
          </a:p>
          <a:p>
            <a:pPr marL="457200" indent="-457200">
              <a:spcAft>
                <a:spcPts val="600"/>
              </a:spcAft>
              <a:buFont typeface="Arial" panose="020B0604020202020204" pitchFamily="34" charset="0"/>
              <a:buChar char="•"/>
            </a:pPr>
            <a:r>
              <a:rPr lang="en-US" sz="2600" b="1" dirty="0">
                <a:solidFill>
                  <a:srgbClr val="002060"/>
                </a:solidFill>
              </a:rPr>
              <a:t>CARES Act CG Other Supplemental </a:t>
            </a:r>
          </a:p>
          <a:p>
            <a:pPr marL="457200" indent="-457200">
              <a:spcAft>
                <a:spcPts val="600"/>
              </a:spcAft>
              <a:buFont typeface="Arial" panose="020B0604020202020204" pitchFamily="34" charset="0"/>
              <a:buChar char="•"/>
            </a:pPr>
            <a:r>
              <a:rPr lang="en-US" sz="2600" b="1" dirty="0">
                <a:solidFill>
                  <a:srgbClr val="002060"/>
                </a:solidFill>
              </a:rPr>
              <a:t>CARES Act CG Other Respite </a:t>
            </a:r>
          </a:p>
        </p:txBody>
      </p:sp>
      <p:sp>
        <p:nvSpPr>
          <p:cNvPr id="9" name="TextBox 8"/>
          <p:cNvSpPr txBox="1"/>
          <p:nvPr/>
        </p:nvSpPr>
        <p:spPr>
          <a:xfrm>
            <a:off x="4572004" y="1915303"/>
            <a:ext cx="4326731" cy="4001095"/>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US" sz="2600" b="1" dirty="0" smtClean="0">
                <a:solidFill>
                  <a:srgbClr val="002060"/>
                </a:solidFill>
              </a:rPr>
              <a:t>CARES </a:t>
            </a:r>
            <a:r>
              <a:rPr lang="en-US" sz="2600" b="1" dirty="0">
                <a:solidFill>
                  <a:srgbClr val="002060"/>
                </a:solidFill>
              </a:rPr>
              <a:t>Act Transportation </a:t>
            </a:r>
          </a:p>
          <a:p>
            <a:pPr marL="457200" indent="-457200">
              <a:spcAft>
                <a:spcPts val="600"/>
              </a:spcAft>
              <a:buFont typeface="Arial" panose="020B0604020202020204" pitchFamily="34" charset="0"/>
              <a:buChar char="•"/>
            </a:pPr>
            <a:r>
              <a:rPr lang="en-US" sz="2600" b="1" dirty="0">
                <a:solidFill>
                  <a:srgbClr val="002060"/>
                </a:solidFill>
              </a:rPr>
              <a:t>CARES Act Home Delivered Meals</a:t>
            </a:r>
          </a:p>
          <a:p>
            <a:pPr marL="457200" indent="-457200">
              <a:spcAft>
                <a:spcPts val="600"/>
              </a:spcAft>
              <a:buFont typeface="Arial" panose="020B0604020202020204" pitchFamily="34" charset="0"/>
              <a:buChar char="•"/>
            </a:pPr>
            <a:r>
              <a:rPr lang="en-US" sz="2600" b="1" dirty="0">
                <a:solidFill>
                  <a:srgbClr val="002060"/>
                </a:solidFill>
              </a:rPr>
              <a:t>CARES Act Congregate Meals</a:t>
            </a:r>
          </a:p>
          <a:p>
            <a:pPr marL="457200" indent="-457200">
              <a:spcAft>
                <a:spcPts val="600"/>
              </a:spcAft>
              <a:buFont typeface="Arial" panose="020B0604020202020204" pitchFamily="34" charset="0"/>
              <a:buChar char="•"/>
            </a:pPr>
            <a:r>
              <a:rPr lang="en-US" sz="2600" b="1" dirty="0">
                <a:solidFill>
                  <a:srgbClr val="002060"/>
                </a:solidFill>
              </a:rPr>
              <a:t>Families First Home Delivered Meals</a:t>
            </a:r>
          </a:p>
          <a:p>
            <a:pPr marL="457200" indent="-457200">
              <a:spcAft>
                <a:spcPts val="600"/>
              </a:spcAft>
              <a:buFont typeface="Arial" panose="020B0604020202020204" pitchFamily="34" charset="0"/>
              <a:buChar char="•"/>
            </a:pPr>
            <a:r>
              <a:rPr lang="en-US" sz="2600" b="1" dirty="0">
                <a:solidFill>
                  <a:srgbClr val="002060"/>
                </a:solidFill>
              </a:rPr>
              <a:t>Families First Congregate Meals </a:t>
            </a:r>
          </a:p>
        </p:txBody>
      </p:sp>
    </p:spTree>
    <p:extLst>
      <p:ext uri="{BB962C8B-B14F-4D97-AF65-F5344CB8AC3E}">
        <p14:creationId xmlns:p14="http://schemas.microsoft.com/office/powerpoint/2010/main" val="39512861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31</a:t>
            </a:fld>
            <a:endParaRPr lang="en-US" dirty="0">
              <a:solidFill>
                <a:prstClr val="black">
                  <a:tint val="75000"/>
                </a:prstClr>
              </a:solidFill>
            </a:endParaRPr>
          </a:p>
        </p:txBody>
      </p:sp>
      <p:sp>
        <p:nvSpPr>
          <p:cNvPr id="5" name="Rectangle 4"/>
          <p:cNvSpPr/>
          <p:nvPr/>
        </p:nvSpPr>
        <p:spPr>
          <a:xfrm>
            <a:off x="5" y="6324606"/>
            <a:ext cx="9144001" cy="541627"/>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6"/>
            <a:ext cx="9144000" cy="536495"/>
          </a:xfrm>
          <a:prstGeom prst="rect">
            <a:avLst/>
          </a:prstGeom>
        </p:spPr>
      </p:pic>
      <p:pic>
        <p:nvPicPr>
          <p:cNvPr id="10" name="Picture 9"/>
          <p:cNvPicPr/>
          <p:nvPr/>
        </p:nvPicPr>
        <p:blipFill>
          <a:blip r:embed="rId4"/>
          <a:stretch>
            <a:fillRect/>
          </a:stretch>
        </p:blipFill>
        <p:spPr>
          <a:xfrm>
            <a:off x="819151" y="723900"/>
            <a:ext cx="7467600" cy="5467350"/>
          </a:xfrm>
          <a:prstGeom prst="rect">
            <a:avLst/>
          </a:prstGeom>
        </p:spPr>
      </p:pic>
    </p:spTree>
    <p:extLst>
      <p:ext uri="{BB962C8B-B14F-4D97-AF65-F5344CB8AC3E}">
        <p14:creationId xmlns:p14="http://schemas.microsoft.com/office/powerpoint/2010/main" val="31380565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32</a:t>
            </a:fld>
            <a:endParaRPr lang="en-US" dirty="0">
              <a:solidFill>
                <a:prstClr val="black">
                  <a:tint val="75000"/>
                </a:prstClr>
              </a:solidFill>
            </a:endParaRPr>
          </a:p>
        </p:txBody>
      </p:sp>
      <p:sp>
        <p:nvSpPr>
          <p:cNvPr id="5" name="Rectangle 4"/>
          <p:cNvSpPr/>
          <p:nvPr/>
        </p:nvSpPr>
        <p:spPr>
          <a:xfrm>
            <a:off x="5" y="6324606"/>
            <a:ext cx="9144001" cy="541627"/>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6"/>
            <a:ext cx="9144000" cy="536495"/>
          </a:xfrm>
          <a:prstGeom prst="rect">
            <a:avLst/>
          </a:prstGeom>
        </p:spPr>
      </p:pic>
      <p:sp>
        <p:nvSpPr>
          <p:cNvPr id="2" name="TextBox 1"/>
          <p:cNvSpPr txBox="1"/>
          <p:nvPr/>
        </p:nvSpPr>
        <p:spPr>
          <a:xfrm>
            <a:off x="1028701" y="1752600"/>
            <a:ext cx="7029451" cy="1938992"/>
          </a:xfrm>
          <a:prstGeom prst="rect">
            <a:avLst/>
          </a:prstGeom>
          <a:noFill/>
        </p:spPr>
        <p:txBody>
          <a:bodyPr wrap="square" rtlCol="0">
            <a:spAutoFit/>
          </a:bodyPr>
          <a:lstStyle/>
          <a:p>
            <a:pPr algn="ctr"/>
            <a:r>
              <a:rPr lang="en-US" sz="2800" b="1" dirty="0">
                <a:solidFill>
                  <a:srgbClr val="002060"/>
                </a:solidFill>
              </a:rPr>
              <a:t>Questions regarding </a:t>
            </a:r>
            <a:r>
              <a:rPr lang="en-US" sz="2800" b="1" dirty="0" err="1">
                <a:solidFill>
                  <a:srgbClr val="002060"/>
                </a:solidFill>
              </a:rPr>
              <a:t>PeerPlace</a:t>
            </a:r>
            <a:r>
              <a:rPr lang="en-US" sz="2800" b="1" dirty="0">
                <a:solidFill>
                  <a:srgbClr val="002060"/>
                </a:solidFill>
              </a:rPr>
              <a:t> usage for this process are to be directed to the helpdesk </a:t>
            </a:r>
            <a:r>
              <a:rPr lang="en-US" sz="2800" b="1" dirty="0" smtClean="0">
                <a:solidFill>
                  <a:srgbClr val="002060"/>
                </a:solidFill>
              </a:rPr>
              <a:t>at:</a:t>
            </a:r>
          </a:p>
          <a:p>
            <a:pPr algn="ctr"/>
            <a:r>
              <a:rPr lang="en-US" sz="2800" b="1" dirty="0" smtClean="0">
                <a:solidFill>
                  <a:srgbClr val="002060"/>
                </a:solidFill>
              </a:rPr>
              <a:t/>
            </a:r>
            <a:br>
              <a:rPr lang="en-US" sz="2800" b="1" dirty="0" smtClean="0">
                <a:solidFill>
                  <a:srgbClr val="002060"/>
                </a:solidFill>
              </a:rPr>
            </a:br>
            <a:r>
              <a:rPr lang="en-US" sz="3600" b="1" dirty="0" smtClean="0">
                <a:solidFill>
                  <a:srgbClr val="002060"/>
                </a:solidFill>
              </a:rPr>
              <a:t>NWDHelp@dars.virginia.gov</a:t>
            </a:r>
            <a:endParaRPr lang="en-US" sz="3600" b="1" dirty="0">
              <a:solidFill>
                <a:srgbClr val="002060"/>
              </a:solidFill>
            </a:endParaRPr>
          </a:p>
        </p:txBody>
      </p:sp>
    </p:spTree>
    <p:extLst>
      <p:ext uri="{BB962C8B-B14F-4D97-AF65-F5344CB8AC3E}">
        <p14:creationId xmlns:p14="http://schemas.microsoft.com/office/powerpoint/2010/main" val="744937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33</a:t>
            </a:fld>
            <a:endParaRPr lang="en-US" dirty="0">
              <a:solidFill>
                <a:prstClr val="black">
                  <a:tint val="75000"/>
                </a:prstClr>
              </a:solidFill>
            </a:endParaRPr>
          </a:p>
        </p:txBody>
      </p:sp>
      <p:sp>
        <p:nvSpPr>
          <p:cNvPr id="5" name="Rectangle 4"/>
          <p:cNvSpPr/>
          <p:nvPr/>
        </p:nvSpPr>
        <p:spPr>
          <a:xfrm>
            <a:off x="5" y="6324606"/>
            <a:ext cx="9144001" cy="541627"/>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6"/>
            <a:ext cx="9144000" cy="536495"/>
          </a:xfrm>
          <a:prstGeom prst="rect">
            <a:avLst/>
          </a:prstGeom>
        </p:spPr>
      </p:pic>
      <p:sp>
        <p:nvSpPr>
          <p:cNvPr id="4" name="TextBox 3"/>
          <p:cNvSpPr txBox="1"/>
          <p:nvPr/>
        </p:nvSpPr>
        <p:spPr>
          <a:xfrm>
            <a:off x="304495" y="2606390"/>
            <a:ext cx="8535020" cy="707886"/>
          </a:xfrm>
          <a:prstGeom prst="rect">
            <a:avLst/>
          </a:prstGeom>
          <a:noFill/>
        </p:spPr>
        <p:txBody>
          <a:bodyPr wrap="square" rtlCol="0">
            <a:spAutoFit/>
          </a:bodyPr>
          <a:lstStyle/>
          <a:p>
            <a:pPr algn="ctr"/>
            <a:r>
              <a:rPr lang="en-US" sz="4000" b="1" dirty="0" smtClean="0">
                <a:solidFill>
                  <a:srgbClr val="002060"/>
                </a:solidFill>
                <a:latin typeface="Arial Black" panose="020B0A04020102020204" pitchFamily="34" charset="0"/>
              </a:rPr>
              <a:t>Question and Answer</a:t>
            </a:r>
          </a:p>
        </p:txBody>
      </p:sp>
      <p:sp>
        <p:nvSpPr>
          <p:cNvPr id="2" name="TextBox 1"/>
          <p:cNvSpPr txBox="1"/>
          <p:nvPr/>
        </p:nvSpPr>
        <p:spPr>
          <a:xfrm>
            <a:off x="3143250" y="5117074"/>
            <a:ext cx="5696265" cy="1200329"/>
          </a:xfrm>
          <a:prstGeom prst="rect">
            <a:avLst/>
          </a:prstGeom>
          <a:noFill/>
        </p:spPr>
        <p:txBody>
          <a:bodyPr wrap="square" rtlCol="0">
            <a:spAutoFit/>
          </a:bodyPr>
          <a:lstStyle/>
          <a:p>
            <a:pPr algn="r"/>
            <a:r>
              <a:rPr lang="en-US" sz="3600" dirty="0" smtClean="0">
                <a:solidFill>
                  <a:srgbClr val="002060"/>
                </a:solidFill>
              </a:rPr>
              <a:t>Facilitated</a:t>
            </a:r>
            <a:br>
              <a:rPr lang="en-US" sz="3600" dirty="0" smtClean="0">
                <a:solidFill>
                  <a:srgbClr val="002060"/>
                </a:solidFill>
              </a:rPr>
            </a:br>
            <a:r>
              <a:rPr lang="en-US" sz="3600" dirty="0" smtClean="0">
                <a:solidFill>
                  <a:srgbClr val="002060"/>
                </a:solidFill>
              </a:rPr>
              <a:t>Group Discussion</a:t>
            </a:r>
            <a:endParaRPr lang="en-US" sz="3600" dirty="0">
              <a:solidFill>
                <a:srgbClr val="002060"/>
              </a:solidFill>
            </a:endParaRPr>
          </a:p>
        </p:txBody>
      </p:sp>
    </p:spTree>
    <p:extLst>
      <p:ext uri="{BB962C8B-B14F-4D97-AF65-F5344CB8AC3E}">
        <p14:creationId xmlns:p14="http://schemas.microsoft.com/office/powerpoint/2010/main" val="23408045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5333" y="700120"/>
            <a:ext cx="4193957" cy="5427473"/>
          </a:xfrm>
          <a:prstGeom prst="rect">
            <a:avLst/>
          </a:prstGeom>
          <a:effectLst>
            <a:outerShdw blurRad="50800" dist="50800" dir="5400000" algn="ctr" rotWithShape="0">
              <a:schemeClr val="accent5">
                <a:lumMod val="75000"/>
              </a:schemeClr>
            </a:outerShdw>
          </a:effectLst>
        </p:spPr>
      </p:pic>
      <p:sp>
        <p:nvSpPr>
          <p:cNvPr id="19" name="Rectangle 18"/>
          <p:cNvSpPr/>
          <p:nvPr/>
        </p:nvSpPr>
        <p:spPr>
          <a:xfrm>
            <a:off x="5" y="6324606"/>
            <a:ext cx="9144001" cy="541627"/>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20" name="Picture 19"/>
          <p:cNvPicPr>
            <a:picLocks noChangeAspect="1"/>
          </p:cNvPicPr>
          <p:nvPr/>
        </p:nvPicPr>
        <p:blipFill>
          <a:blip r:embed="rId3"/>
          <a:stretch>
            <a:fillRect/>
          </a:stretch>
        </p:blipFill>
        <p:spPr>
          <a:xfrm>
            <a:off x="1" y="6"/>
            <a:ext cx="9144000" cy="536495"/>
          </a:xfrm>
          <a:prstGeom prst="rect">
            <a:avLst/>
          </a:prstGeom>
        </p:spPr>
      </p:pic>
      <p:sp>
        <p:nvSpPr>
          <p:cNvPr id="21" name="Title 1"/>
          <p:cNvSpPr txBox="1">
            <a:spLocks/>
          </p:cNvSpPr>
          <p:nvPr/>
        </p:nvSpPr>
        <p:spPr>
          <a:xfrm>
            <a:off x="-1962150" y="200098"/>
            <a:ext cx="6269835" cy="1000044"/>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3600" dirty="0" smtClean="0">
                <a:solidFill>
                  <a:srgbClr val="002060"/>
                </a:solidFill>
                <a:latin typeface="Arial Black" panose="020B0A04020102020204" pitchFamily="34" charset="0"/>
              </a:rPr>
              <a:t>FAQs</a:t>
            </a:r>
            <a:endParaRPr lang="en-US" sz="3600"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25995570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35</a:t>
            </a:fld>
            <a:endParaRPr lang="en-US" dirty="0">
              <a:solidFill>
                <a:prstClr val="black">
                  <a:tint val="75000"/>
                </a:prstClr>
              </a:solidFill>
            </a:endParaRPr>
          </a:p>
        </p:txBody>
      </p:sp>
      <p:sp>
        <p:nvSpPr>
          <p:cNvPr id="5" name="Rectangle 4"/>
          <p:cNvSpPr/>
          <p:nvPr/>
        </p:nvSpPr>
        <p:spPr>
          <a:xfrm>
            <a:off x="5" y="6324606"/>
            <a:ext cx="9144001" cy="541627"/>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6"/>
            <a:ext cx="9144000" cy="536495"/>
          </a:xfrm>
          <a:prstGeom prst="rect">
            <a:avLst/>
          </a:prstGeom>
        </p:spPr>
      </p:pic>
      <p:sp>
        <p:nvSpPr>
          <p:cNvPr id="4" name="TextBox 3"/>
          <p:cNvSpPr txBox="1"/>
          <p:nvPr/>
        </p:nvSpPr>
        <p:spPr>
          <a:xfrm>
            <a:off x="304495" y="2606390"/>
            <a:ext cx="8535020" cy="707886"/>
          </a:xfrm>
          <a:prstGeom prst="rect">
            <a:avLst/>
          </a:prstGeom>
          <a:noFill/>
        </p:spPr>
        <p:txBody>
          <a:bodyPr wrap="square" rtlCol="0">
            <a:spAutoFit/>
          </a:bodyPr>
          <a:lstStyle/>
          <a:p>
            <a:pPr algn="ctr"/>
            <a:r>
              <a:rPr lang="en-US" sz="4000" b="1" dirty="0" smtClean="0">
                <a:solidFill>
                  <a:srgbClr val="002060"/>
                </a:solidFill>
                <a:latin typeface="Arial Black" panose="020B0A04020102020204" pitchFamily="34" charset="0"/>
              </a:rPr>
              <a:t>Wrap Up and What’s Next</a:t>
            </a:r>
          </a:p>
        </p:txBody>
      </p:sp>
      <p:sp>
        <p:nvSpPr>
          <p:cNvPr id="2" name="TextBox 1"/>
          <p:cNvSpPr txBox="1"/>
          <p:nvPr/>
        </p:nvSpPr>
        <p:spPr>
          <a:xfrm>
            <a:off x="4953315" y="5726674"/>
            <a:ext cx="3886199" cy="646331"/>
          </a:xfrm>
          <a:prstGeom prst="rect">
            <a:avLst/>
          </a:prstGeom>
          <a:noFill/>
        </p:spPr>
        <p:txBody>
          <a:bodyPr wrap="square" rtlCol="0">
            <a:spAutoFit/>
          </a:bodyPr>
          <a:lstStyle/>
          <a:p>
            <a:pPr algn="r"/>
            <a:r>
              <a:rPr lang="en-US" sz="3600" dirty="0" smtClean="0">
                <a:solidFill>
                  <a:srgbClr val="002060"/>
                </a:solidFill>
              </a:rPr>
              <a:t>Marcia DuBois</a:t>
            </a:r>
            <a:endParaRPr lang="en-US" sz="3600" dirty="0">
              <a:solidFill>
                <a:srgbClr val="002060"/>
              </a:solidFill>
            </a:endParaRPr>
          </a:p>
        </p:txBody>
      </p:sp>
    </p:spTree>
    <p:extLst>
      <p:ext uri="{BB962C8B-B14F-4D97-AF65-F5344CB8AC3E}">
        <p14:creationId xmlns:p14="http://schemas.microsoft.com/office/powerpoint/2010/main" val="10981669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36</a:t>
            </a:fld>
            <a:endParaRPr lang="en-US" dirty="0">
              <a:solidFill>
                <a:prstClr val="black">
                  <a:tint val="75000"/>
                </a:prstClr>
              </a:solidFill>
            </a:endParaRPr>
          </a:p>
        </p:txBody>
      </p:sp>
      <p:sp>
        <p:nvSpPr>
          <p:cNvPr id="5" name="Rectangle 4"/>
          <p:cNvSpPr/>
          <p:nvPr/>
        </p:nvSpPr>
        <p:spPr>
          <a:xfrm>
            <a:off x="5" y="6324606"/>
            <a:ext cx="9144001" cy="541627"/>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6"/>
            <a:ext cx="9144000" cy="536495"/>
          </a:xfrm>
          <a:prstGeom prst="rect">
            <a:avLst/>
          </a:prstGeom>
        </p:spPr>
      </p:pic>
      <p:sp>
        <p:nvSpPr>
          <p:cNvPr id="4" name="TextBox 3"/>
          <p:cNvSpPr txBox="1"/>
          <p:nvPr/>
        </p:nvSpPr>
        <p:spPr>
          <a:xfrm>
            <a:off x="304491" y="2053940"/>
            <a:ext cx="8535020" cy="2554545"/>
          </a:xfrm>
          <a:prstGeom prst="rect">
            <a:avLst/>
          </a:prstGeom>
          <a:noFill/>
        </p:spPr>
        <p:txBody>
          <a:bodyPr wrap="square" rtlCol="0">
            <a:spAutoFit/>
          </a:bodyPr>
          <a:lstStyle/>
          <a:p>
            <a:pPr algn="ctr"/>
            <a:r>
              <a:rPr lang="en-US" sz="4000" b="1" dirty="0" smtClean="0">
                <a:solidFill>
                  <a:srgbClr val="002060"/>
                </a:solidFill>
                <a:latin typeface="Arial Black" panose="020B0A04020102020204" pitchFamily="34" charset="0"/>
              </a:rPr>
              <a:t>Questions should be</a:t>
            </a:r>
            <a:br>
              <a:rPr lang="en-US" sz="4000" b="1" dirty="0" smtClean="0">
                <a:solidFill>
                  <a:srgbClr val="002060"/>
                </a:solidFill>
                <a:latin typeface="Arial Black" panose="020B0A04020102020204" pitchFamily="34" charset="0"/>
              </a:rPr>
            </a:br>
            <a:r>
              <a:rPr lang="en-US" sz="4000" b="1" dirty="0" smtClean="0">
                <a:solidFill>
                  <a:srgbClr val="002060"/>
                </a:solidFill>
                <a:latin typeface="Arial Black" panose="020B0A04020102020204" pitchFamily="34" charset="0"/>
              </a:rPr>
              <a:t>directed to Kathy Miller</a:t>
            </a:r>
            <a:br>
              <a:rPr lang="en-US" sz="4000" b="1" dirty="0" smtClean="0">
                <a:solidFill>
                  <a:srgbClr val="002060"/>
                </a:solidFill>
                <a:latin typeface="Arial Black" panose="020B0A04020102020204" pitchFamily="34" charset="0"/>
              </a:rPr>
            </a:br>
            <a:endParaRPr lang="en-US" sz="4000" b="1" dirty="0" smtClean="0">
              <a:solidFill>
                <a:srgbClr val="002060"/>
              </a:solidFill>
              <a:latin typeface="Arial Black" panose="020B0A04020102020204" pitchFamily="34" charset="0"/>
            </a:endParaRPr>
          </a:p>
          <a:p>
            <a:pPr algn="ctr"/>
            <a:r>
              <a:rPr lang="en-US" sz="3600" b="1" dirty="0" smtClean="0">
                <a:solidFill>
                  <a:srgbClr val="002060"/>
                </a:solidFill>
                <a:latin typeface="Arial Black" panose="020B0A04020102020204" pitchFamily="34" charset="0"/>
              </a:rPr>
              <a:t>Kathy.Miller@dars.virginia.gov</a:t>
            </a:r>
          </a:p>
        </p:txBody>
      </p:sp>
    </p:spTree>
    <p:extLst>
      <p:ext uri="{BB962C8B-B14F-4D97-AF65-F5344CB8AC3E}">
        <p14:creationId xmlns:p14="http://schemas.microsoft.com/office/powerpoint/2010/main" val="10981669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37</a:t>
            </a:fld>
            <a:endParaRPr lang="en-US" dirty="0">
              <a:solidFill>
                <a:prstClr val="black">
                  <a:tint val="75000"/>
                </a:prstClr>
              </a:solidFill>
            </a:endParaRPr>
          </a:p>
        </p:txBody>
      </p:sp>
      <p:sp>
        <p:nvSpPr>
          <p:cNvPr id="5" name="Rectangle 4"/>
          <p:cNvSpPr/>
          <p:nvPr/>
        </p:nvSpPr>
        <p:spPr>
          <a:xfrm>
            <a:off x="5" y="6324606"/>
            <a:ext cx="9144001" cy="541627"/>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6"/>
            <a:ext cx="9144000" cy="536495"/>
          </a:xfrm>
          <a:prstGeom prst="rect">
            <a:avLst/>
          </a:prstGeom>
        </p:spPr>
      </p:pic>
      <p:sp>
        <p:nvSpPr>
          <p:cNvPr id="4" name="TextBox 3"/>
          <p:cNvSpPr txBox="1"/>
          <p:nvPr/>
        </p:nvSpPr>
        <p:spPr>
          <a:xfrm>
            <a:off x="304495" y="3122545"/>
            <a:ext cx="8535020" cy="707886"/>
          </a:xfrm>
          <a:prstGeom prst="rect">
            <a:avLst/>
          </a:prstGeom>
          <a:noFill/>
        </p:spPr>
        <p:txBody>
          <a:bodyPr wrap="square" rtlCol="0">
            <a:spAutoFit/>
          </a:bodyPr>
          <a:lstStyle/>
          <a:p>
            <a:pPr algn="ctr"/>
            <a:r>
              <a:rPr lang="en-US" sz="4000" b="1" dirty="0" smtClean="0">
                <a:solidFill>
                  <a:srgbClr val="002060"/>
                </a:solidFill>
                <a:latin typeface="Arial Black" panose="020B0A04020102020204" pitchFamily="34" charset="0"/>
              </a:rPr>
              <a:t>Adjourn</a:t>
            </a:r>
            <a:endParaRPr lang="en-US" sz="3600" b="1" dirty="0" smtClean="0">
              <a:solidFill>
                <a:srgbClr val="002060"/>
              </a:solidFill>
              <a:latin typeface="Arial Black" panose="020B0A04020102020204" pitchFamily="34" charset="0"/>
            </a:endParaRPr>
          </a:p>
        </p:txBody>
      </p:sp>
    </p:spTree>
    <p:extLst>
      <p:ext uri="{BB962C8B-B14F-4D97-AF65-F5344CB8AC3E}">
        <p14:creationId xmlns:p14="http://schemas.microsoft.com/office/powerpoint/2010/main" val="2750154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4</a:t>
            </a:fld>
            <a:endParaRPr lang="en-US" dirty="0">
              <a:solidFill>
                <a:prstClr val="black">
                  <a:tint val="75000"/>
                </a:prstClr>
              </a:solidFill>
            </a:endParaRPr>
          </a:p>
        </p:txBody>
      </p:sp>
      <p:sp>
        <p:nvSpPr>
          <p:cNvPr id="5" name="Rectangle 4"/>
          <p:cNvSpPr/>
          <p:nvPr/>
        </p:nvSpPr>
        <p:spPr>
          <a:xfrm>
            <a:off x="5" y="6324606"/>
            <a:ext cx="9144001" cy="541627"/>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6"/>
            <a:ext cx="9144000" cy="536495"/>
          </a:xfrm>
          <a:prstGeom prst="rect">
            <a:avLst/>
          </a:prstGeom>
        </p:spPr>
      </p:pic>
      <p:sp>
        <p:nvSpPr>
          <p:cNvPr id="4" name="TextBox 3"/>
          <p:cNvSpPr txBox="1"/>
          <p:nvPr/>
        </p:nvSpPr>
        <p:spPr>
          <a:xfrm>
            <a:off x="304495" y="2606390"/>
            <a:ext cx="8535020" cy="1323439"/>
          </a:xfrm>
          <a:prstGeom prst="rect">
            <a:avLst/>
          </a:prstGeom>
          <a:noFill/>
        </p:spPr>
        <p:txBody>
          <a:bodyPr wrap="square" rtlCol="0">
            <a:spAutoFit/>
          </a:bodyPr>
          <a:lstStyle/>
          <a:p>
            <a:pPr algn="ctr"/>
            <a:r>
              <a:rPr lang="en-US" sz="4000" b="1" dirty="0" smtClean="0">
                <a:solidFill>
                  <a:srgbClr val="002060"/>
                </a:solidFill>
                <a:latin typeface="Arial Black" panose="020B0A04020102020204" pitchFamily="34" charset="0"/>
              </a:rPr>
              <a:t>Overview of Response</a:t>
            </a:r>
            <a:br>
              <a:rPr lang="en-US" sz="4000" b="1" dirty="0" smtClean="0">
                <a:solidFill>
                  <a:srgbClr val="002060"/>
                </a:solidFill>
                <a:latin typeface="Arial Black" panose="020B0A04020102020204" pitchFamily="34" charset="0"/>
              </a:rPr>
            </a:br>
            <a:r>
              <a:rPr lang="en-US" sz="4000" b="1" dirty="0" smtClean="0">
                <a:solidFill>
                  <a:srgbClr val="002060"/>
                </a:solidFill>
                <a:latin typeface="Arial Black" panose="020B0A04020102020204" pitchFamily="34" charset="0"/>
              </a:rPr>
              <a:t>and Support</a:t>
            </a:r>
          </a:p>
        </p:txBody>
      </p:sp>
      <p:sp>
        <p:nvSpPr>
          <p:cNvPr id="2" name="TextBox 1"/>
          <p:cNvSpPr txBox="1"/>
          <p:nvPr/>
        </p:nvSpPr>
        <p:spPr>
          <a:xfrm>
            <a:off x="4953315" y="5726674"/>
            <a:ext cx="3886199" cy="646331"/>
          </a:xfrm>
          <a:prstGeom prst="rect">
            <a:avLst/>
          </a:prstGeom>
          <a:noFill/>
        </p:spPr>
        <p:txBody>
          <a:bodyPr wrap="square" rtlCol="0">
            <a:spAutoFit/>
          </a:bodyPr>
          <a:lstStyle/>
          <a:p>
            <a:pPr algn="r"/>
            <a:r>
              <a:rPr lang="en-US" sz="3600" dirty="0" smtClean="0">
                <a:solidFill>
                  <a:srgbClr val="002060"/>
                </a:solidFill>
              </a:rPr>
              <a:t>Kathy Miller</a:t>
            </a:r>
            <a:endParaRPr lang="en-US" sz="3600" dirty="0">
              <a:solidFill>
                <a:srgbClr val="002060"/>
              </a:solidFill>
            </a:endParaRPr>
          </a:p>
        </p:txBody>
      </p:sp>
    </p:spTree>
    <p:extLst>
      <p:ext uri="{BB962C8B-B14F-4D97-AF65-F5344CB8AC3E}">
        <p14:creationId xmlns:p14="http://schemas.microsoft.com/office/powerpoint/2010/main" val="2340804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5</a:t>
            </a:fld>
            <a:endParaRPr lang="en-US" dirty="0">
              <a:solidFill>
                <a:prstClr val="black">
                  <a:tint val="75000"/>
                </a:prstClr>
              </a:solidFill>
            </a:endParaRPr>
          </a:p>
        </p:txBody>
      </p:sp>
      <p:sp>
        <p:nvSpPr>
          <p:cNvPr id="5" name="Rectangle 4"/>
          <p:cNvSpPr/>
          <p:nvPr/>
        </p:nvSpPr>
        <p:spPr>
          <a:xfrm>
            <a:off x="5" y="6324606"/>
            <a:ext cx="9144001" cy="541627"/>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6"/>
            <a:ext cx="9144000" cy="536495"/>
          </a:xfrm>
          <a:prstGeom prst="rect">
            <a:avLst/>
          </a:prstGeom>
        </p:spPr>
      </p:pic>
      <p:sp>
        <p:nvSpPr>
          <p:cNvPr id="8" name="Title 1"/>
          <p:cNvSpPr txBox="1">
            <a:spLocks/>
          </p:cNvSpPr>
          <p:nvPr/>
        </p:nvSpPr>
        <p:spPr>
          <a:xfrm>
            <a:off x="228403" y="641536"/>
            <a:ext cx="8653461" cy="1000044"/>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solidFill>
                  <a:srgbClr val="002060"/>
                </a:solidFill>
                <a:latin typeface="Arial Black" panose="020B0A04020102020204" pitchFamily="34" charset="0"/>
              </a:rPr>
              <a:t>FAMILIES FIRST CORONAVIRUS RESPONSE ACT (FFCRA)</a:t>
            </a:r>
            <a:endParaRPr lang="en-US" sz="3600" b="1" dirty="0">
              <a:solidFill>
                <a:srgbClr val="002060"/>
              </a:solidFill>
              <a:latin typeface="Arial Black" panose="020B0A04020102020204" pitchFamily="34" charset="0"/>
            </a:endParaRPr>
          </a:p>
        </p:txBody>
      </p:sp>
      <p:sp>
        <p:nvSpPr>
          <p:cNvPr id="3" name="TextBox 2"/>
          <p:cNvSpPr txBox="1"/>
          <p:nvPr/>
        </p:nvSpPr>
        <p:spPr>
          <a:xfrm>
            <a:off x="419100" y="2266950"/>
            <a:ext cx="8191500" cy="3016210"/>
          </a:xfrm>
          <a:prstGeom prst="rect">
            <a:avLst/>
          </a:prstGeom>
          <a:noFill/>
        </p:spPr>
        <p:txBody>
          <a:bodyPr wrap="square" rtlCol="0">
            <a:spAutoFit/>
          </a:bodyPr>
          <a:lstStyle/>
          <a:p>
            <a:pPr marL="571500" indent="-571500">
              <a:spcAft>
                <a:spcPts val="1800"/>
              </a:spcAft>
              <a:buFont typeface="Arial" panose="020B0604020202020204" pitchFamily="34" charset="0"/>
              <a:buChar char="•"/>
            </a:pPr>
            <a:r>
              <a:rPr lang="en-US" sz="3200" b="1" dirty="0">
                <a:solidFill>
                  <a:srgbClr val="002060"/>
                </a:solidFill>
              </a:rPr>
              <a:t>$80 million for OAA Title III-C1 Nutrition Services</a:t>
            </a:r>
          </a:p>
          <a:p>
            <a:pPr marL="571500" indent="-571500">
              <a:spcAft>
                <a:spcPts val="1800"/>
              </a:spcAft>
              <a:buFont typeface="Arial" panose="020B0604020202020204" pitchFamily="34" charset="0"/>
              <a:buChar char="•"/>
            </a:pPr>
            <a:r>
              <a:rPr lang="en-US" sz="3200" b="1" dirty="0">
                <a:solidFill>
                  <a:srgbClr val="002060"/>
                </a:solidFill>
              </a:rPr>
              <a:t>$160 million for OAA Title III-C2</a:t>
            </a:r>
          </a:p>
          <a:p>
            <a:pPr marL="571500" indent="-571500">
              <a:spcAft>
                <a:spcPts val="1800"/>
              </a:spcAft>
              <a:buFont typeface="Arial" panose="020B0604020202020204" pitchFamily="34" charset="0"/>
              <a:buChar char="•"/>
            </a:pPr>
            <a:r>
              <a:rPr lang="en-US" sz="3200" b="1" dirty="0">
                <a:solidFill>
                  <a:srgbClr val="002060"/>
                </a:solidFill>
              </a:rPr>
              <a:t>$10 million for Title VI Native American </a:t>
            </a:r>
            <a:r>
              <a:rPr lang="en-US" sz="3200" b="1" dirty="0" smtClean="0">
                <a:solidFill>
                  <a:srgbClr val="002060"/>
                </a:solidFill>
              </a:rPr>
              <a:t>Tribes</a:t>
            </a:r>
            <a:endParaRPr lang="en-US" sz="3200" b="1" dirty="0">
              <a:solidFill>
                <a:srgbClr val="002060"/>
              </a:solidFill>
            </a:endParaRPr>
          </a:p>
        </p:txBody>
      </p:sp>
    </p:spTree>
    <p:extLst>
      <p:ext uri="{BB962C8B-B14F-4D97-AF65-F5344CB8AC3E}">
        <p14:creationId xmlns:p14="http://schemas.microsoft.com/office/powerpoint/2010/main" val="11176451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6</a:t>
            </a:fld>
            <a:endParaRPr lang="en-US" dirty="0">
              <a:solidFill>
                <a:prstClr val="black">
                  <a:tint val="75000"/>
                </a:prstClr>
              </a:solidFill>
            </a:endParaRPr>
          </a:p>
        </p:txBody>
      </p:sp>
      <p:sp>
        <p:nvSpPr>
          <p:cNvPr id="5" name="Rectangle 4"/>
          <p:cNvSpPr/>
          <p:nvPr/>
        </p:nvSpPr>
        <p:spPr>
          <a:xfrm>
            <a:off x="5" y="6324606"/>
            <a:ext cx="9144001" cy="541627"/>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6"/>
            <a:ext cx="9144000" cy="536495"/>
          </a:xfrm>
          <a:prstGeom prst="rect">
            <a:avLst/>
          </a:prstGeom>
        </p:spPr>
      </p:pic>
      <p:sp>
        <p:nvSpPr>
          <p:cNvPr id="8" name="Title 1"/>
          <p:cNvSpPr txBox="1">
            <a:spLocks/>
          </p:cNvSpPr>
          <p:nvPr/>
        </p:nvSpPr>
        <p:spPr>
          <a:xfrm>
            <a:off x="228403" y="354928"/>
            <a:ext cx="8653461" cy="1000044"/>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smtClean="0">
                <a:solidFill>
                  <a:srgbClr val="002060"/>
                </a:solidFill>
                <a:latin typeface="Arial Black" panose="020B0A04020102020204" pitchFamily="34" charset="0"/>
              </a:rPr>
              <a:t>FFCRA</a:t>
            </a:r>
            <a:endParaRPr lang="en-US" sz="3600" b="1" dirty="0">
              <a:solidFill>
                <a:srgbClr val="002060"/>
              </a:solidFill>
              <a:latin typeface="Arial Black" panose="020B0A04020102020204" pitchFamily="34" charset="0"/>
            </a:endParaRPr>
          </a:p>
        </p:txBody>
      </p:sp>
      <p:sp>
        <p:nvSpPr>
          <p:cNvPr id="3" name="TextBox 2"/>
          <p:cNvSpPr txBox="1"/>
          <p:nvPr/>
        </p:nvSpPr>
        <p:spPr>
          <a:xfrm>
            <a:off x="419100" y="1925750"/>
            <a:ext cx="8191500" cy="3662541"/>
          </a:xfrm>
          <a:prstGeom prst="rect">
            <a:avLst/>
          </a:prstGeom>
          <a:noFill/>
        </p:spPr>
        <p:txBody>
          <a:bodyPr wrap="square" rtlCol="0">
            <a:spAutoFit/>
          </a:bodyPr>
          <a:lstStyle/>
          <a:p>
            <a:pPr marL="457200" indent="-457200">
              <a:spcAft>
                <a:spcPts val="2400"/>
              </a:spcAft>
              <a:buFont typeface="Arial" panose="020B0604020202020204" pitchFamily="34" charset="0"/>
              <a:buChar char="•"/>
            </a:pPr>
            <a:r>
              <a:rPr lang="en-US" sz="3200" b="1" dirty="0">
                <a:solidFill>
                  <a:srgbClr val="002060"/>
                </a:solidFill>
              </a:rPr>
              <a:t>Transfers up to 50% are presumptively approved between FFCRA supplemental grants C-1 Congregate Meal Program and C-2 Home Delivered Meal </a:t>
            </a:r>
            <a:r>
              <a:rPr lang="en-US" sz="3200" b="1" dirty="0" smtClean="0">
                <a:solidFill>
                  <a:srgbClr val="002060"/>
                </a:solidFill>
              </a:rPr>
              <a:t>Program</a:t>
            </a:r>
            <a:endParaRPr lang="en-US" sz="3200" b="1" dirty="0">
              <a:solidFill>
                <a:srgbClr val="002060"/>
              </a:solidFill>
            </a:endParaRPr>
          </a:p>
          <a:p>
            <a:pPr marL="457200" indent="-457200">
              <a:spcAft>
                <a:spcPts val="2400"/>
              </a:spcAft>
              <a:buFont typeface="Arial" panose="020B0604020202020204" pitchFamily="34" charset="0"/>
              <a:buChar char="•"/>
            </a:pPr>
            <a:r>
              <a:rPr lang="en-US" sz="3200" b="1" dirty="0">
                <a:solidFill>
                  <a:srgbClr val="002060"/>
                </a:solidFill>
              </a:rPr>
              <a:t>No Service Match </a:t>
            </a:r>
            <a:r>
              <a:rPr lang="en-US" sz="3200" b="1" dirty="0" smtClean="0">
                <a:solidFill>
                  <a:srgbClr val="002060"/>
                </a:solidFill>
              </a:rPr>
              <a:t>required</a:t>
            </a:r>
            <a:endParaRPr lang="en-US" sz="3200" b="1" dirty="0">
              <a:solidFill>
                <a:srgbClr val="002060"/>
              </a:solidFill>
            </a:endParaRPr>
          </a:p>
          <a:p>
            <a:pPr marL="457200" indent="-457200">
              <a:spcAft>
                <a:spcPts val="2400"/>
              </a:spcAft>
              <a:buFont typeface="Arial" panose="020B0604020202020204" pitchFamily="34" charset="0"/>
              <a:buChar char="•"/>
            </a:pPr>
            <a:r>
              <a:rPr lang="en-US" sz="3200" b="1" dirty="0">
                <a:solidFill>
                  <a:srgbClr val="002060"/>
                </a:solidFill>
              </a:rPr>
              <a:t>M</a:t>
            </a:r>
            <a:r>
              <a:rPr lang="en-US" sz="3200" b="1" dirty="0" smtClean="0">
                <a:solidFill>
                  <a:srgbClr val="002060"/>
                </a:solidFill>
              </a:rPr>
              <a:t>atch </a:t>
            </a:r>
            <a:r>
              <a:rPr lang="en-US" sz="3200" b="1" dirty="0">
                <a:solidFill>
                  <a:srgbClr val="002060"/>
                </a:solidFill>
              </a:rPr>
              <a:t>required for Administrative Funds</a:t>
            </a:r>
          </a:p>
        </p:txBody>
      </p:sp>
    </p:spTree>
    <p:extLst>
      <p:ext uri="{BB962C8B-B14F-4D97-AF65-F5344CB8AC3E}">
        <p14:creationId xmlns:p14="http://schemas.microsoft.com/office/powerpoint/2010/main" val="22924002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7</a:t>
            </a:fld>
            <a:endParaRPr lang="en-US" dirty="0">
              <a:solidFill>
                <a:prstClr val="black">
                  <a:tint val="75000"/>
                </a:prstClr>
              </a:solidFill>
            </a:endParaRPr>
          </a:p>
        </p:txBody>
      </p:sp>
      <p:sp>
        <p:nvSpPr>
          <p:cNvPr id="5" name="Rectangle 4"/>
          <p:cNvSpPr/>
          <p:nvPr/>
        </p:nvSpPr>
        <p:spPr>
          <a:xfrm>
            <a:off x="5" y="6324606"/>
            <a:ext cx="9144001" cy="541627"/>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6"/>
            <a:ext cx="9144000" cy="536495"/>
          </a:xfrm>
          <a:prstGeom prst="rect">
            <a:avLst/>
          </a:prstGeom>
        </p:spPr>
      </p:pic>
      <p:sp>
        <p:nvSpPr>
          <p:cNvPr id="8" name="Title 1"/>
          <p:cNvSpPr txBox="1">
            <a:spLocks/>
          </p:cNvSpPr>
          <p:nvPr/>
        </p:nvSpPr>
        <p:spPr>
          <a:xfrm>
            <a:off x="228403" y="354928"/>
            <a:ext cx="8653461" cy="1000044"/>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smtClean="0">
                <a:solidFill>
                  <a:srgbClr val="002060"/>
                </a:solidFill>
                <a:latin typeface="Arial Black" panose="020B0A04020102020204" pitchFamily="34" charset="0"/>
              </a:rPr>
              <a:t>FFCRA</a:t>
            </a:r>
            <a:endParaRPr lang="en-US" sz="3600" b="1" dirty="0">
              <a:solidFill>
                <a:srgbClr val="002060"/>
              </a:solidFill>
              <a:latin typeface="Arial Black" panose="020B0A04020102020204" pitchFamily="34" charset="0"/>
            </a:endParaRPr>
          </a:p>
        </p:txBody>
      </p:sp>
      <p:sp>
        <p:nvSpPr>
          <p:cNvPr id="3" name="TextBox 2"/>
          <p:cNvSpPr txBox="1"/>
          <p:nvPr/>
        </p:nvSpPr>
        <p:spPr>
          <a:xfrm>
            <a:off x="419100" y="1925750"/>
            <a:ext cx="8191500" cy="3539430"/>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srgbClr val="002060"/>
                </a:solidFill>
              </a:rPr>
              <a:t>The Families First Coronavirus Response Act funds have been issued under a separate grant award number; </a:t>
            </a:r>
          </a:p>
          <a:p>
            <a:pPr marL="457200" indent="-457200">
              <a:buFont typeface="Arial" panose="020B0604020202020204" pitchFamily="34" charset="0"/>
              <a:buChar char="•"/>
            </a:pPr>
            <a:endParaRPr lang="en-US" sz="3200" b="1" dirty="0">
              <a:solidFill>
                <a:srgbClr val="002060"/>
              </a:solidFill>
            </a:endParaRPr>
          </a:p>
          <a:p>
            <a:pPr marL="457200" indent="-457200">
              <a:buFont typeface="Arial" panose="020B0604020202020204" pitchFamily="34" charset="0"/>
              <a:buChar char="•"/>
            </a:pPr>
            <a:r>
              <a:rPr lang="en-US" sz="3200" b="1" dirty="0">
                <a:solidFill>
                  <a:srgbClr val="002060"/>
                </a:solidFill>
              </a:rPr>
              <a:t>Therefore, funds must be accounted for separately from the regular issuance of Title III OAA funding.</a:t>
            </a:r>
          </a:p>
        </p:txBody>
      </p:sp>
    </p:spTree>
    <p:extLst>
      <p:ext uri="{BB962C8B-B14F-4D97-AF65-F5344CB8AC3E}">
        <p14:creationId xmlns:p14="http://schemas.microsoft.com/office/powerpoint/2010/main" val="40088726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8</a:t>
            </a:fld>
            <a:endParaRPr lang="en-US" dirty="0">
              <a:solidFill>
                <a:prstClr val="black">
                  <a:tint val="75000"/>
                </a:prstClr>
              </a:solidFill>
            </a:endParaRPr>
          </a:p>
        </p:txBody>
      </p:sp>
      <p:sp>
        <p:nvSpPr>
          <p:cNvPr id="5" name="Rectangle 4"/>
          <p:cNvSpPr/>
          <p:nvPr/>
        </p:nvSpPr>
        <p:spPr>
          <a:xfrm>
            <a:off x="5" y="6324606"/>
            <a:ext cx="9144001" cy="541627"/>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6"/>
            <a:ext cx="9144000" cy="536495"/>
          </a:xfrm>
          <a:prstGeom prst="rect">
            <a:avLst/>
          </a:prstGeom>
        </p:spPr>
      </p:pic>
      <p:sp>
        <p:nvSpPr>
          <p:cNvPr id="8" name="Title 1"/>
          <p:cNvSpPr txBox="1">
            <a:spLocks/>
          </p:cNvSpPr>
          <p:nvPr/>
        </p:nvSpPr>
        <p:spPr>
          <a:xfrm>
            <a:off x="228403" y="627888"/>
            <a:ext cx="8653461" cy="1000044"/>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solidFill>
                  <a:srgbClr val="002060"/>
                </a:solidFill>
                <a:latin typeface="Arial Black" panose="020B0A04020102020204" pitchFamily="34" charset="0"/>
              </a:rPr>
              <a:t>Coronavirus Aid Relief and Economic Security (CARES) ACT</a:t>
            </a:r>
            <a:endParaRPr lang="en-US" sz="3600" b="1" dirty="0">
              <a:solidFill>
                <a:srgbClr val="002060"/>
              </a:solidFill>
              <a:latin typeface="Arial Black" panose="020B0A04020102020204" pitchFamily="34" charset="0"/>
            </a:endParaRPr>
          </a:p>
        </p:txBody>
      </p:sp>
      <p:sp>
        <p:nvSpPr>
          <p:cNvPr id="3" name="TextBox 2"/>
          <p:cNvSpPr txBox="1"/>
          <p:nvPr/>
        </p:nvSpPr>
        <p:spPr>
          <a:xfrm>
            <a:off x="323750" y="1925750"/>
            <a:ext cx="8462765" cy="3877985"/>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2800" b="1" dirty="0">
                <a:solidFill>
                  <a:srgbClr val="002060"/>
                </a:solidFill>
              </a:rPr>
              <a:t>$200 million for OAA Title III-B Supportive Services</a:t>
            </a:r>
          </a:p>
          <a:p>
            <a:pPr marL="457200" indent="-457200">
              <a:spcAft>
                <a:spcPts val="1200"/>
              </a:spcAft>
              <a:buFont typeface="Arial" panose="020B0604020202020204" pitchFamily="34" charset="0"/>
              <a:buChar char="•"/>
            </a:pPr>
            <a:r>
              <a:rPr lang="en-US" sz="2800" b="1" dirty="0">
                <a:solidFill>
                  <a:srgbClr val="002060"/>
                </a:solidFill>
              </a:rPr>
              <a:t>$480 million for OAA Title III-C Nutrition Services</a:t>
            </a:r>
          </a:p>
          <a:p>
            <a:pPr marL="457200" indent="-457200">
              <a:spcAft>
                <a:spcPts val="1200"/>
              </a:spcAft>
              <a:buFont typeface="Arial" panose="020B0604020202020204" pitchFamily="34" charset="0"/>
              <a:buChar char="•"/>
            </a:pPr>
            <a:r>
              <a:rPr lang="en-US" sz="2800" b="1" dirty="0">
                <a:solidFill>
                  <a:srgbClr val="002060"/>
                </a:solidFill>
              </a:rPr>
              <a:t>$100 million for Title III-E Family Caregiver Supports</a:t>
            </a:r>
          </a:p>
          <a:p>
            <a:pPr marL="457200" indent="-457200">
              <a:spcAft>
                <a:spcPts val="1200"/>
              </a:spcAft>
              <a:buFont typeface="Arial" panose="020B0604020202020204" pitchFamily="34" charset="0"/>
              <a:buChar char="•"/>
            </a:pPr>
            <a:r>
              <a:rPr lang="en-US" sz="2800" b="1" dirty="0">
                <a:solidFill>
                  <a:srgbClr val="002060"/>
                </a:solidFill>
              </a:rPr>
              <a:t>$20 million for Title VI Tribal Nutrition Services</a:t>
            </a:r>
          </a:p>
          <a:p>
            <a:pPr marL="457200" indent="-457200">
              <a:spcAft>
                <a:spcPts val="1200"/>
              </a:spcAft>
              <a:buFont typeface="Arial" panose="020B0604020202020204" pitchFamily="34" charset="0"/>
              <a:buChar char="•"/>
            </a:pPr>
            <a:r>
              <a:rPr lang="en-US" sz="2800" b="1" dirty="0">
                <a:solidFill>
                  <a:srgbClr val="002060"/>
                </a:solidFill>
              </a:rPr>
              <a:t>$20 million for Elder Justice Activities, including the Long-Term Care Ombudsman program</a:t>
            </a:r>
          </a:p>
          <a:p>
            <a:pPr marL="457200" indent="-457200">
              <a:spcAft>
                <a:spcPts val="1200"/>
              </a:spcAft>
              <a:buFont typeface="Arial" panose="020B0604020202020204" pitchFamily="34" charset="0"/>
              <a:buChar char="•"/>
            </a:pPr>
            <a:r>
              <a:rPr lang="en-US" sz="2800" b="1" dirty="0">
                <a:solidFill>
                  <a:srgbClr val="002060"/>
                </a:solidFill>
              </a:rPr>
              <a:t>$50 million for Aging and Disability Resource Centers</a:t>
            </a:r>
          </a:p>
        </p:txBody>
      </p:sp>
    </p:spTree>
    <p:extLst>
      <p:ext uri="{BB962C8B-B14F-4D97-AF65-F5344CB8AC3E}">
        <p14:creationId xmlns:p14="http://schemas.microsoft.com/office/powerpoint/2010/main" val="30531239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9</a:t>
            </a:fld>
            <a:endParaRPr lang="en-US" dirty="0">
              <a:solidFill>
                <a:prstClr val="black">
                  <a:tint val="75000"/>
                </a:prstClr>
              </a:solidFill>
            </a:endParaRPr>
          </a:p>
        </p:txBody>
      </p:sp>
      <p:sp>
        <p:nvSpPr>
          <p:cNvPr id="5" name="Rectangle 4"/>
          <p:cNvSpPr/>
          <p:nvPr/>
        </p:nvSpPr>
        <p:spPr>
          <a:xfrm>
            <a:off x="5" y="6324606"/>
            <a:ext cx="9144001" cy="541627"/>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6"/>
            <a:ext cx="9144000" cy="536495"/>
          </a:xfrm>
          <a:prstGeom prst="rect">
            <a:avLst/>
          </a:prstGeom>
        </p:spPr>
      </p:pic>
      <p:sp>
        <p:nvSpPr>
          <p:cNvPr id="8" name="Title 1"/>
          <p:cNvSpPr txBox="1">
            <a:spLocks/>
          </p:cNvSpPr>
          <p:nvPr/>
        </p:nvSpPr>
        <p:spPr>
          <a:xfrm>
            <a:off x="228403" y="245744"/>
            <a:ext cx="8653461" cy="1000044"/>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smtClean="0">
                <a:solidFill>
                  <a:srgbClr val="002060"/>
                </a:solidFill>
                <a:latin typeface="Arial Black" panose="020B0A04020102020204" pitchFamily="34" charset="0"/>
              </a:rPr>
              <a:t>CARES Act</a:t>
            </a:r>
            <a:endParaRPr lang="en-US" sz="3600" b="1" dirty="0">
              <a:solidFill>
                <a:srgbClr val="002060"/>
              </a:solidFill>
              <a:latin typeface="Arial Black" panose="020B0A04020102020204" pitchFamily="34" charset="0"/>
            </a:endParaRPr>
          </a:p>
        </p:txBody>
      </p:sp>
      <p:sp>
        <p:nvSpPr>
          <p:cNvPr id="3" name="TextBox 2"/>
          <p:cNvSpPr txBox="1"/>
          <p:nvPr/>
        </p:nvSpPr>
        <p:spPr>
          <a:xfrm>
            <a:off x="323750" y="1294555"/>
            <a:ext cx="8462765" cy="4955203"/>
          </a:xfrm>
          <a:prstGeom prst="rect">
            <a:avLst/>
          </a:prstGeom>
          <a:noFill/>
        </p:spPr>
        <p:txBody>
          <a:bodyPr wrap="square" rtlCol="0">
            <a:spAutoFit/>
          </a:bodyPr>
          <a:lstStyle/>
          <a:p>
            <a:pPr>
              <a:spcAft>
                <a:spcPts val="1200"/>
              </a:spcAft>
            </a:pPr>
            <a:r>
              <a:rPr lang="en-US" sz="2600" b="1" dirty="0">
                <a:solidFill>
                  <a:srgbClr val="002060"/>
                </a:solidFill>
              </a:rPr>
              <a:t>What flexibilities are available in the CARES Act</a:t>
            </a:r>
            <a:r>
              <a:rPr lang="en-US" sz="2600" b="1" dirty="0" smtClean="0">
                <a:solidFill>
                  <a:srgbClr val="002060"/>
                </a:solidFill>
              </a:rPr>
              <a:t>?</a:t>
            </a:r>
            <a:endParaRPr lang="en-US" sz="2600" b="1" dirty="0">
              <a:solidFill>
                <a:srgbClr val="002060"/>
              </a:solidFill>
            </a:endParaRPr>
          </a:p>
          <a:p>
            <a:pPr marL="342900" indent="-342900">
              <a:spcAft>
                <a:spcPts val="600"/>
              </a:spcAft>
              <a:buFont typeface="Arial" panose="020B0604020202020204" pitchFamily="34" charset="0"/>
              <a:buChar char="•"/>
            </a:pPr>
            <a:r>
              <a:rPr lang="en-US" sz="2600" b="1" dirty="0">
                <a:solidFill>
                  <a:srgbClr val="002060"/>
                </a:solidFill>
              </a:rPr>
              <a:t>Waiver of service match</a:t>
            </a:r>
          </a:p>
          <a:p>
            <a:pPr marL="342900" indent="-342900">
              <a:spcAft>
                <a:spcPts val="600"/>
              </a:spcAft>
              <a:buFont typeface="Arial" panose="020B0604020202020204" pitchFamily="34" charset="0"/>
              <a:buChar char="•"/>
            </a:pPr>
            <a:r>
              <a:rPr lang="en-US" sz="2600" b="1" dirty="0" smtClean="0">
                <a:solidFill>
                  <a:srgbClr val="002060"/>
                </a:solidFill>
              </a:rPr>
              <a:t>100</a:t>
            </a:r>
            <a:r>
              <a:rPr lang="en-US" sz="2600" b="1" dirty="0">
                <a:solidFill>
                  <a:srgbClr val="002060"/>
                </a:solidFill>
              </a:rPr>
              <a:t>% transfer authority between C-1 and C-2 </a:t>
            </a:r>
          </a:p>
          <a:p>
            <a:pPr marL="342900" indent="-342900">
              <a:spcAft>
                <a:spcPts val="600"/>
              </a:spcAft>
              <a:buFont typeface="Arial" panose="020B0604020202020204" pitchFamily="34" charset="0"/>
              <a:buChar char="•"/>
            </a:pPr>
            <a:r>
              <a:rPr lang="en-US" sz="2600" b="1" dirty="0">
                <a:solidFill>
                  <a:srgbClr val="002060"/>
                </a:solidFill>
              </a:rPr>
              <a:t>“Home-bound” includes individuals practicing social distancing </a:t>
            </a:r>
          </a:p>
          <a:p>
            <a:pPr marL="342900" indent="-342900">
              <a:spcAft>
                <a:spcPts val="600"/>
              </a:spcAft>
              <a:buFont typeface="Arial" panose="020B0604020202020204" pitchFamily="34" charset="0"/>
              <a:buChar char="•"/>
            </a:pPr>
            <a:r>
              <a:rPr lang="en-US" sz="2600" b="1" dirty="0">
                <a:solidFill>
                  <a:srgbClr val="002060"/>
                </a:solidFill>
              </a:rPr>
              <a:t>Waiver of DRI/DGAs for meals purchased with supplemental funding </a:t>
            </a:r>
          </a:p>
          <a:p>
            <a:pPr marL="342900" indent="-342900">
              <a:spcAft>
                <a:spcPts val="600"/>
              </a:spcAft>
              <a:buFont typeface="Arial" panose="020B0604020202020204" pitchFamily="34" charset="0"/>
              <a:buChar char="•"/>
            </a:pPr>
            <a:r>
              <a:rPr lang="en-US" sz="2600" b="1" dirty="0">
                <a:solidFill>
                  <a:srgbClr val="002060"/>
                </a:solidFill>
              </a:rPr>
              <a:t>These flexibilities apply to funding awarded under the CARES Act (Supplemental #3), the Families First Response Act (Supplemental #2), and regular OAA for the duration of the public health emergency. </a:t>
            </a:r>
          </a:p>
        </p:txBody>
      </p:sp>
    </p:spTree>
    <p:extLst>
      <p:ext uri="{BB962C8B-B14F-4D97-AF65-F5344CB8AC3E}">
        <p14:creationId xmlns:p14="http://schemas.microsoft.com/office/powerpoint/2010/main" val="18846108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itle White Backgroun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_PowerpointTemplate" id="{602511F8-8F4B-3E49-97A6-70DBEDABE263}" vid="{0E89A20F-DB78-2342-A80C-C1D2919D228B}"/>
    </a:ext>
  </a:extLst>
</a:theme>
</file>

<file path=ppt/theme/theme3.xml><?xml version="1.0" encoding="utf-8"?>
<a:theme xmlns:a="http://schemas.openxmlformats.org/drawingml/2006/main" name="Advocating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_PowerPointTemplate_2018" id="{BA07FEB7-FF47-46B0-ABAC-749F9D386C92}" vid="{C3AA33F5-1F2F-4823-9D19-BCB80B31F1DF}"/>
    </a:ext>
  </a:extLst>
</a:theme>
</file>

<file path=ppt/theme/theme4.xml><?xml version="1.0" encoding="utf-8"?>
<a:theme xmlns:a="http://schemas.openxmlformats.org/drawingml/2006/main" name="Establishing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_PowerPointTemplate_2018" id="{BA07FEB7-FF47-46B0-ABAC-749F9D386C92}" vid="{1A39925D-70D7-4629-BEFB-3778781CB510}"/>
    </a:ext>
  </a:extLst>
</a:theme>
</file>

<file path=ppt/theme/theme5.xml><?xml version="1.0" encoding="utf-8"?>
<a:theme xmlns:a="http://schemas.openxmlformats.org/drawingml/2006/main" name="Innovating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_PowerPointTemplate_2018" id="{BA07FEB7-FF47-46B0-ABAC-749F9D386C92}" vid="{4B912B5F-8FFE-43B1-9391-46D7DCB27486}"/>
    </a:ext>
  </a:extLst>
</a:theme>
</file>

<file path=ppt/theme/theme6.xml><?xml version="1.0" encoding="utf-8"?>
<a:theme xmlns:a="http://schemas.openxmlformats.org/drawingml/2006/main" name="2_Title White Backgroun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_PowerpointTemplate" id="{602511F8-8F4B-3E49-97A6-70DBEDABE263}" vid="{0E89A20F-DB78-2342-A80C-C1D2919D228B}"/>
    </a:ext>
  </a:extLst>
</a:theme>
</file>

<file path=ppt/theme/theme7.xml><?xml version="1.0" encoding="utf-8"?>
<a:theme xmlns:a="http://schemas.openxmlformats.org/drawingml/2006/main" name="1_Advocating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_PowerPointTemplate_2018" id="{BA07FEB7-FF47-46B0-ABAC-749F9D386C92}" vid="{C3AA33F5-1F2F-4823-9D19-BCB80B31F1DF}"/>
    </a:ext>
  </a:extLst>
</a:theme>
</file>

<file path=ppt/theme/theme8.xml><?xml version="1.0" encoding="utf-8"?>
<a:theme xmlns:a="http://schemas.openxmlformats.org/drawingml/2006/main" name="1_Establishing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_PowerPointTemplate_2018" id="{BA07FEB7-FF47-46B0-ABAC-749F9D386C92}" vid="{1A39925D-70D7-4629-BEFB-3778781CB510}"/>
    </a:ext>
  </a:extLst>
</a:theme>
</file>

<file path=ppt/theme/theme9.xml><?xml version="1.0" encoding="utf-8"?>
<a:theme xmlns:a="http://schemas.openxmlformats.org/drawingml/2006/main" name="1_Innovating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_PowerPointTemplate_2018" id="{BA07FEB7-FF47-46B0-ABAC-749F9D386C92}" vid="{4B912B5F-8FFE-43B1-9391-46D7DCB2748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Category xmlns="0e571ce1-07d3-4480-bf75-fb9c6ac3b3af">COVID-19</Category>
    <PublishingExpirationDate xmlns="http://schemas.microsoft.com/sharepoint/v3" xsi:nil="true"/>
    <PublishingStartDate xmlns="http://schemas.microsoft.com/sharepoint/v3" xsi:nil="true"/>
    <_dlc_DocId xmlns="89461f00-0b74-46d7-ba90-7a84aa4e2ee4">NKAHMF2WWKTP-54631402-921</_dlc_DocId>
    <_dlc_DocIdUrl xmlns="89461f00-0b74-46d7-ba90-7a84aa4e2ee4">
      <Url>https://sharepoint.wwrc.net/VDAproviders/_layouts/15/DocIdRedir.aspx?ID=NKAHMF2WWKTP-54631402-921</Url>
      <Description>NKAHMF2WWKTP-54631402-921</Description>
    </_dlc_DocIdUrl>
  </documentManagement>
</p:properties>
</file>

<file path=customXml/item5.xml><?xml version="1.0" encoding="utf-8"?>
<ct:contentTypeSchema xmlns:ct="http://schemas.microsoft.com/office/2006/metadata/contentType" xmlns:ma="http://schemas.microsoft.com/office/2006/metadata/properties/metaAttributes" ct:_="" ma:_="" ma:contentTypeName="Document" ma:contentTypeID="0x010100FCDC26EE72F728479819838AE2A89E7E" ma:contentTypeVersion="8" ma:contentTypeDescription="Create a new document." ma:contentTypeScope="" ma:versionID="e9f060826e199e8edf1495c789afbff0">
  <xsd:schema xmlns:xsd="http://www.w3.org/2001/XMLSchema" xmlns:xs="http://www.w3.org/2001/XMLSchema" xmlns:p="http://schemas.microsoft.com/office/2006/metadata/properties" xmlns:ns1="http://schemas.microsoft.com/sharepoint/v3" xmlns:ns2="89461f00-0b74-46d7-ba90-7a84aa4e2ee4" xmlns:ns3="0e571ce1-07d3-4480-bf75-fb9c6ac3b3af" targetNamespace="http://schemas.microsoft.com/office/2006/metadata/properties" ma:root="true" ma:fieldsID="d97e0804446cc07338b39c8194637cb0" ns1:_="" ns2:_="" ns3:_="">
    <xsd:import namespace="http://schemas.microsoft.com/sharepoint/v3"/>
    <xsd:import namespace="89461f00-0b74-46d7-ba90-7a84aa4e2ee4"/>
    <xsd:import namespace="0e571ce1-07d3-4480-bf75-fb9c6ac3b3af"/>
    <xsd:element name="properties">
      <xsd:complexType>
        <xsd:sequence>
          <xsd:element name="documentManagement">
            <xsd:complexType>
              <xsd:all>
                <xsd:element ref="ns2:_dlc_DocId" minOccurs="0"/>
                <xsd:element ref="ns2:_dlc_DocIdUrl" minOccurs="0"/>
                <xsd:element ref="ns2:_dlc_DocIdPersistId" minOccurs="0"/>
                <xsd:element ref="ns3:Category"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2"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3"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9461f00-0b74-46d7-ba90-7a84aa4e2ee4"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e571ce1-07d3-4480-bf75-fb9c6ac3b3af" elementFormDefault="qualified">
    <xsd:import namespace="http://schemas.microsoft.com/office/2006/documentManagement/types"/>
    <xsd:import namespace="http://schemas.microsoft.com/office/infopath/2007/PartnerControls"/>
    <xsd:element name="Category" ma:index="7" nillable="true" ma:displayName="Category" ma:internalName="Category"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1D82F3-C918-4917-BD69-643777B9CEC4}"/>
</file>

<file path=customXml/itemProps2.xml><?xml version="1.0" encoding="utf-8"?>
<ds:datastoreItem xmlns:ds="http://schemas.openxmlformats.org/officeDocument/2006/customXml" ds:itemID="{F8E40431-7D91-43E5-90C2-9920D51E4DEF}"/>
</file>

<file path=customXml/itemProps3.xml><?xml version="1.0" encoding="utf-8"?>
<ds:datastoreItem xmlns:ds="http://schemas.openxmlformats.org/officeDocument/2006/customXml" ds:itemID="{F8E40431-7D91-43E5-90C2-9920D51E4DEF}"/>
</file>

<file path=customXml/itemProps4.xml><?xml version="1.0" encoding="utf-8"?>
<ds:datastoreItem xmlns:ds="http://schemas.openxmlformats.org/officeDocument/2006/customXml" ds:itemID="{DEC7F6F6-3900-40F1-8F58-E1A6E1576594}"/>
</file>

<file path=customXml/itemProps5.xml><?xml version="1.0" encoding="utf-8"?>
<ds:datastoreItem xmlns:ds="http://schemas.openxmlformats.org/officeDocument/2006/customXml" ds:itemID="{F5142A56-C647-49C7-9F04-64DC9B4789D4}"/>
</file>

<file path=docProps/app.xml><?xml version="1.0" encoding="utf-8"?>
<Properties xmlns="http://schemas.openxmlformats.org/officeDocument/2006/extended-properties" xmlns:vt="http://schemas.openxmlformats.org/officeDocument/2006/docPropsVTypes">
  <Template>Office Theme</Template>
  <TotalTime>2117</TotalTime>
  <Words>2556</Words>
  <Application>Microsoft Office PowerPoint</Application>
  <PresentationFormat>On-screen Show (4:3)</PresentationFormat>
  <Paragraphs>327</Paragraphs>
  <Slides>37</Slides>
  <Notes>36</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37</vt:i4>
      </vt:variant>
    </vt:vector>
  </HeadingPairs>
  <TitlesOfParts>
    <vt:vector size="53" baseType="lpstr">
      <vt:lpstr>Arial</vt:lpstr>
      <vt:lpstr>Arial Black</vt:lpstr>
      <vt:lpstr>Calibri</vt:lpstr>
      <vt:lpstr>Calibri Light</vt:lpstr>
      <vt:lpstr>Cooper Hewitt Book</vt:lpstr>
      <vt:lpstr>Cooper Hewitt Semibold</vt:lpstr>
      <vt:lpstr>Times New Roman</vt:lpstr>
      <vt:lpstr>Office Theme</vt:lpstr>
      <vt:lpstr>1_Title White Background</vt:lpstr>
      <vt:lpstr>Advocating Slides</vt:lpstr>
      <vt:lpstr>Establishing Slides</vt:lpstr>
      <vt:lpstr>Innovating Slides</vt:lpstr>
      <vt:lpstr>2_Title White Background</vt:lpstr>
      <vt:lpstr>1_Advocating Slides</vt:lpstr>
      <vt:lpstr>1_Establishing Slides</vt:lpstr>
      <vt:lpstr>1_Innovating Slides</vt:lpstr>
      <vt:lpstr>PowerPoint Presentation</vt:lpstr>
      <vt:lpstr>PowerPoint Presentation</vt:lpstr>
      <vt:lpstr>Communication During the Meeting: The Chat Box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AAA Presentation 4-09-2020</dc:title>
  <dc:creator>Boggs, Wendy (DARS)</dc:creator>
  <cp:lastModifiedBy>Brinkley, Tanya (DARS)</cp:lastModifiedBy>
  <cp:revision>201</cp:revision>
  <dcterms:created xsi:type="dcterms:W3CDTF">2018-06-04T12:29:50Z</dcterms:created>
  <dcterms:modified xsi:type="dcterms:W3CDTF">2020-04-09T13:08:04Z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92bcaf1b-7269-4f00-b269-89ef03edf974</vt:lpwstr>
  </property>
  <property fmtid="{D5CDD505-2E9C-101B-9397-08002B2CF9AE}" pid="3" name="ContentTypeId">
    <vt:lpwstr>0x010100FCDC26EE72F728479819838AE2A89E7E</vt:lpwstr>
  </property>
</Properties>
</file>