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2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26.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4" r:id="rId3"/>
    <p:sldMasterId id="2147483694" r:id="rId4"/>
    <p:sldMasterId id="2147483704" r:id="rId5"/>
    <p:sldMasterId id="2147483724" r:id="rId6"/>
    <p:sldMasterId id="2147483726" r:id="rId7"/>
    <p:sldMasterId id="2147483736" r:id="rId8"/>
    <p:sldMasterId id="2147483746" r:id="rId9"/>
  </p:sldMasterIdLst>
  <p:notesMasterIdLst>
    <p:notesMasterId r:id="rId40"/>
  </p:notesMasterIdLst>
  <p:sldIdLst>
    <p:sldId id="257" r:id="rId10"/>
    <p:sldId id="290" r:id="rId11"/>
    <p:sldId id="315" r:id="rId12"/>
    <p:sldId id="318" r:id="rId13"/>
    <p:sldId id="331" r:id="rId14"/>
    <p:sldId id="332" r:id="rId15"/>
    <p:sldId id="335" r:id="rId16"/>
    <p:sldId id="336" r:id="rId17"/>
    <p:sldId id="337" r:id="rId18"/>
    <p:sldId id="338" r:id="rId19"/>
    <p:sldId id="339" r:id="rId20"/>
    <p:sldId id="340" r:id="rId21"/>
    <p:sldId id="334" r:id="rId22"/>
    <p:sldId id="341" r:id="rId23"/>
    <p:sldId id="342" r:id="rId24"/>
    <p:sldId id="343" r:id="rId25"/>
    <p:sldId id="333" r:id="rId26"/>
    <p:sldId id="344" r:id="rId27"/>
    <p:sldId id="345" r:id="rId28"/>
    <p:sldId id="297" r:id="rId29"/>
    <p:sldId id="298" r:id="rId30"/>
    <p:sldId id="346" r:id="rId31"/>
    <p:sldId id="299" r:id="rId32"/>
    <p:sldId id="300" r:id="rId33"/>
    <p:sldId id="347" r:id="rId34"/>
    <p:sldId id="348" r:id="rId35"/>
    <p:sldId id="349" r:id="rId36"/>
    <p:sldId id="350" r:id="rId37"/>
    <p:sldId id="351" r:id="rId38"/>
    <p:sldId id="35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52560-B415-4883-BEAB-9FCA0123C234}">
          <p14:sldIdLst>
            <p14:sldId id="257"/>
            <p14:sldId id="290"/>
            <p14:sldId id="315"/>
            <p14:sldId id="318"/>
            <p14:sldId id="331"/>
            <p14:sldId id="332"/>
            <p14:sldId id="335"/>
            <p14:sldId id="336"/>
            <p14:sldId id="337"/>
            <p14:sldId id="338"/>
            <p14:sldId id="339"/>
            <p14:sldId id="340"/>
            <p14:sldId id="334"/>
            <p14:sldId id="341"/>
            <p14:sldId id="342"/>
            <p14:sldId id="343"/>
            <p14:sldId id="333"/>
            <p14:sldId id="344"/>
            <p14:sldId id="345"/>
            <p14:sldId id="297"/>
            <p14:sldId id="298"/>
            <p14:sldId id="346"/>
            <p14:sldId id="299"/>
            <p14:sldId id="300"/>
            <p14:sldId id="347"/>
            <p14:sldId id="348"/>
            <p14:sldId id="349"/>
            <p14:sldId id="350"/>
            <p14:sldId id="351"/>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43" autoAdjust="0"/>
  </p:normalViewPr>
  <p:slideViewPr>
    <p:cSldViewPr snapToGrid="0">
      <p:cViewPr varScale="1">
        <p:scale>
          <a:sx n="69" d="100"/>
          <a:sy n="69" d="100"/>
        </p:scale>
        <p:origin x="123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2034" y="9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ustomXml" Target="../customXml/item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32B25-24F8-4382-AA59-FB0CA6C36780}" type="datetimeFigureOut">
              <a:rPr lang="en-US" smtClean="0"/>
              <a:t>7/20/2021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22B98-1B59-4B08-A238-E74D6E903892}" type="slidenum">
              <a:rPr lang="en-US" smtClean="0"/>
              <a:t>‹#›</a:t>
            </a:fld>
            <a:endParaRPr lang="en-US" dirty="0"/>
          </a:p>
        </p:txBody>
      </p:sp>
    </p:spTree>
    <p:extLst>
      <p:ext uri="{BB962C8B-B14F-4D97-AF65-F5344CB8AC3E}">
        <p14:creationId xmlns:p14="http://schemas.microsoft.com/office/powerpoint/2010/main" val="351792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t>1</a:t>
            </a:fld>
            <a:endParaRPr lang="en-US" dirty="0"/>
          </a:p>
        </p:txBody>
      </p:sp>
    </p:spTree>
    <p:extLst>
      <p:ext uri="{BB962C8B-B14F-4D97-AF65-F5344CB8AC3E}">
        <p14:creationId xmlns:p14="http://schemas.microsoft.com/office/powerpoint/2010/main" val="168971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5652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7213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9778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9040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4809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1100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4179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0381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0261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6434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8522B98-1B59-4B08-A238-E74D6E903892}" type="slidenum">
              <a:rPr lang="en-US" smtClean="0"/>
              <a:t>2</a:t>
            </a:fld>
            <a:endParaRPr lang="en-US" dirty="0"/>
          </a:p>
        </p:txBody>
      </p:sp>
    </p:spTree>
    <p:extLst>
      <p:ext uri="{BB962C8B-B14F-4D97-AF65-F5344CB8AC3E}">
        <p14:creationId xmlns:p14="http://schemas.microsoft.com/office/powerpoint/2010/main" val="184600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3173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63975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smtClean="0"/>
              <a:t>Speaker Notes:  </a:t>
            </a:r>
          </a:p>
          <a:p>
            <a:endParaRPr lang="en-US" sz="1300" dirty="0" smtClean="0"/>
          </a:p>
          <a:p>
            <a:r>
              <a:rPr lang="en-US" sz="1300" dirty="0" smtClean="0"/>
              <a:t>The </a:t>
            </a:r>
            <a:r>
              <a:rPr lang="en-US" sz="1300" dirty="0"/>
              <a:t>Families First Coronavirus Response Act funds have been issued under a separate grant award number; therefore, funds must be accounted for separately from the regular issuance of Title III Older Americans Act funding.  </a:t>
            </a:r>
          </a:p>
          <a:p>
            <a:endParaRPr lang="en-US" sz="1300" dirty="0"/>
          </a:p>
          <a:p>
            <a:r>
              <a:rPr lang="en-US" sz="1300" dirty="0"/>
              <a:t>A Families First worksheet has been added to the AMR-OC form for you to request payment and track your expenditures, number of units and persons served.  You will need to enter the amounts that your agency </a:t>
            </a:r>
            <a:r>
              <a:rPr lang="en-US" sz="1300" kern="1200" dirty="0">
                <a:solidFill>
                  <a:schemeClr val="tx1"/>
                </a:solidFill>
                <a:latin typeface="+mn-lt"/>
                <a:ea typeface="+mn-ea"/>
                <a:cs typeface="+mn-cs"/>
              </a:rPr>
              <a:t>has been awarded exactly how they were allocated to you under the Approved Budget Columns and then update your YTD expenditures each month under the services that were used with the number of units and clients served. </a:t>
            </a:r>
            <a:r>
              <a:rPr lang="en-US" sz="1300" kern="1200" dirty="0" smtClean="0">
                <a:solidFill>
                  <a:schemeClr val="tx1"/>
                </a:solidFill>
                <a:latin typeface="+mn-lt"/>
                <a:ea typeface="+mn-ea"/>
                <a:cs typeface="+mn-cs"/>
              </a:rPr>
              <a:t> With the approval of the Major Disaster Declaration, we are able to open the funding sources to give you the flexibility to expend FFCRA C1 funds for Home Delivered Meals.  This will prevent us from having to issue a Contract Modification to process a transfer from C1 to C2.  </a:t>
            </a:r>
            <a:endParaRPr lang="en-US" sz="1300" kern="1200" dirty="0">
              <a:solidFill>
                <a:schemeClr val="tx1"/>
              </a:solidFill>
              <a:latin typeface="+mn-lt"/>
              <a:ea typeface="+mn-ea"/>
              <a:cs typeface="+mn-cs"/>
            </a:endParaRPr>
          </a:p>
          <a:p>
            <a:endParaRPr lang="en-US" sz="13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72554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smtClean="0"/>
              <a:t>Speaker Notes:  </a:t>
            </a:r>
          </a:p>
          <a:p>
            <a:endParaRPr lang="en-US" sz="1300" dirty="0" smtClean="0"/>
          </a:p>
          <a:p>
            <a:r>
              <a:rPr lang="en-US" sz="1300" dirty="0" smtClean="0"/>
              <a:t>The </a:t>
            </a:r>
            <a:r>
              <a:rPr lang="en-US" sz="1300" dirty="0"/>
              <a:t>CARES Act funds are also being issued under a separate grant award number; therefore, funds must be accounted for separately from the regular issuance of Title III Older Americans Act funding.  As with the Families First </a:t>
            </a:r>
            <a:r>
              <a:rPr lang="en-US" sz="1300" dirty="0" smtClean="0"/>
              <a:t>funds, </a:t>
            </a:r>
            <a:r>
              <a:rPr lang="en-US" sz="1300" dirty="0"/>
              <a:t>a worksheet has been added to the AMR-OC form for you to request payment and track your expenditures, number of units and persons served.  You will need to enter the amounts that your agency has been awarded exactly how they were allocated to you under the Approved Budget Columns and then update your YTD expenditures each month under the services that were used with the number of units and clients served.  You will notice that Title VII –Ombudsman funds are the only funds that can not be expended under other services.  Ombudsman funds can only be used for the Ombudsman program.  </a:t>
            </a:r>
            <a:br>
              <a:rPr lang="en-US" sz="1300" dirty="0"/>
            </a:br>
            <a:r>
              <a:rPr lang="en-US" sz="1300" dirty="0"/>
              <a:t> </a:t>
            </a: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4340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smtClean="0"/>
              <a:t>Speaker Notes:</a:t>
            </a:r>
            <a:r>
              <a:rPr lang="en-US" sz="1300" baseline="0" dirty="0" smtClean="0"/>
              <a:t>  </a:t>
            </a:r>
          </a:p>
          <a:p>
            <a:endParaRPr lang="en-US" sz="1300" baseline="0" dirty="0" smtClean="0"/>
          </a:p>
          <a:p>
            <a:r>
              <a:rPr lang="en-US" sz="1300" dirty="0" smtClean="0"/>
              <a:t>The </a:t>
            </a:r>
            <a:r>
              <a:rPr lang="en-US" sz="1300" dirty="0"/>
              <a:t>Major Disaster declaration that has been approved for The Commonwealth of Virginia, permits states to use any portion of the funds made available under any and all sections of the Act for disaster relief for older individuals.  In this regard, flexibility is provided for states – without the need for a separate application, transfer request, or request for a waiver -- to use existing allocations already made to them under Title III-B, C-1, C-2, D, and E for disaster relief. </a:t>
            </a:r>
          </a:p>
          <a:p>
            <a:r>
              <a:rPr lang="en-US" sz="1300" dirty="0"/>
              <a:t> </a:t>
            </a:r>
          </a:p>
          <a:p>
            <a:r>
              <a:rPr lang="en-US" sz="1300" dirty="0"/>
              <a:t>This means that a state may use Title III-B, C-1, C-2, D, and/or E funds for any disaster relief activities for older individuals or family caregivers served under the OAA, which may include, but are not limited to:</a:t>
            </a:r>
          </a:p>
          <a:p>
            <a:r>
              <a:rPr lang="en-US" sz="1300" dirty="0"/>
              <a:t> </a:t>
            </a:r>
          </a:p>
          <a:p>
            <a:pPr marL="181240" indent="-181240">
              <a:buFont typeface="Arial" panose="020B0604020202020204" pitchFamily="34" charset="0"/>
              <a:buChar char="•"/>
            </a:pPr>
            <a:r>
              <a:rPr lang="en-US" sz="1300" dirty="0"/>
              <a:t>providing drive through, take out, or home-delivered meals, </a:t>
            </a:r>
          </a:p>
          <a:p>
            <a:pPr marL="181240" indent="-181240">
              <a:buFont typeface="Arial" panose="020B0604020202020204" pitchFamily="34" charset="0"/>
              <a:buChar char="•"/>
            </a:pPr>
            <a:r>
              <a:rPr lang="en-US" sz="1300" dirty="0"/>
              <a:t>providing well-being checks via phone, in-person, or virtual means, and</a:t>
            </a:r>
          </a:p>
          <a:p>
            <a:pPr marL="181240" indent="-181240">
              <a:buFont typeface="Arial" panose="020B0604020202020204" pitchFamily="34" charset="0"/>
              <a:buChar char="•"/>
            </a:pPr>
            <a:r>
              <a:rPr lang="en-US" sz="1300" dirty="0"/>
              <a:t>providing homemaker, chore, grocery/pharmacy/supply delivery, or other services.</a:t>
            </a:r>
          </a:p>
          <a:p>
            <a:r>
              <a:rPr lang="en-US" sz="1300" dirty="0"/>
              <a:t> </a:t>
            </a:r>
          </a:p>
          <a:p>
            <a:r>
              <a:rPr lang="en-US" sz="1300" dirty="0"/>
              <a:t>To assist with the Major Disaster Declaration, we have added a worksheet to the regular AMR titled COVID-19.  This is where you will report all of your COVID-19 expenditures after all of your new funding has been expended.  This worksheet has the service columns listed with the funding sources that have been permitted to use open so that you can easily expend the funds as needed.  This sheet is also where you will record the number of units and persons served for COVID-19 related expenses.  </a:t>
            </a:r>
          </a:p>
          <a:p>
            <a:r>
              <a:rPr lang="en-US" sz="1300" dirty="0"/>
              <a:t/>
            </a:r>
            <a:br>
              <a:rPr lang="en-US" sz="1300" dirty="0"/>
            </a:br>
            <a:r>
              <a:rPr lang="en-US" sz="1300" dirty="0"/>
              <a:t> </a:t>
            </a:r>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33685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smtClean="0"/>
              <a:t>Speaker Notes:</a:t>
            </a:r>
          </a:p>
          <a:p>
            <a:endParaRPr lang="en-US" sz="1300" dirty="0" smtClean="0"/>
          </a:p>
          <a:p>
            <a:r>
              <a:rPr lang="en-US" sz="1300" dirty="0" smtClean="0"/>
              <a:t>Because </a:t>
            </a:r>
            <a:r>
              <a:rPr lang="en-US" sz="1300" dirty="0"/>
              <a:t>FFCRA &amp; CARES Act funding is specifically appropriated for COVID-19 response, we encourage the use of funding in the following order:  </a:t>
            </a:r>
            <a:r>
              <a:rPr lang="en-US" sz="1300" dirty="0" smtClean="0"/>
              <a:t>State General Funds;  Families </a:t>
            </a:r>
            <a:r>
              <a:rPr lang="en-US" sz="1300" dirty="0"/>
              <a:t>First Coronavirus Response Act funding;  CARES Act funding;  then “Regular” Title III grant funds, starting with the oldest funds available first.  With the additional supplemental funding, we realize that it may be hard to expend all of your regular OAA funding in a timely manner. Because of this, the carryover limit will be waived for any existing 2020 OAA </a:t>
            </a:r>
            <a:r>
              <a:rPr lang="en-US" sz="1300" dirty="0" smtClean="0"/>
              <a:t>federal funds </a:t>
            </a:r>
            <a:r>
              <a:rPr lang="en-US" sz="1300" dirty="0"/>
              <a:t>going into Area Plan FY2021.   </a:t>
            </a:r>
            <a:endParaRPr lang="en-US" sz="1300" dirty="0" smtClean="0"/>
          </a:p>
          <a:p>
            <a:endParaRPr lang="en-US" sz="1300" dirty="0" smtClean="0"/>
          </a:p>
          <a:p>
            <a:pPr marL="0" marR="0" lvl="0" indent="0" algn="l" defTabSz="457200" rtl="0" eaLnBrk="1" fontAlgn="auto" latinLnBrk="0" hangingPunct="1">
              <a:lnSpc>
                <a:spcPct val="100000"/>
              </a:lnSpc>
              <a:spcBef>
                <a:spcPts val="2400"/>
              </a:spcBef>
              <a:spcAft>
                <a:spcPts val="0"/>
              </a:spcAft>
              <a:buClrTx/>
              <a:buSzTx/>
              <a:buFontTx/>
              <a:buNone/>
              <a:tabLst/>
              <a:defRPr/>
            </a:pPr>
            <a:r>
              <a:rPr lang="en-US" sz="1300" kern="1200" noProof="0" dirty="0" smtClean="0">
                <a:solidFill>
                  <a:schemeClr val="tx1"/>
                </a:solidFill>
                <a:latin typeface="+mn-lt"/>
                <a:ea typeface="+mn-ea"/>
                <a:cs typeface="+mn-cs"/>
              </a:rPr>
              <a:t>Please note that Carryover is not allowed for state general funds. The Area Agency shall submit its final request for state general funds by June 12th and shall obligate all such funds by June 30th of the Contract year and liquidate by September 30th of the reporting year or the Area Agency shall return the unspent state general funds to the State Agency.</a:t>
            </a:r>
          </a:p>
          <a:p>
            <a:endParaRPr lang="en-US" sz="1300" dirty="0"/>
          </a:p>
          <a:p>
            <a:endParaRPr lang="en-US" baseline="0" dirty="0" smtClean="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14834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3C9C88-F49F-4320-8DF8-56BB36469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8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8971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1908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0903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2196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1353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9C88-F49F-4320-8DF8-56BB36469DA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1346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70C333-6ADB-4833-876E-7F9502F730DD}"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smtClean="0"/>
              <a:t>Questions? Contact NWDHelp@DARS.Virginia.gov</a:t>
            </a:r>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98249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1EB225-AC93-4008-94A4-774A98569246}"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smtClean="0"/>
              <a:t>Questions? Contact NWDHelp@DARS.Virginia.gov</a:t>
            </a:r>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169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43B44-03CD-4066-90DF-43AA5F990B77}"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smtClean="0"/>
              <a:t>Questions? Contact NWDHelp@DARS.Virginia.gov</a:t>
            </a:r>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63407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4018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98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092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8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40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88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66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5276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A7B0E7-4B00-4C2F-914E-CCA28F5ACA3E}"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smtClean="0"/>
              <a:t>Questions? Contact NWDHelp@DARS.Virginia.gov</a:t>
            </a:r>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13792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8787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089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04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181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837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86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3252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221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927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2788F0-A8B4-4308-B1F9-859AA26038D1}" type="datetime1">
              <a:rPr lang="en-US" smtClean="0"/>
              <a:t>7/20/2021</a:t>
            </a:fld>
            <a:endParaRPr lang="en-US" dirty="0"/>
          </a:p>
        </p:txBody>
      </p:sp>
      <p:sp>
        <p:nvSpPr>
          <p:cNvPr id="5" name="Footer Placeholder 4"/>
          <p:cNvSpPr>
            <a:spLocks noGrp="1"/>
          </p:cNvSpPr>
          <p:nvPr>
            <p:ph type="ftr" sz="quarter" idx="11"/>
          </p:nvPr>
        </p:nvSpPr>
        <p:spPr/>
        <p:txBody>
          <a:bodyPr/>
          <a:lstStyle/>
          <a:p>
            <a:r>
              <a:rPr lang="en-US" smtClean="0"/>
              <a:t>Questions? Contact NWDHelp@DARS.Virginia.gov</a:t>
            </a:r>
            <a:endParaRPr lang="en-US" dirty="0"/>
          </a:p>
        </p:txBody>
      </p:sp>
      <p:sp>
        <p:nvSpPr>
          <p:cNvPr id="6" name="Slide Number Placeholder 5"/>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79218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259645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22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0619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452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156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1078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06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94601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032816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0240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37F62-35A1-46D7-AE6A-0368131FD059}" type="datetime1">
              <a:rPr lang="en-US" smtClean="0"/>
              <a:t>7/20/2021</a:t>
            </a:fld>
            <a:endParaRPr lang="en-US" dirty="0"/>
          </a:p>
        </p:txBody>
      </p:sp>
      <p:sp>
        <p:nvSpPr>
          <p:cNvPr id="6" name="Footer Placeholder 5"/>
          <p:cNvSpPr>
            <a:spLocks noGrp="1"/>
          </p:cNvSpPr>
          <p:nvPr>
            <p:ph type="ftr" sz="quarter" idx="11"/>
          </p:nvPr>
        </p:nvSpPr>
        <p:spPr/>
        <p:txBody>
          <a:bodyPr/>
          <a:lstStyle/>
          <a:p>
            <a:r>
              <a:rPr lang="en-US" smtClean="0"/>
              <a:t>Questions? Contact NWDHelp@DARS.Virginia.gov</a:t>
            </a:r>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3065954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345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069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20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406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3510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336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02703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6662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50386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42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30"/>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FA76E4-6286-4829-91A7-0A376F041004}" type="datetime1">
              <a:rPr lang="en-US" smtClean="0"/>
              <a:t>7/20/2021</a:t>
            </a:fld>
            <a:endParaRPr lang="en-US" dirty="0"/>
          </a:p>
        </p:txBody>
      </p:sp>
      <p:sp>
        <p:nvSpPr>
          <p:cNvPr id="8" name="Footer Placeholder 7"/>
          <p:cNvSpPr>
            <a:spLocks noGrp="1"/>
          </p:cNvSpPr>
          <p:nvPr>
            <p:ph type="ftr" sz="quarter" idx="11"/>
          </p:nvPr>
        </p:nvSpPr>
        <p:spPr/>
        <p:txBody>
          <a:bodyPr/>
          <a:lstStyle/>
          <a:p>
            <a:r>
              <a:rPr lang="en-US" smtClean="0"/>
              <a:t>Questions? Contact NWDHelp@DARS.Virginia.gov</a:t>
            </a:r>
            <a:endParaRPr lang="en-US" dirty="0"/>
          </a:p>
        </p:txBody>
      </p:sp>
      <p:sp>
        <p:nvSpPr>
          <p:cNvPr id="9" name="Slide Number Placeholder 8"/>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55557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2393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417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47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0518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06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131260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50480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43616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08008"/>
            <a:ext cx="78867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1" y="226854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37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a:prstGeom prst="rect">
            <a:avLst/>
          </a:prstGeo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37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FFD29B-E7C5-4C5B-947E-21F55E5C93B7}" type="datetime1">
              <a:rPr lang="en-US" smtClean="0"/>
              <a:t>7/20/2021</a:t>
            </a:fld>
            <a:endParaRPr lang="en-US" dirty="0"/>
          </a:p>
        </p:txBody>
      </p:sp>
      <p:sp>
        <p:nvSpPr>
          <p:cNvPr id="4" name="Footer Placeholder 3"/>
          <p:cNvSpPr>
            <a:spLocks noGrp="1"/>
          </p:cNvSpPr>
          <p:nvPr>
            <p:ph type="ftr" sz="quarter" idx="11"/>
          </p:nvPr>
        </p:nvSpPr>
        <p:spPr/>
        <p:txBody>
          <a:bodyPr/>
          <a:lstStyle/>
          <a:p>
            <a:r>
              <a:rPr lang="en-US" smtClean="0"/>
              <a:t>Questions? Contact NWDHelp@DARS.Virginia.gov</a:t>
            </a:r>
            <a:endParaRPr lang="en-US" dirty="0"/>
          </a:p>
        </p:txBody>
      </p:sp>
      <p:sp>
        <p:nvSpPr>
          <p:cNvPr id="5" name="Slide Number Placeholder 4"/>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4128707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1" y="195421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954213"/>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458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493716"/>
            <a:ext cx="78867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29842" y="180975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3366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80975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63366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15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49371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0525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68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2"/>
            <a:ext cx="2949179" cy="160020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3" y="1030290"/>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725188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00063"/>
            <a:ext cx="2949179" cy="160020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3" y="1030290"/>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0263"/>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8602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7CB39-B8F1-4797-ABAA-7DA0FE4E38A7}" type="datetime1">
              <a:rPr lang="en-US" smtClean="0"/>
              <a:t>7/20/2021</a:t>
            </a:fld>
            <a:endParaRPr lang="en-US" dirty="0"/>
          </a:p>
        </p:txBody>
      </p:sp>
      <p:sp>
        <p:nvSpPr>
          <p:cNvPr id="3" name="Footer Placeholder 2"/>
          <p:cNvSpPr>
            <a:spLocks noGrp="1"/>
          </p:cNvSpPr>
          <p:nvPr>
            <p:ph type="ftr" sz="quarter" idx="11"/>
          </p:nvPr>
        </p:nvSpPr>
        <p:spPr/>
        <p:txBody>
          <a:bodyPr/>
          <a:lstStyle/>
          <a:p>
            <a:r>
              <a:rPr lang="en-US" smtClean="0"/>
              <a:t>Questions? Contact NWDHelp@DARS.Virginia.gov</a:t>
            </a:r>
            <a:endParaRPr lang="en-US" dirty="0"/>
          </a:p>
        </p:txBody>
      </p:sp>
      <p:sp>
        <p:nvSpPr>
          <p:cNvPr id="4" name="Slide Number Placeholder 3"/>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114322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3" y="987430"/>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BC67D6-8B96-4719-A155-CA565433EF60}" type="datetime1">
              <a:rPr lang="en-US" smtClean="0"/>
              <a:t>7/20/2021</a:t>
            </a:fld>
            <a:endParaRPr lang="en-US" dirty="0"/>
          </a:p>
        </p:txBody>
      </p:sp>
      <p:sp>
        <p:nvSpPr>
          <p:cNvPr id="6" name="Footer Placeholder 5"/>
          <p:cNvSpPr>
            <a:spLocks noGrp="1"/>
          </p:cNvSpPr>
          <p:nvPr>
            <p:ph type="ftr" sz="quarter" idx="11"/>
          </p:nvPr>
        </p:nvSpPr>
        <p:spPr/>
        <p:txBody>
          <a:bodyPr/>
          <a:lstStyle/>
          <a:p>
            <a:r>
              <a:rPr lang="en-US" smtClean="0"/>
              <a:t>Questions? Contact NWDHelp@DARS.Virginia.gov</a:t>
            </a:r>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76554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3" y="987430"/>
            <a:ext cx="462915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5703CE-F848-4ED2-AC8B-8281D43FFC53}" type="datetime1">
              <a:rPr lang="en-US" smtClean="0"/>
              <a:t>7/20/2021</a:t>
            </a:fld>
            <a:endParaRPr lang="en-US" dirty="0"/>
          </a:p>
        </p:txBody>
      </p:sp>
      <p:sp>
        <p:nvSpPr>
          <p:cNvPr id="6" name="Footer Placeholder 5"/>
          <p:cNvSpPr>
            <a:spLocks noGrp="1"/>
          </p:cNvSpPr>
          <p:nvPr>
            <p:ph type="ftr" sz="quarter" idx="11"/>
          </p:nvPr>
        </p:nvSpPr>
        <p:spPr/>
        <p:txBody>
          <a:bodyPr/>
          <a:lstStyle/>
          <a:p>
            <a:r>
              <a:rPr lang="en-US" smtClean="0"/>
              <a:t>Questions? Contact NWDHelp@DARS.Virginia.gov</a:t>
            </a:r>
            <a:endParaRPr lang="en-US" dirty="0"/>
          </a:p>
        </p:txBody>
      </p:sp>
      <p:sp>
        <p:nvSpPr>
          <p:cNvPr id="7" name="Slide Number Placeholder 6"/>
          <p:cNvSpPr>
            <a:spLocks noGrp="1"/>
          </p:cNvSpPr>
          <p:nvPr>
            <p:ph type="sldNum" sz="quarter" idx="12"/>
          </p:nvPr>
        </p:nvSpPr>
        <p:spPr/>
        <p:txBody>
          <a:bodyPr/>
          <a:lstStyle/>
          <a:p>
            <a:fld id="{7147E6EA-1DEA-40C4-ACBC-F06DD69B36B7}" type="slidenum">
              <a:rPr lang="en-US" smtClean="0"/>
              <a:t>‹#›</a:t>
            </a:fld>
            <a:endParaRPr lang="en-US" dirty="0"/>
          </a:p>
        </p:txBody>
      </p:sp>
    </p:spTree>
    <p:extLst>
      <p:ext uri="{BB962C8B-B14F-4D97-AF65-F5344CB8AC3E}">
        <p14:creationId xmlns:p14="http://schemas.microsoft.com/office/powerpoint/2010/main" val="256123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jp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6.jpg"/><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3.jpg"/><Relationship Id="rId5" Type="http://schemas.openxmlformats.org/officeDocument/2006/relationships/slideLayout" Target="../slideLayouts/slideLayout43.xml"/><Relationship Id="rId10" Type="http://schemas.openxmlformats.org/officeDocument/2006/relationships/theme" Target="../theme/theme7.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5.jpg"/><Relationship Id="rId5" Type="http://schemas.openxmlformats.org/officeDocument/2006/relationships/slideLayout" Target="../slideLayouts/slideLayout52.xml"/><Relationship Id="rId10" Type="http://schemas.openxmlformats.org/officeDocument/2006/relationships/theme" Target="../theme/theme8.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6.jpg"/><Relationship Id="rId5" Type="http://schemas.openxmlformats.org/officeDocument/2006/relationships/slideLayout" Target="../slideLayouts/slideLayout61.xml"/><Relationship Id="rId10" Type="http://schemas.openxmlformats.org/officeDocument/2006/relationships/theme" Target="../theme/theme9.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1870-3B86-4BE6-8EE0-7497B7120088}" type="datetime1">
              <a:rPr lang="en-US" smtClean="0"/>
              <a:t>7/20/2021</a:t>
            </a:fld>
            <a:endParaRPr lang="en-US" dirty="0"/>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Questions? Contact NWDHelp@DARS.Virginia.gov</a:t>
            </a:r>
            <a:endParaRPr lang="en-US" dirty="0"/>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7E6EA-1DEA-40C4-ACBC-F06DD69B36B7}" type="slidenum">
              <a:rPr lang="en-US" smtClean="0"/>
              <a:t>‹#›</a:t>
            </a:fld>
            <a:endParaRPr lang="en-US" dirty="0"/>
          </a:p>
        </p:txBody>
      </p:sp>
    </p:spTree>
    <p:extLst>
      <p:ext uri="{BB962C8B-B14F-4D97-AF65-F5344CB8AC3E}">
        <p14:creationId xmlns:p14="http://schemas.microsoft.com/office/powerpoint/2010/main" val="2769982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2536354242"/>
      </p:ext>
    </p:extLst>
  </p:cSld>
  <p:clrMap bg1="lt1" tx1="dk1" bg2="lt2" tx2="dk2" accent1="accent1" accent2="accent2" accent3="accent3" accent4="accent4" accent5="accent5" accent6="accent6" hlink="hlink" folHlink="folHlink"/>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4028186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dt="0"/>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10242370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dt="0"/>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4455312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dt="0"/>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141" y="5870451"/>
            <a:ext cx="891263" cy="50291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62343"/>
            <a:ext cx="1069903" cy="668338"/>
          </a:xfrm>
          <a:prstGeom prst="rect">
            <a:avLst/>
          </a:prstGeom>
        </p:spPr>
      </p:pic>
    </p:spTree>
    <p:extLst>
      <p:ext uri="{BB962C8B-B14F-4D97-AF65-F5344CB8AC3E}">
        <p14:creationId xmlns:p14="http://schemas.microsoft.com/office/powerpoint/2010/main" val="1366224046"/>
      </p:ext>
    </p:extLst>
  </p:cSld>
  <p:clrMap bg1="lt1" tx1="dk1" bg2="lt2" tx2="dk2" accent1="accent1" accent2="accent2" accent3="accent3" accent4="accent4" accent5="accent5" accent6="accent6" hlink="hlink" folHlink="folHlink"/>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31016264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hdr="0" dt="0"/>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24335093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hf hdr="0" dt="0"/>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62141" y="5873752"/>
            <a:ext cx="1107279" cy="738186"/>
          </a:xfrm>
          <a:prstGeom prst="rect">
            <a:avLst/>
          </a:prstGeom>
        </p:spPr>
      </p:pic>
      <p:sp>
        <p:nvSpPr>
          <p:cNvPr id="3" name="Text Placeholder 2"/>
          <p:cNvSpPr>
            <a:spLocks noGrp="1"/>
          </p:cNvSpPr>
          <p:nvPr>
            <p:ph type="body" idx="1"/>
          </p:nvPr>
        </p:nvSpPr>
        <p:spPr>
          <a:xfrm>
            <a:off x="628651" y="212566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628651" y="66516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Box 8"/>
          <p:cNvSpPr txBox="1"/>
          <p:nvPr userDrawn="1"/>
        </p:nvSpPr>
        <p:spPr>
          <a:xfrm>
            <a:off x="117875" y="-1400175"/>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24270816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dt="0"/>
  <p:txStyles>
    <p:titleStyle>
      <a:lvl1pPr algn="l" defTabSz="685800" rtl="0" eaLnBrk="1" latinLnBrk="0" hangingPunct="1">
        <a:lnSpc>
          <a:spcPct val="90000"/>
        </a:lnSpc>
        <a:spcBef>
          <a:spcPct val="0"/>
        </a:spcBef>
        <a:buNone/>
        <a:defRPr sz="3300" b="1" i="0" kern="1200">
          <a:solidFill>
            <a:srgbClr val="75787B"/>
          </a:solidFill>
          <a:latin typeface="Cooper Hewitt Semibold" charset="0"/>
          <a:ea typeface="Cooper Hewitt Semibold" charset="0"/>
          <a:cs typeface="Cooper Hewitt Semibold" charset="0"/>
        </a:defRPr>
      </a:lvl1pPr>
    </p:titleStyle>
    <p:bodyStyle>
      <a:lvl1pPr marL="171450" indent="-171450" algn="l" defTabSz="685800" rtl="0" eaLnBrk="1" latinLnBrk="0" hangingPunct="1">
        <a:lnSpc>
          <a:spcPct val="90000"/>
        </a:lnSpc>
        <a:spcBef>
          <a:spcPts val="750"/>
        </a:spcBef>
        <a:buFont typeface="Arial"/>
        <a:buChar char="•"/>
        <a:defRPr sz="2100" b="0" i="0" kern="900" baseline="0">
          <a:solidFill>
            <a:srgbClr val="75787B"/>
          </a:solidFill>
          <a:latin typeface="Cooper Hewitt Book" charset="0"/>
          <a:ea typeface="Cooper Hewitt Book" charset="0"/>
          <a:cs typeface="Cooper Hewitt Book" charset="0"/>
        </a:defRPr>
      </a:lvl1pPr>
      <a:lvl2pPr marL="514350" indent="-171450" algn="l" defTabSz="685800" rtl="0" eaLnBrk="1" latinLnBrk="0" hangingPunct="1">
        <a:lnSpc>
          <a:spcPct val="90000"/>
        </a:lnSpc>
        <a:spcBef>
          <a:spcPts val="375"/>
        </a:spcBef>
        <a:buFont typeface="Arial"/>
        <a:buChar char="•"/>
        <a:defRPr sz="1800" b="0" i="0" kern="900" baseline="0">
          <a:solidFill>
            <a:srgbClr val="75787B"/>
          </a:solidFill>
          <a:latin typeface="Cooper Hewitt Book" charset="0"/>
          <a:ea typeface="Cooper Hewitt Book" charset="0"/>
          <a:cs typeface="Cooper Hewitt Book" charset="0"/>
        </a:defRPr>
      </a:lvl2pPr>
      <a:lvl3pPr marL="857250" indent="-171450" algn="l" defTabSz="685800" rtl="0" eaLnBrk="1" latinLnBrk="0" hangingPunct="1">
        <a:lnSpc>
          <a:spcPct val="90000"/>
        </a:lnSpc>
        <a:spcBef>
          <a:spcPts val="375"/>
        </a:spcBef>
        <a:buFont typeface="Arial"/>
        <a:buChar char="•"/>
        <a:defRPr sz="1500" b="0" i="0" kern="900" baseline="0">
          <a:solidFill>
            <a:srgbClr val="75787B"/>
          </a:solidFill>
          <a:latin typeface="Cooper Hewitt Book" charset="0"/>
          <a:ea typeface="Cooper Hewitt Book" charset="0"/>
          <a:cs typeface="Cooper Hewitt Book" charset="0"/>
        </a:defRPr>
      </a:lvl3pPr>
      <a:lvl4pPr marL="12001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4pPr>
      <a:lvl5pPr marL="1543050" indent="-171450" algn="l" defTabSz="685800" rtl="0" eaLnBrk="1" latinLnBrk="0" hangingPunct="1">
        <a:lnSpc>
          <a:spcPct val="90000"/>
        </a:lnSpc>
        <a:spcBef>
          <a:spcPts val="375"/>
        </a:spcBef>
        <a:buFont typeface="Arial"/>
        <a:buChar char="•"/>
        <a:defRPr sz="1350" b="0" i="0" kern="900" baseline="0">
          <a:solidFill>
            <a:srgbClr val="75787B"/>
          </a:solidFill>
          <a:latin typeface="Cooper Hewitt Book" charset="0"/>
          <a:ea typeface="Cooper Hewitt Book" charset="0"/>
          <a:cs typeface="Cooper Hewitt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NWDHelp@DARS.Virgini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262035"/>
            <a:ext cx="8305800" cy="1757768"/>
          </a:xfrm>
          <a:effectLst/>
        </p:spPr>
        <p:txBody>
          <a:bodyPr>
            <a:normAutofit fontScale="92500" lnSpcReduction="10000"/>
          </a:bodyPr>
          <a:lstStyle/>
          <a:p>
            <a:r>
              <a:rPr lang="en-US" sz="3200" b="1" dirty="0" smtClean="0">
                <a:solidFill>
                  <a:srgbClr val="002060"/>
                </a:solidFill>
                <a:latin typeface="Arial Black" panose="020B0A04020102020204" pitchFamily="34" charset="0"/>
              </a:rPr>
              <a:t>AAA COVID-19 Response</a:t>
            </a:r>
            <a:endParaRPr lang="en-US" sz="2100" b="1" dirty="0" smtClean="0">
              <a:solidFill>
                <a:srgbClr val="002060"/>
              </a:solidFill>
              <a:latin typeface="Arial Black" panose="020B0A04020102020204" pitchFamily="34" charset="0"/>
            </a:endParaRPr>
          </a:p>
          <a:p>
            <a:endParaRPr lang="en-US" sz="2100" b="1" dirty="0" smtClean="0">
              <a:solidFill>
                <a:srgbClr val="002060"/>
              </a:solidFill>
              <a:latin typeface="Arial Black" panose="020B0A04020102020204" pitchFamily="34" charset="0"/>
            </a:endParaRPr>
          </a:p>
          <a:p>
            <a:r>
              <a:rPr lang="en-US" sz="2800" b="1" dirty="0" smtClean="0">
                <a:solidFill>
                  <a:srgbClr val="002060"/>
                </a:solidFill>
                <a:latin typeface="Arial Black" panose="020B0A04020102020204" pitchFamily="34" charset="0"/>
              </a:rPr>
              <a:t>Special Topic: Data Entry and Reporting</a:t>
            </a:r>
          </a:p>
          <a:p>
            <a:r>
              <a:rPr lang="en-US" dirty="0" smtClean="0">
                <a:solidFill>
                  <a:srgbClr val="002060"/>
                </a:solidFill>
                <a:latin typeface="Arial Black" panose="020B0A04020102020204" pitchFamily="34" charset="0"/>
              </a:rPr>
              <a:t>Friday, May 15, 2020</a:t>
            </a:r>
          </a:p>
          <a:p>
            <a:endParaRPr lang="en-US" dirty="0">
              <a:solidFill>
                <a:srgbClr val="002060"/>
              </a:solidFill>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9008C819-A8D6-49B7-9711-697A480D5E49}" type="slidenum">
              <a:rPr lang="en-US" smtClean="0"/>
              <a:t>1</a:t>
            </a:fld>
            <a:endParaRPr lang="en-US" dirty="0"/>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pic>
        <p:nvPicPr>
          <p:cNvPr id="1026" name="Picture 2" descr="DARS Division for Community Living - Virginia Department for Ag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545" y="703488"/>
            <a:ext cx="5754919" cy="323714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716986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Enter Units into Event </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161876" y="1281888"/>
            <a:ext cx="8753723" cy="4897964"/>
          </a:xfrm>
          <a:prstGeom prst="rect">
            <a:avLst/>
          </a:prstGeom>
          <a:ln>
            <a:solidFill>
              <a:schemeClr val="accent1"/>
            </a:solidFill>
          </a:ln>
        </p:spPr>
      </p:pic>
    </p:spTree>
    <p:extLst>
      <p:ext uri="{BB962C8B-B14F-4D97-AF65-F5344CB8AC3E}">
        <p14:creationId xmlns:p14="http://schemas.microsoft.com/office/powerpoint/2010/main" val="3310652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11</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Enter Units Person by Person </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161876" y="1140969"/>
            <a:ext cx="8753723" cy="5070633"/>
          </a:xfrm>
          <a:prstGeom prst="rect">
            <a:avLst/>
          </a:prstGeom>
          <a:ln>
            <a:solidFill>
              <a:schemeClr val="accent1"/>
            </a:solidFill>
          </a:ln>
        </p:spPr>
      </p:pic>
    </p:spTree>
    <p:extLst>
      <p:ext uri="{BB962C8B-B14F-4D97-AF65-F5344CB8AC3E}">
        <p14:creationId xmlns:p14="http://schemas.microsoft.com/office/powerpoint/2010/main" val="399332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Enter Units in CRIA2 </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161876" y="1140969"/>
            <a:ext cx="8753723" cy="5070633"/>
          </a:xfrm>
          <a:prstGeom prst="rect">
            <a:avLst/>
          </a:prstGeom>
          <a:ln>
            <a:solidFill>
              <a:schemeClr val="accent1"/>
            </a:solidFill>
          </a:ln>
        </p:spPr>
      </p:pic>
    </p:spTree>
    <p:extLst>
      <p:ext uri="{BB962C8B-B14F-4D97-AF65-F5344CB8AC3E}">
        <p14:creationId xmlns:p14="http://schemas.microsoft.com/office/powerpoint/2010/main" val="3455780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13</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887040"/>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rgbClr val="002060"/>
                </a:solidFill>
                <a:latin typeface="Arial Black" panose="020B0A04020102020204" pitchFamily="34" charset="0"/>
              </a:rPr>
              <a:t>Data Entry Disaster Declaration</a:t>
            </a:r>
            <a:endParaRPr lang="en-US" sz="2400" b="1" dirty="0">
              <a:solidFill>
                <a:srgbClr val="002060"/>
              </a:solidFill>
              <a:latin typeface="Arial Black" panose="020B0A04020102020204" pitchFamily="34" charset="0"/>
            </a:endParaRPr>
          </a:p>
        </p:txBody>
      </p:sp>
      <p:sp>
        <p:nvSpPr>
          <p:cNvPr id="3" name="TextBox 2"/>
          <p:cNvSpPr txBox="1"/>
          <p:nvPr/>
        </p:nvSpPr>
        <p:spPr>
          <a:xfrm>
            <a:off x="161876" y="1132784"/>
            <a:ext cx="8820250" cy="5816977"/>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smtClean="0">
                <a:solidFill>
                  <a:srgbClr val="002060"/>
                </a:solidFill>
              </a:rPr>
              <a:t>Service units and individuals served under Disaster Declaration flexibility, are to be entered under pre-existing traditional Service Types already in use prior to COVID-19 and ‘flagged’ with the new ‘COVID-19’ value in the Funding Source field  </a:t>
            </a:r>
          </a:p>
          <a:p>
            <a:pPr marL="342900" indent="-342900">
              <a:spcAft>
                <a:spcPts val="1800"/>
              </a:spcAft>
              <a:buFont typeface="Arial" panose="020B0604020202020204" pitchFamily="34" charset="0"/>
              <a:buChar char="•"/>
            </a:pPr>
            <a:r>
              <a:rPr lang="en-US" sz="2400" b="1" dirty="0" smtClean="0">
                <a:solidFill>
                  <a:srgbClr val="002060"/>
                </a:solidFill>
              </a:rPr>
              <a:t>‘COVID-19’ is not an actual funder, but merely a method on the system to flag which of the total units are Disaster Declaration  </a:t>
            </a:r>
          </a:p>
          <a:p>
            <a:pPr marL="342900" indent="-342900">
              <a:spcAft>
                <a:spcPts val="1800"/>
              </a:spcAft>
              <a:buFont typeface="Arial" panose="020B0604020202020204" pitchFamily="34" charset="0"/>
              <a:buChar char="•"/>
            </a:pPr>
            <a:r>
              <a:rPr lang="en-US" sz="2400" b="1" dirty="0" smtClean="0">
                <a:solidFill>
                  <a:srgbClr val="002060"/>
                </a:solidFill>
              </a:rPr>
              <a:t>The funding source of ‘COVID-19’ is only to be used when flagging specific service units for Disaster Declaration and it is not to be used with Families First or CARES Act service types </a:t>
            </a:r>
          </a:p>
          <a:p>
            <a:pPr marL="342900" indent="-342900">
              <a:spcAft>
                <a:spcPts val="1800"/>
              </a:spcAft>
              <a:buFont typeface="Arial" panose="020B0604020202020204" pitchFamily="34" charset="0"/>
              <a:buChar char="•"/>
            </a:pPr>
            <a:r>
              <a:rPr lang="en-US" sz="2400" b="1" dirty="0" smtClean="0">
                <a:solidFill>
                  <a:srgbClr val="002060"/>
                </a:solidFill>
              </a:rPr>
              <a:t>Since not all agencies had Emergency and Checking in the original Area Plan, two new Service Types were added to each agency for Emergency and Checking  </a:t>
            </a:r>
            <a:endParaRPr lang="en-US" sz="2400" b="1" dirty="0">
              <a:solidFill>
                <a:srgbClr val="002060"/>
              </a:solidFill>
            </a:endParaRPr>
          </a:p>
          <a:p>
            <a:pPr marL="342900" indent="-342900">
              <a:spcAft>
                <a:spcPts val="1800"/>
              </a:spcAft>
              <a:buFont typeface="Arial" panose="020B0604020202020204" pitchFamily="34" charset="0"/>
              <a:buChar char="•"/>
            </a:pPr>
            <a:endParaRPr lang="en-US" sz="24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228908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Event Profile</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161876" y="1172718"/>
            <a:ext cx="8753723" cy="5007135"/>
          </a:xfrm>
          <a:prstGeom prst="rect">
            <a:avLst/>
          </a:prstGeom>
        </p:spPr>
      </p:pic>
    </p:spTree>
    <p:extLst>
      <p:ext uri="{BB962C8B-B14F-4D97-AF65-F5344CB8AC3E}">
        <p14:creationId xmlns:p14="http://schemas.microsoft.com/office/powerpoint/2010/main" val="7112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15</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Enter Units into Event</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161876" y="1140969"/>
            <a:ext cx="8753723" cy="5070633"/>
          </a:xfrm>
          <a:prstGeom prst="rect">
            <a:avLst/>
          </a:prstGeom>
          <a:ln>
            <a:solidFill>
              <a:schemeClr val="accent1"/>
            </a:solidFill>
          </a:ln>
        </p:spPr>
      </p:pic>
    </p:spTree>
    <p:extLst>
      <p:ext uri="{BB962C8B-B14F-4D97-AF65-F5344CB8AC3E}">
        <p14:creationId xmlns:p14="http://schemas.microsoft.com/office/powerpoint/2010/main" val="2046420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16</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Use Checking and Emergency COVID-19</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161876" y="1281888"/>
            <a:ext cx="8753723" cy="4897965"/>
          </a:xfrm>
          <a:prstGeom prst="rect">
            <a:avLst/>
          </a:prstGeom>
          <a:ln>
            <a:solidFill>
              <a:schemeClr val="accent1"/>
            </a:solidFill>
          </a:ln>
        </p:spPr>
      </p:pic>
    </p:spTree>
    <p:extLst>
      <p:ext uri="{BB962C8B-B14F-4D97-AF65-F5344CB8AC3E}">
        <p14:creationId xmlns:p14="http://schemas.microsoft.com/office/powerpoint/2010/main" val="2401106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17</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Reports</a:t>
            </a:r>
            <a:endParaRPr lang="en-US" sz="2400" b="1" dirty="0">
              <a:solidFill>
                <a:srgbClr val="002060"/>
              </a:solidFill>
              <a:latin typeface="Arial Black" panose="020B0A04020102020204" pitchFamily="34" charset="0"/>
            </a:endParaRPr>
          </a:p>
        </p:txBody>
      </p:sp>
      <p:sp>
        <p:nvSpPr>
          <p:cNvPr id="3" name="TextBox 2"/>
          <p:cNvSpPr txBox="1"/>
          <p:nvPr/>
        </p:nvSpPr>
        <p:spPr>
          <a:xfrm>
            <a:off x="161876" y="1366207"/>
            <a:ext cx="8820250" cy="558614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smtClean="0">
                <a:solidFill>
                  <a:srgbClr val="002060"/>
                </a:solidFill>
              </a:rPr>
              <a:t>Run ‘AAA Service Summary’ report to complete the AMR for your traditionally funded service units and individuals served as the totals on this report will include units flagged for Disaster Declaration and exclude those under CARES Act and Families First </a:t>
            </a:r>
          </a:p>
          <a:p>
            <a:pPr marL="342900" indent="-342900">
              <a:spcAft>
                <a:spcPts val="1800"/>
              </a:spcAft>
              <a:buFont typeface="Arial" panose="020B0604020202020204" pitchFamily="34" charset="0"/>
              <a:buChar char="•"/>
            </a:pPr>
            <a:r>
              <a:rPr lang="en-US" sz="2400" b="1" dirty="0" smtClean="0">
                <a:solidFill>
                  <a:srgbClr val="002060"/>
                </a:solidFill>
              </a:rPr>
              <a:t>Run the ‘Service and Units Summary’ report to complete the AMR OC for Families First and CARES Act and look at the State Service Type tab of the report to see the Families First and CARES Act Service units and individuals served </a:t>
            </a:r>
          </a:p>
          <a:p>
            <a:pPr marL="342900" indent="-342900">
              <a:spcAft>
                <a:spcPts val="1800"/>
              </a:spcAft>
              <a:buFont typeface="Arial" panose="020B0604020202020204" pitchFamily="34" charset="0"/>
              <a:buChar char="•"/>
            </a:pPr>
            <a:r>
              <a:rPr lang="en-US" sz="2400" b="1" dirty="0" smtClean="0">
                <a:solidFill>
                  <a:srgbClr val="002060"/>
                </a:solidFill>
              </a:rPr>
              <a:t>Run the ‘Service and Units Summary’ report to complete the AMR for Disaster Declaration and look at the State Service Type Funding Source tab of the report to see the Disaster Declaration units and individuals served   </a:t>
            </a:r>
            <a:endParaRPr lang="en-US" sz="2400" b="1" dirty="0">
              <a:solidFill>
                <a:srgbClr val="002060"/>
              </a:solidFill>
            </a:endParaRPr>
          </a:p>
          <a:p>
            <a:pPr marL="342900" indent="-342900">
              <a:spcAft>
                <a:spcPts val="1800"/>
              </a:spcAft>
              <a:buFont typeface="Arial" panose="020B0604020202020204" pitchFamily="34" charset="0"/>
              <a:buChar char="•"/>
            </a:pPr>
            <a:endParaRPr lang="en-US" sz="24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99011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18</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AAA Service Summary</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228403" y="1376251"/>
            <a:ext cx="4326730" cy="4657143"/>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4680284" y="1376251"/>
            <a:ext cx="4331369" cy="2228571"/>
          </a:xfrm>
          <a:prstGeom prst="rect">
            <a:avLst/>
          </a:prstGeom>
          <a:ln>
            <a:solidFill>
              <a:schemeClr val="accent1"/>
            </a:solidFill>
          </a:ln>
        </p:spPr>
      </p:pic>
      <p:sp>
        <p:nvSpPr>
          <p:cNvPr id="10" name="TextBox 9"/>
          <p:cNvSpPr txBox="1"/>
          <p:nvPr/>
        </p:nvSpPr>
        <p:spPr>
          <a:xfrm>
            <a:off x="4680284" y="3636571"/>
            <a:ext cx="4331369" cy="2862322"/>
          </a:xfrm>
          <a:prstGeom prst="rect">
            <a:avLst/>
          </a:prstGeom>
          <a:noFill/>
        </p:spPr>
        <p:txBody>
          <a:bodyPr wrap="square" rtlCol="0">
            <a:spAutoFit/>
          </a:bodyPr>
          <a:lstStyle/>
          <a:p>
            <a:pPr marL="342900" lvl="0" indent="-342900">
              <a:buFont typeface="Arial" panose="020B0604020202020204" pitchFamily="34" charset="0"/>
              <a:buChar char="•"/>
            </a:pPr>
            <a:r>
              <a:rPr lang="en-US" b="1" dirty="0" smtClean="0">
                <a:solidFill>
                  <a:srgbClr val="002060"/>
                </a:solidFill>
              </a:rPr>
              <a:t>The AAA Service Summary correctly includes 2 individuals with a total of 30 units for Home Delivered Meals </a:t>
            </a:r>
          </a:p>
          <a:p>
            <a:pPr marL="342900" lvl="0" indent="-342900">
              <a:buFont typeface="Arial" panose="020B0604020202020204" pitchFamily="34" charset="0"/>
              <a:buChar char="•"/>
            </a:pPr>
            <a:r>
              <a:rPr lang="en-US" b="1" dirty="0" smtClean="0">
                <a:solidFill>
                  <a:srgbClr val="002060"/>
                </a:solidFill>
              </a:rPr>
              <a:t>24 of the total Home Delivered Meals units are included and also flagged for Disaster Declaration flexibility</a:t>
            </a:r>
          </a:p>
          <a:p>
            <a:pPr marL="342900" lvl="0" indent="-342900">
              <a:buFont typeface="Arial" panose="020B0604020202020204" pitchFamily="34" charset="0"/>
              <a:buChar char="•"/>
            </a:pPr>
            <a:r>
              <a:rPr lang="en-US" b="1" dirty="0" smtClean="0">
                <a:solidFill>
                  <a:srgbClr val="002060"/>
                </a:solidFill>
              </a:rPr>
              <a:t>The report correctly excludes the Home Delivered Meals entered as CARES Act and Families First</a:t>
            </a:r>
            <a:endParaRPr lang="en-US" b="1" dirty="0">
              <a:solidFill>
                <a:srgbClr val="002060"/>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776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19</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Service and Units Summary </a:t>
            </a:r>
          </a:p>
          <a:p>
            <a:r>
              <a:rPr lang="en-US" sz="2400" b="1" dirty="0" smtClean="0">
                <a:solidFill>
                  <a:srgbClr val="002060"/>
                </a:solidFill>
                <a:latin typeface="Arial Black" panose="020B0A04020102020204" pitchFamily="34" charset="0"/>
              </a:rPr>
              <a:t>State Service Type Tab/CARES Act Families First </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1903371" y="1203930"/>
            <a:ext cx="5590476" cy="2661783"/>
          </a:xfrm>
          <a:prstGeom prst="rect">
            <a:avLst/>
          </a:prstGeom>
          <a:ln>
            <a:solidFill>
              <a:schemeClr val="accent1"/>
            </a:solidFill>
          </a:ln>
        </p:spPr>
      </p:pic>
      <p:sp>
        <p:nvSpPr>
          <p:cNvPr id="9" name="TextBox 8"/>
          <p:cNvSpPr txBox="1"/>
          <p:nvPr/>
        </p:nvSpPr>
        <p:spPr>
          <a:xfrm>
            <a:off x="304490" y="3823855"/>
            <a:ext cx="8535020"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rgbClr val="002060"/>
                </a:solidFill>
              </a:rPr>
              <a:t>Use the PeerPlace Report named ‘Service and Units Summary’  </a:t>
            </a:r>
          </a:p>
          <a:p>
            <a:pPr marL="342900" lvl="0" indent="-342900">
              <a:buFont typeface="Arial" panose="020B0604020202020204" pitchFamily="34" charset="0"/>
              <a:buChar char="•"/>
            </a:pPr>
            <a:r>
              <a:rPr lang="en-US" sz="2000" b="1" dirty="0">
                <a:solidFill>
                  <a:srgbClr val="002060"/>
                </a:solidFill>
              </a:rPr>
              <a:t>Run that report for a date span of the start of the Federal Fiscal year (10/01/2019 as Start Date) through the end of the reporting month (example – reporting for April, use 04/30/2020 as End Date)</a:t>
            </a:r>
          </a:p>
          <a:p>
            <a:pPr marL="342900" lvl="0" indent="-342900">
              <a:buFont typeface="Arial" panose="020B0604020202020204" pitchFamily="34" charset="0"/>
              <a:buChar char="•"/>
            </a:pPr>
            <a:r>
              <a:rPr lang="en-US" sz="2000" b="1" dirty="0">
                <a:solidFill>
                  <a:srgbClr val="002060"/>
                </a:solidFill>
              </a:rPr>
              <a:t>Select ‘All Programs’ for Program</a:t>
            </a:r>
          </a:p>
          <a:p>
            <a:pPr marL="342900" lvl="0" indent="-342900">
              <a:buFont typeface="Arial" panose="020B0604020202020204" pitchFamily="34" charset="0"/>
              <a:buChar char="•"/>
            </a:pPr>
            <a:r>
              <a:rPr lang="en-US" sz="2000" b="1" dirty="0">
                <a:solidFill>
                  <a:srgbClr val="002060"/>
                </a:solidFill>
              </a:rPr>
              <a:t>Select ‘All’ for Clients</a:t>
            </a:r>
          </a:p>
          <a:p>
            <a:pPr marL="342900" lvl="0" indent="-342900">
              <a:buFont typeface="Arial" panose="020B0604020202020204" pitchFamily="34" charset="0"/>
              <a:buChar char="•"/>
            </a:pPr>
            <a:r>
              <a:rPr lang="en-US" sz="2000" b="1" dirty="0">
                <a:solidFill>
                  <a:srgbClr val="002060"/>
                </a:solidFill>
              </a:rPr>
              <a:t>View the Excel spreadsheet tab named ‘</a:t>
            </a:r>
            <a:r>
              <a:rPr lang="en-US" sz="2000" b="1" dirty="0" err="1" smtClean="0">
                <a:solidFill>
                  <a:srgbClr val="002060"/>
                </a:solidFill>
              </a:rPr>
              <a:t>State_Service_Type</a:t>
            </a:r>
            <a:r>
              <a:rPr lang="en-US" sz="2000" b="1" dirty="0" smtClean="0">
                <a:solidFill>
                  <a:srgbClr val="002060"/>
                </a:solidFill>
              </a:rPr>
              <a:t>’ </a:t>
            </a:r>
            <a:r>
              <a:rPr lang="en-US" sz="2000" b="1" dirty="0">
                <a:solidFill>
                  <a:srgbClr val="002060"/>
                </a:solidFill>
              </a:rPr>
              <a:t>to see </a:t>
            </a:r>
            <a:r>
              <a:rPr lang="en-US" sz="2000" b="1" dirty="0" smtClean="0">
                <a:solidFill>
                  <a:srgbClr val="002060"/>
                </a:solidFill>
              </a:rPr>
              <a:t>the </a:t>
            </a:r>
            <a:r>
              <a:rPr lang="en-US" sz="2000" b="1" dirty="0">
                <a:solidFill>
                  <a:srgbClr val="002060"/>
                </a:solidFill>
              </a:rPr>
              <a:t>State Service </a:t>
            </a:r>
            <a:r>
              <a:rPr lang="en-US" sz="2000" b="1" dirty="0" smtClean="0">
                <a:solidFill>
                  <a:srgbClr val="002060"/>
                </a:solidFill>
              </a:rPr>
              <a:t>Types names including CARES Act and Families First </a:t>
            </a:r>
            <a:endParaRPr lang="en-US" sz="2000" b="1" dirty="0">
              <a:solidFill>
                <a:srgbClr val="002060"/>
              </a:solidFill>
            </a:endParaRPr>
          </a:p>
          <a:p>
            <a:pPr marL="342900" lvl="0" indent="-342900">
              <a:buFont typeface="Arial" panose="020B0604020202020204" pitchFamily="34" charset="0"/>
              <a:buChar char="•"/>
            </a:pPr>
            <a:endParaRPr lang="en-US" sz="2000" b="1" dirty="0">
              <a:solidFill>
                <a:srgbClr val="002060"/>
              </a:solidFill>
            </a:endParaRPr>
          </a:p>
        </p:txBody>
      </p:sp>
    </p:spTree>
    <p:extLst>
      <p:ext uri="{BB962C8B-B14F-4D97-AF65-F5344CB8AC3E}">
        <p14:creationId xmlns:p14="http://schemas.microsoft.com/office/powerpoint/2010/main" val="2079031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
            <a:ext cx="9144000" cy="536495"/>
          </a:xfrm>
          <a:prstGeom prst="rect">
            <a:avLst/>
          </a:prstGeom>
        </p:spPr>
      </p:pic>
      <p:sp>
        <p:nvSpPr>
          <p:cNvPr id="2" name="Title 1"/>
          <p:cNvSpPr>
            <a:spLocks noGrp="1"/>
          </p:cNvSpPr>
          <p:nvPr>
            <p:ph type="title"/>
          </p:nvPr>
        </p:nvSpPr>
        <p:spPr>
          <a:xfrm>
            <a:off x="228403" y="641536"/>
            <a:ext cx="8653461" cy="1000044"/>
          </a:xfrm>
          <a:effectLst/>
        </p:spPr>
        <p:txBody>
          <a:bodyPr>
            <a:normAutofit fontScale="90000"/>
          </a:bodyPr>
          <a:lstStyle/>
          <a:p>
            <a:pPr algn="ctr"/>
            <a:r>
              <a:rPr lang="en-US" sz="4000" b="1" dirty="0" smtClean="0">
                <a:solidFill>
                  <a:srgbClr val="002060"/>
                </a:solidFill>
                <a:latin typeface="Arial Black" panose="020B0A04020102020204" pitchFamily="34" charset="0"/>
              </a:rPr>
              <a:t>Communication During the Meeting: The Chat Box</a:t>
            </a:r>
            <a:endParaRPr lang="en-US" sz="4000" b="1" dirty="0">
              <a:solidFill>
                <a:srgbClr val="002060"/>
              </a:solidFill>
              <a:latin typeface="Arial Black" panose="020B0A04020102020204" pitchFamily="34" charset="0"/>
            </a:endParaRPr>
          </a:p>
        </p:txBody>
      </p:sp>
      <p:pic>
        <p:nvPicPr>
          <p:cNvPr id="5" name="Picture 4"/>
          <p:cNvPicPr>
            <a:picLocks noChangeAspect="1"/>
          </p:cNvPicPr>
          <p:nvPr/>
        </p:nvPicPr>
        <p:blipFill>
          <a:blip r:embed="rId3"/>
          <a:stretch>
            <a:fillRect/>
          </a:stretch>
        </p:blipFill>
        <p:spPr>
          <a:xfrm>
            <a:off x="0" y="6377049"/>
            <a:ext cx="9144000" cy="536494"/>
          </a:xfrm>
          <a:prstGeom prst="rect">
            <a:avLst/>
          </a:prstGeom>
        </p:spPr>
      </p:pic>
      <p:pic>
        <p:nvPicPr>
          <p:cNvPr id="19" name="Picture 18"/>
          <p:cNvPicPr>
            <a:picLocks noChangeAspect="1"/>
          </p:cNvPicPr>
          <p:nvPr/>
        </p:nvPicPr>
        <p:blipFill>
          <a:blip r:embed="rId4"/>
          <a:stretch>
            <a:fillRect/>
          </a:stretch>
        </p:blipFill>
        <p:spPr>
          <a:xfrm>
            <a:off x="759504" y="1746619"/>
            <a:ext cx="8150024" cy="4630430"/>
          </a:xfrm>
          <a:prstGeom prst="rect">
            <a:avLst/>
          </a:prstGeom>
        </p:spPr>
      </p:pic>
      <p:sp>
        <p:nvSpPr>
          <p:cNvPr id="3" name="Footer Placeholder 2"/>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1260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20</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45274" y="241486"/>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Families First – AMR OC</a:t>
            </a:r>
            <a:endParaRPr lang="en-US" sz="3600" b="1" dirty="0">
              <a:solidFill>
                <a:srgbClr val="002060"/>
              </a:solidFill>
              <a:latin typeface="Arial Black" panose="020B0A04020102020204" pitchFamily="34" charset="0"/>
            </a:endParaRPr>
          </a:p>
        </p:txBody>
      </p:sp>
      <p:sp>
        <p:nvSpPr>
          <p:cNvPr id="4" name="TextBox 3"/>
          <p:cNvSpPr txBox="1"/>
          <p:nvPr/>
        </p:nvSpPr>
        <p:spPr>
          <a:xfrm>
            <a:off x="105968" y="3967584"/>
            <a:ext cx="8838960" cy="2585323"/>
          </a:xfrm>
          <a:prstGeom prst="rect">
            <a:avLst/>
          </a:prstGeom>
          <a:noFill/>
        </p:spPr>
        <p:txBody>
          <a:bodyPr wrap="square" rtlCol="0">
            <a:spAutoFit/>
          </a:bodyPr>
          <a:lstStyle/>
          <a:p>
            <a:pPr marL="342900" lvl="0" indent="-342900">
              <a:buFont typeface="Arial" panose="020B0604020202020204" pitchFamily="34" charset="0"/>
              <a:buChar char="•"/>
            </a:pPr>
            <a:r>
              <a:rPr lang="en-US" b="1" dirty="0">
                <a:solidFill>
                  <a:srgbClr val="002060"/>
                </a:solidFill>
              </a:rPr>
              <a:t>Use the PeerPlace Report named ‘Service and Units Summary’  </a:t>
            </a:r>
          </a:p>
          <a:p>
            <a:pPr marL="342900" lvl="0" indent="-342900">
              <a:buFont typeface="Arial" panose="020B0604020202020204" pitchFamily="34" charset="0"/>
              <a:buChar char="•"/>
            </a:pPr>
            <a:r>
              <a:rPr lang="en-US" b="1" dirty="0">
                <a:solidFill>
                  <a:srgbClr val="002060"/>
                </a:solidFill>
              </a:rPr>
              <a:t>Run that report for a date span of the start of the Federal Fiscal year (10/01/2019 as Start Date) through the end of the reporting month (example – reporting for April, use 04/30/2020 as End Date)</a:t>
            </a:r>
          </a:p>
          <a:p>
            <a:pPr marL="342900" lvl="0" indent="-342900">
              <a:buFont typeface="Arial" panose="020B0604020202020204" pitchFamily="34" charset="0"/>
              <a:buChar char="•"/>
            </a:pPr>
            <a:r>
              <a:rPr lang="en-US" b="1" dirty="0">
                <a:solidFill>
                  <a:srgbClr val="002060"/>
                </a:solidFill>
              </a:rPr>
              <a:t>Select ‘All Programs’ for Program</a:t>
            </a:r>
          </a:p>
          <a:p>
            <a:pPr marL="342900" lvl="0" indent="-342900">
              <a:buFont typeface="Arial" panose="020B0604020202020204" pitchFamily="34" charset="0"/>
              <a:buChar char="•"/>
            </a:pPr>
            <a:r>
              <a:rPr lang="en-US" b="1" dirty="0">
                <a:solidFill>
                  <a:srgbClr val="002060"/>
                </a:solidFill>
              </a:rPr>
              <a:t>Select ‘All’ for Clients</a:t>
            </a:r>
          </a:p>
          <a:p>
            <a:pPr marL="342900" lvl="0" indent="-342900">
              <a:buFont typeface="Arial" panose="020B0604020202020204" pitchFamily="34" charset="0"/>
              <a:buChar char="•"/>
            </a:pPr>
            <a:r>
              <a:rPr lang="en-US" b="1" dirty="0">
                <a:solidFill>
                  <a:srgbClr val="002060"/>
                </a:solidFill>
              </a:rPr>
              <a:t>View the Excel spreadsheet tab named ‘</a:t>
            </a:r>
            <a:r>
              <a:rPr lang="en-US" b="1" dirty="0" err="1" smtClean="0">
                <a:solidFill>
                  <a:srgbClr val="002060"/>
                </a:solidFill>
              </a:rPr>
              <a:t>State_Service_Type</a:t>
            </a:r>
            <a:r>
              <a:rPr lang="en-US" b="1" dirty="0" smtClean="0">
                <a:solidFill>
                  <a:srgbClr val="002060"/>
                </a:solidFill>
              </a:rPr>
              <a:t>’ </a:t>
            </a:r>
            <a:r>
              <a:rPr lang="en-US" b="1" dirty="0">
                <a:solidFill>
                  <a:srgbClr val="002060"/>
                </a:solidFill>
              </a:rPr>
              <a:t>to see a the State Service Types names including </a:t>
            </a:r>
            <a:r>
              <a:rPr lang="en-US" b="1" dirty="0" smtClean="0">
                <a:solidFill>
                  <a:srgbClr val="002060"/>
                </a:solidFill>
              </a:rPr>
              <a:t>Families First </a:t>
            </a:r>
            <a:r>
              <a:rPr lang="en-US" b="1" dirty="0">
                <a:solidFill>
                  <a:srgbClr val="002060"/>
                </a:solidFill>
              </a:rPr>
              <a:t>for units and individuals </a:t>
            </a:r>
          </a:p>
          <a:p>
            <a:pPr marL="285750" indent="-285750">
              <a:buFont typeface="Arial" panose="020B0604020202020204" pitchFamily="34" charset="0"/>
              <a:buChar char="•"/>
            </a:pPr>
            <a:endParaRPr lang="en-US" dirty="0"/>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10" name="Picture 9"/>
          <p:cNvPicPr/>
          <p:nvPr/>
        </p:nvPicPr>
        <p:blipFill rotWithShape="1">
          <a:blip r:embed="rId4"/>
          <a:srcRect l="1486" t="27884" r="43909" b="8691"/>
          <a:stretch/>
        </p:blipFill>
        <p:spPr bwMode="auto">
          <a:xfrm>
            <a:off x="1600201" y="1241530"/>
            <a:ext cx="5943600" cy="269430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4787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21</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15854"/>
            <a:ext cx="8653461" cy="897728"/>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CARES</a:t>
            </a:r>
            <a:r>
              <a:rPr lang="en-US" sz="3600" b="1" dirty="0">
                <a:solidFill>
                  <a:srgbClr val="002060"/>
                </a:solidFill>
              </a:rPr>
              <a:t> </a:t>
            </a:r>
            <a:r>
              <a:rPr lang="en-US" sz="3600" dirty="0" smtClean="0">
                <a:solidFill>
                  <a:srgbClr val="002060"/>
                </a:solidFill>
                <a:latin typeface="Arial Black" panose="020B0A04020102020204" pitchFamily="34" charset="0"/>
              </a:rPr>
              <a:t>Act – AMR OC</a:t>
            </a:r>
            <a:endParaRPr lang="en-US" sz="3600" b="1" dirty="0">
              <a:solidFill>
                <a:srgbClr val="002060"/>
              </a:solidFill>
              <a:latin typeface="Arial Black" panose="020B0A04020102020204" pitchFamily="34" charset="0"/>
            </a:endParaRPr>
          </a:p>
        </p:txBody>
      </p:sp>
      <p:sp>
        <p:nvSpPr>
          <p:cNvPr id="4" name="TextBox 3"/>
          <p:cNvSpPr txBox="1"/>
          <p:nvPr/>
        </p:nvSpPr>
        <p:spPr>
          <a:xfrm>
            <a:off x="304490" y="3823855"/>
            <a:ext cx="8535020"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rgbClr val="002060"/>
                </a:solidFill>
              </a:rPr>
              <a:t>Use the PeerPlace Report named ‘Service and Units Summary’  </a:t>
            </a:r>
          </a:p>
          <a:p>
            <a:pPr marL="342900" lvl="0" indent="-342900">
              <a:buFont typeface="Arial" panose="020B0604020202020204" pitchFamily="34" charset="0"/>
              <a:buChar char="•"/>
            </a:pPr>
            <a:r>
              <a:rPr lang="en-US" sz="2000" b="1" dirty="0">
                <a:solidFill>
                  <a:srgbClr val="002060"/>
                </a:solidFill>
              </a:rPr>
              <a:t>Run that report for a date span of the start of the Federal Fiscal year (10/01/2019 as Start Date) through the end of the reporting month (example – reporting for April, use 04/30/2020 as End Date)</a:t>
            </a:r>
          </a:p>
          <a:p>
            <a:pPr marL="342900" lvl="0" indent="-342900">
              <a:buFont typeface="Arial" panose="020B0604020202020204" pitchFamily="34" charset="0"/>
              <a:buChar char="•"/>
            </a:pPr>
            <a:r>
              <a:rPr lang="en-US" sz="2000" b="1" dirty="0">
                <a:solidFill>
                  <a:srgbClr val="002060"/>
                </a:solidFill>
              </a:rPr>
              <a:t>Select ‘All Programs’ for Program</a:t>
            </a:r>
          </a:p>
          <a:p>
            <a:pPr marL="342900" lvl="0" indent="-342900">
              <a:buFont typeface="Arial" panose="020B0604020202020204" pitchFamily="34" charset="0"/>
              <a:buChar char="•"/>
            </a:pPr>
            <a:r>
              <a:rPr lang="en-US" sz="2000" b="1" dirty="0">
                <a:solidFill>
                  <a:srgbClr val="002060"/>
                </a:solidFill>
              </a:rPr>
              <a:t>Select ‘All’ for Clients</a:t>
            </a:r>
          </a:p>
          <a:p>
            <a:pPr marL="342900" lvl="0" indent="-342900">
              <a:buFont typeface="Arial" panose="020B0604020202020204" pitchFamily="34" charset="0"/>
              <a:buChar char="•"/>
            </a:pPr>
            <a:r>
              <a:rPr lang="en-US" sz="2000" b="1" dirty="0">
                <a:solidFill>
                  <a:srgbClr val="002060"/>
                </a:solidFill>
              </a:rPr>
              <a:t>View the Excel spreadsheet tab named ‘</a:t>
            </a:r>
            <a:r>
              <a:rPr lang="en-US" sz="2000" b="1" dirty="0" err="1" smtClean="0">
                <a:solidFill>
                  <a:srgbClr val="002060"/>
                </a:solidFill>
              </a:rPr>
              <a:t>State_Service_Type</a:t>
            </a:r>
            <a:r>
              <a:rPr lang="en-US" sz="2000" b="1" dirty="0" smtClean="0">
                <a:solidFill>
                  <a:srgbClr val="002060"/>
                </a:solidFill>
              </a:rPr>
              <a:t>’ </a:t>
            </a:r>
            <a:r>
              <a:rPr lang="en-US" sz="2000" b="1" dirty="0">
                <a:solidFill>
                  <a:srgbClr val="002060"/>
                </a:solidFill>
              </a:rPr>
              <a:t>to see a </a:t>
            </a:r>
            <a:r>
              <a:rPr lang="en-US" sz="2000" b="1" dirty="0" smtClean="0">
                <a:solidFill>
                  <a:srgbClr val="002060"/>
                </a:solidFill>
              </a:rPr>
              <a:t>the </a:t>
            </a:r>
            <a:r>
              <a:rPr lang="en-US" sz="2000" b="1" dirty="0">
                <a:solidFill>
                  <a:srgbClr val="002060"/>
                </a:solidFill>
              </a:rPr>
              <a:t>State Service </a:t>
            </a:r>
            <a:r>
              <a:rPr lang="en-US" sz="2000" b="1" dirty="0" smtClean="0">
                <a:solidFill>
                  <a:srgbClr val="002060"/>
                </a:solidFill>
              </a:rPr>
              <a:t>Types names including CARES Act for units and individuals </a:t>
            </a:r>
            <a:endParaRPr lang="en-US" sz="2000" b="1" dirty="0">
              <a:solidFill>
                <a:srgbClr val="002060"/>
              </a:solidFill>
            </a:endParaRPr>
          </a:p>
          <a:p>
            <a:pPr marL="342900" lvl="0" indent="-342900">
              <a:buFont typeface="Arial" panose="020B0604020202020204" pitchFamily="34" charset="0"/>
              <a:buChar char="•"/>
            </a:pPr>
            <a:endParaRPr lang="en-US" sz="20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1845609" y="1113582"/>
            <a:ext cx="5419048" cy="2710273"/>
          </a:xfrm>
          <a:prstGeom prst="rect">
            <a:avLst/>
          </a:prstGeom>
          <a:ln>
            <a:solidFill>
              <a:schemeClr val="accent1"/>
            </a:solidFill>
          </a:ln>
        </p:spPr>
      </p:pic>
    </p:spTree>
    <p:extLst>
      <p:ext uri="{BB962C8B-B14F-4D97-AF65-F5344CB8AC3E}">
        <p14:creationId xmlns:p14="http://schemas.microsoft.com/office/powerpoint/2010/main" val="2283464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 y="245744"/>
            <a:ext cx="9143999"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Service and Units Summary </a:t>
            </a:r>
          </a:p>
          <a:p>
            <a:r>
              <a:rPr lang="en-US" sz="2400" b="1" dirty="0" smtClean="0">
                <a:solidFill>
                  <a:srgbClr val="002060"/>
                </a:solidFill>
                <a:latin typeface="Arial Black" panose="020B0A04020102020204" pitchFamily="34" charset="0"/>
              </a:rPr>
              <a:t>State Service Type Funding Tab/Disaster Declaration</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
        <p:nvSpPr>
          <p:cNvPr id="9" name="TextBox 8"/>
          <p:cNvSpPr txBox="1"/>
          <p:nvPr/>
        </p:nvSpPr>
        <p:spPr>
          <a:xfrm>
            <a:off x="304490" y="3823855"/>
            <a:ext cx="8535020"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rgbClr val="002060"/>
                </a:solidFill>
              </a:rPr>
              <a:t>Use the PeerPlace Report named ‘Service and Units Summary’  </a:t>
            </a:r>
          </a:p>
          <a:p>
            <a:pPr marL="342900" lvl="0" indent="-342900">
              <a:buFont typeface="Arial" panose="020B0604020202020204" pitchFamily="34" charset="0"/>
              <a:buChar char="•"/>
            </a:pPr>
            <a:r>
              <a:rPr lang="en-US" sz="2000" b="1" dirty="0">
                <a:solidFill>
                  <a:srgbClr val="002060"/>
                </a:solidFill>
              </a:rPr>
              <a:t>Run that report for a date span of the start of the Federal Fiscal year (10/01/2019 as Start Date) through the end of the reporting month (example – reporting for April, use 04/30/2020 as End Date)</a:t>
            </a:r>
          </a:p>
          <a:p>
            <a:pPr marL="342900" lvl="0" indent="-342900">
              <a:buFont typeface="Arial" panose="020B0604020202020204" pitchFamily="34" charset="0"/>
              <a:buChar char="•"/>
            </a:pPr>
            <a:r>
              <a:rPr lang="en-US" sz="2000" b="1" dirty="0">
                <a:solidFill>
                  <a:srgbClr val="002060"/>
                </a:solidFill>
              </a:rPr>
              <a:t>Select ‘All Programs’ for Program</a:t>
            </a:r>
          </a:p>
          <a:p>
            <a:pPr marL="342900" lvl="0" indent="-342900">
              <a:buFont typeface="Arial" panose="020B0604020202020204" pitchFamily="34" charset="0"/>
              <a:buChar char="•"/>
            </a:pPr>
            <a:r>
              <a:rPr lang="en-US" sz="2000" b="1" dirty="0">
                <a:solidFill>
                  <a:srgbClr val="002060"/>
                </a:solidFill>
              </a:rPr>
              <a:t>Select ‘All’ for Clients</a:t>
            </a:r>
          </a:p>
          <a:p>
            <a:pPr marL="342900" lvl="0" indent="-342900">
              <a:buFont typeface="Arial" panose="020B0604020202020204" pitchFamily="34" charset="0"/>
              <a:buChar char="•"/>
            </a:pPr>
            <a:r>
              <a:rPr lang="en-US" sz="2000" b="1" dirty="0">
                <a:solidFill>
                  <a:srgbClr val="002060"/>
                </a:solidFill>
              </a:rPr>
              <a:t>View the Excel spreadsheet tab named ‘</a:t>
            </a:r>
            <a:r>
              <a:rPr lang="en-US" sz="2000" b="1" dirty="0" err="1" smtClean="0">
                <a:solidFill>
                  <a:srgbClr val="002060"/>
                </a:solidFill>
              </a:rPr>
              <a:t>State_Service_Type_Funding</a:t>
            </a:r>
            <a:r>
              <a:rPr lang="en-US" sz="2000" b="1" dirty="0" smtClean="0">
                <a:solidFill>
                  <a:srgbClr val="002060"/>
                </a:solidFill>
              </a:rPr>
              <a:t>’ </a:t>
            </a:r>
            <a:r>
              <a:rPr lang="en-US" sz="2000" b="1" dirty="0">
                <a:solidFill>
                  <a:srgbClr val="002060"/>
                </a:solidFill>
              </a:rPr>
              <a:t>to see </a:t>
            </a:r>
            <a:r>
              <a:rPr lang="en-US" sz="2000" b="1" dirty="0" smtClean="0">
                <a:solidFill>
                  <a:srgbClr val="002060"/>
                </a:solidFill>
              </a:rPr>
              <a:t> the </a:t>
            </a:r>
            <a:r>
              <a:rPr lang="en-US" sz="2000" b="1" dirty="0">
                <a:solidFill>
                  <a:srgbClr val="002060"/>
                </a:solidFill>
              </a:rPr>
              <a:t>State Service </a:t>
            </a:r>
            <a:r>
              <a:rPr lang="en-US" sz="2000" b="1" dirty="0" smtClean="0">
                <a:solidFill>
                  <a:srgbClr val="002060"/>
                </a:solidFill>
              </a:rPr>
              <a:t>Types names where Funding Source is COVID-19</a:t>
            </a:r>
            <a:endParaRPr lang="en-US" sz="2000" b="1" dirty="0">
              <a:solidFill>
                <a:srgbClr val="002060"/>
              </a:solidFill>
            </a:endParaRPr>
          </a:p>
          <a:p>
            <a:pPr marL="342900" lvl="0" indent="-342900">
              <a:buFont typeface="Arial" panose="020B0604020202020204" pitchFamily="34" charset="0"/>
              <a:buChar char="•"/>
            </a:pPr>
            <a:endParaRPr lang="en-US" sz="2000" b="1" dirty="0">
              <a:solidFill>
                <a:srgbClr val="002060"/>
              </a:solidFill>
            </a:endParaRPr>
          </a:p>
        </p:txBody>
      </p:sp>
      <p:pic>
        <p:nvPicPr>
          <p:cNvPr id="4" name="Picture 3"/>
          <p:cNvPicPr>
            <a:picLocks noChangeAspect="1"/>
          </p:cNvPicPr>
          <p:nvPr/>
        </p:nvPicPr>
        <p:blipFill>
          <a:blip r:embed="rId4"/>
          <a:stretch>
            <a:fillRect/>
          </a:stretch>
        </p:blipFill>
        <p:spPr>
          <a:xfrm>
            <a:off x="1045609" y="1245787"/>
            <a:ext cx="7019048" cy="2676507"/>
          </a:xfrm>
          <a:prstGeom prst="rect">
            <a:avLst/>
          </a:prstGeom>
          <a:ln>
            <a:solidFill>
              <a:schemeClr val="accent1"/>
            </a:solidFill>
          </a:ln>
        </p:spPr>
      </p:pic>
    </p:spTree>
    <p:extLst>
      <p:ext uri="{BB962C8B-B14F-4D97-AF65-F5344CB8AC3E}">
        <p14:creationId xmlns:p14="http://schemas.microsoft.com/office/powerpoint/2010/main" val="2183679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23</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13702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Disaster Declaration - AMR</a:t>
            </a:r>
            <a:endParaRPr lang="en-US" sz="3600" dirty="0">
              <a:solidFill>
                <a:srgbClr val="002060"/>
              </a:solidFill>
              <a:latin typeface="Arial Black" panose="020B0A04020102020204" pitchFamily="34" charset="0"/>
            </a:endParaRPr>
          </a:p>
        </p:txBody>
      </p:sp>
      <p:sp>
        <p:nvSpPr>
          <p:cNvPr id="4" name="TextBox 3"/>
          <p:cNvSpPr txBox="1"/>
          <p:nvPr/>
        </p:nvSpPr>
        <p:spPr>
          <a:xfrm>
            <a:off x="228403" y="3824911"/>
            <a:ext cx="8653461" cy="2585323"/>
          </a:xfrm>
          <a:prstGeom prst="rect">
            <a:avLst/>
          </a:prstGeom>
          <a:noFill/>
        </p:spPr>
        <p:txBody>
          <a:bodyPr wrap="square" rtlCol="0">
            <a:spAutoFit/>
          </a:bodyPr>
          <a:lstStyle/>
          <a:p>
            <a:pPr marL="342900" lvl="0" indent="-342900">
              <a:buFont typeface="Arial" panose="020B0604020202020204" pitchFamily="34" charset="0"/>
              <a:buChar char="•"/>
            </a:pPr>
            <a:r>
              <a:rPr lang="en-US" b="1" dirty="0" smtClean="0">
                <a:solidFill>
                  <a:srgbClr val="002060"/>
                </a:solidFill>
              </a:rPr>
              <a:t>Use the PeerPlace Report named ‘Service and Units Summary’  </a:t>
            </a:r>
          </a:p>
          <a:p>
            <a:pPr marL="342900" lvl="0" indent="-342900">
              <a:buFont typeface="Arial" panose="020B0604020202020204" pitchFamily="34" charset="0"/>
              <a:buChar char="•"/>
            </a:pPr>
            <a:r>
              <a:rPr lang="en-US" b="1" dirty="0" smtClean="0">
                <a:solidFill>
                  <a:srgbClr val="002060"/>
                </a:solidFill>
              </a:rPr>
              <a:t>Run that report for a date span of the start of the Federal Fiscal year (10/01/2019 as Start Date) through the end of the reporting month (example – reporting for April, use 04/30/2020 as End Date)</a:t>
            </a:r>
          </a:p>
          <a:p>
            <a:pPr marL="342900" lvl="0" indent="-342900">
              <a:buFont typeface="Arial" panose="020B0604020202020204" pitchFamily="34" charset="0"/>
              <a:buChar char="•"/>
            </a:pPr>
            <a:r>
              <a:rPr lang="en-US" b="1" dirty="0" smtClean="0">
                <a:solidFill>
                  <a:srgbClr val="002060"/>
                </a:solidFill>
              </a:rPr>
              <a:t>Select ‘All Programs’ for Program</a:t>
            </a:r>
          </a:p>
          <a:p>
            <a:pPr marL="342900" lvl="0" indent="-342900">
              <a:buFont typeface="Arial" panose="020B0604020202020204" pitchFamily="34" charset="0"/>
              <a:buChar char="•"/>
            </a:pPr>
            <a:r>
              <a:rPr lang="en-US" b="1" dirty="0" smtClean="0">
                <a:solidFill>
                  <a:srgbClr val="002060"/>
                </a:solidFill>
              </a:rPr>
              <a:t>Select ‘All’ for Clients</a:t>
            </a:r>
          </a:p>
          <a:p>
            <a:pPr marL="342900" lvl="0" indent="-342900">
              <a:buFont typeface="Arial" panose="020B0604020202020204" pitchFamily="34" charset="0"/>
              <a:buChar char="•"/>
            </a:pPr>
            <a:r>
              <a:rPr lang="en-US" b="1" dirty="0" smtClean="0">
                <a:solidFill>
                  <a:srgbClr val="002060"/>
                </a:solidFill>
              </a:rPr>
              <a:t>View the Excel spreadsheet tab named ‘</a:t>
            </a:r>
            <a:r>
              <a:rPr lang="en-US" b="1" dirty="0" err="1" smtClean="0">
                <a:solidFill>
                  <a:srgbClr val="002060"/>
                </a:solidFill>
              </a:rPr>
              <a:t>State_Service_Type_Funding</a:t>
            </a:r>
            <a:r>
              <a:rPr lang="en-US" b="1" dirty="0" smtClean="0">
                <a:solidFill>
                  <a:srgbClr val="002060"/>
                </a:solidFill>
              </a:rPr>
              <a:t>’ to see a break down by State Service Type where Funding equal to COVID-19 (these are the Disaster Declaration units and individuals served) </a:t>
            </a:r>
            <a:endParaRPr lang="en-US"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9" name="Picture 8"/>
          <p:cNvPicPr/>
          <p:nvPr/>
        </p:nvPicPr>
        <p:blipFill rotWithShape="1">
          <a:blip r:embed="rId4"/>
          <a:srcRect l="1763" t="27081" r="10416" b="7639"/>
          <a:stretch/>
        </p:blipFill>
        <p:spPr bwMode="auto">
          <a:xfrm>
            <a:off x="1369696" y="1144778"/>
            <a:ext cx="6404611" cy="267652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7949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24</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4" name="TextBox 3"/>
          <p:cNvSpPr txBox="1"/>
          <p:nvPr/>
        </p:nvSpPr>
        <p:spPr>
          <a:xfrm>
            <a:off x="304491" y="987140"/>
            <a:ext cx="8535020" cy="4708981"/>
          </a:xfrm>
          <a:prstGeom prst="rect">
            <a:avLst/>
          </a:prstGeom>
          <a:noFill/>
        </p:spPr>
        <p:txBody>
          <a:bodyPr wrap="square" rtlCol="0">
            <a:spAutoFit/>
          </a:bodyPr>
          <a:lstStyle/>
          <a:p>
            <a:pPr algn="ctr"/>
            <a:r>
              <a:rPr lang="en-US" sz="2800" b="1" dirty="0">
                <a:solidFill>
                  <a:srgbClr val="002060"/>
                </a:solidFill>
              </a:rPr>
              <a:t>Because </a:t>
            </a:r>
            <a:r>
              <a:rPr lang="en-US" sz="2800" b="1" dirty="0" smtClean="0">
                <a:solidFill>
                  <a:srgbClr val="002060"/>
                </a:solidFill>
              </a:rPr>
              <a:t>Families First </a:t>
            </a:r>
            <a:r>
              <a:rPr lang="en-US" sz="2800" b="1" dirty="0">
                <a:solidFill>
                  <a:srgbClr val="002060"/>
                </a:solidFill>
              </a:rPr>
              <a:t>&amp; CARES Act funding is specifically appropriated for COVID-19 response, we encourage the use </a:t>
            </a:r>
            <a:r>
              <a:rPr lang="en-US" sz="2800" b="1" dirty="0" smtClean="0">
                <a:solidFill>
                  <a:srgbClr val="002060"/>
                </a:solidFill>
              </a:rPr>
              <a:t>of funding </a:t>
            </a:r>
            <a:r>
              <a:rPr lang="en-US" sz="2800" b="1" dirty="0">
                <a:solidFill>
                  <a:srgbClr val="002060"/>
                </a:solidFill>
              </a:rPr>
              <a:t>in the following order</a:t>
            </a:r>
            <a:r>
              <a:rPr lang="en-US" sz="2800" b="1" dirty="0" smtClean="0">
                <a:solidFill>
                  <a:srgbClr val="002060"/>
                </a:solidFill>
              </a:rPr>
              <a:t>:</a:t>
            </a:r>
          </a:p>
          <a:p>
            <a:pPr algn="ctr"/>
            <a:endParaRPr lang="en-US" sz="2400" b="1" dirty="0">
              <a:solidFill>
                <a:srgbClr val="002060"/>
              </a:solidFill>
            </a:endParaRPr>
          </a:p>
          <a:p>
            <a:pPr marL="1150938" lvl="0" indent="-457200">
              <a:buFont typeface="+mj-lt"/>
              <a:buAutoNum type="arabicPeriod"/>
              <a:tabLst>
                <a:tab pos="8118475" algn="l"/>
              </a:tabLst>
            </a:pPr>
            <a:r>
              <a:rPr lang="en-US" sz="2400" b="1" dirty="0">
                <a:solidFill>
                  <a:srgbClr val="002060"/>
                </a:solidFill>
              </a:rPr>
              <a:t>Families First </a:t>
            </a:r>
            <a:r>
              <a:rPr lang="en-US" sz="2400" b="1" dirty="0" smtClean="0">
                <a:solidFill>
                  <a:srgbClr val="002060"/>
                </a:solidFill>
              </a:rPr>
              <a:t> </a:t>
            </a:r>
            <a:endParaRPr lang="en-US" sz="2400" b="1" dirty="0">
              <a:solidFill>
                <a:srgbClr val="002060"/>
              </a:solidFill>
            </a:endParaRPr>
          </a:p>
          <a:p>
            <a:pPr marL="1150938" lvl="0" indent="-457200">
              <a:buFont typeface="+mj-lt"/>
              <a:buAutoNum type="arabicPeriod"/>
              <a:tabLst>
                <a:tab pos="8118475" algn="l"/>
              </a:tabLst>
            </a:pPr>
            <a:r>
              <a:rPr lang="en-US" sz="2400" b="1" dirty="0">
                <a:solidFill>
                  <a:srgbClr val="002060"/>
                </a:solidFill>
              </a:rPr>
              <a:t>CARES Act </a:t>
            </a:r>
            <a:endParaRPr lang="en-US" sz="2400" b="1" dirty="0" smtClean="0">
              <a:solidFill>
                <a:srgbClr val="002060"/>
              </a:solidFill>
            </a:endParaRPr>
          </a:p>
          <a:p>
            <a:pPr marL="1150938" lvl="0" indent="-457200">
              <a:buFont typeface="+mj-lt"/>
              <a:buAutoNum type="arabicPeriod"/>
              <a:tabLst>
                <a:tab pos="8118475" algn="l"/>
              </a:tabLst>
            </a:pPr>
            <a:r>
              <a:rPr lang="en-US" sz="2400" b="1" dirty="0" smtClean="0">
                <a:solidFill>
                  <a:srgbClr val="002060"/>
                </a:solidFill>
              </a:rPr>
              <a:t>“</a:t>
            </a:r>
            <a:r>
              <a:rPr lang="en-US" sz="2400" b="1" dirty="0">
                <a:solidFill>
                  <a:srgbClr val="002060"/>
                </a:solidFill>
              </a:rPr>
              <a:t>Regular” Title III grant funds, starting with the oldest </a:t>
            </a:r>
            <a:r>
              <a:rPr lang="en-US" sz="2400" b="1" dirty="0" smtClean="0">
                <a:solidFill>
                  <a:srgbClr val="002060"/>
                </a:solidFill>
              </a:rPr>
              <a:t>funds available first and utilize the flexibility of Disaster Declaration</a:t>
            </a:r>
            <a:endParaRPr lang="en-US" sz="2400" b="1" dirty="0">
              <a:solidFill>
                <a:srgbClr val="002060"/>
              </a:solidFill>
            </a:endParaRPr>
          </a:p>
          <a:p>
            <a:pPr algn="ctr"/>
            <a:r>
              <a:rPr lang="en-US" sz="2000" b="1" dirty="0">
                <a:solidFill>
                  <a:srgbClr val="002060"/>
                </a:solidFill>
              </a:rPr>
              <a:t> </a:t>
            </a:r>
          </a:p>
          <a:p>
            <a:pPr algn="ctr">
              <a:spcBef>
                <a:spcPts val="2400"/>
              </a:spcBef>
            </a:pPr>
            <a:r>
              <a:rPr lang="en-US" sz="3200" b="1" dirty="0">
                <a:solidFill>
                  <a:srgbClr val="002060"/>
                </a:solidFill>
              </a:rPr>
              <a:t>10% Carryover Limit waived going into FY2021</a:t>
            </a: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394602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25</a:t>
            </a:fld>
            <a:endParaRPr lang="en-US" dirty="0">
              <a:solidFill>
                <a:prstClr val="black">
                  <a:tint val="75000"/>
                </a:prstClr>
              </a:solidFill>
            </a:endParaRPr>
          </a:p>
        </p:txBody>
      </p:sp>
      <p:sp>
        <p:nvSpPr>
          <p:cNvPr id="5" name="Rectangle 4"/>
          <p:cNvSpPr/>
          <p:nvPr/>
        </p:nvSpPr>
        <p:spPr>
          <a:xfrm>
            <a:off x="5" y="6505732"/>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7"/>
            <a:ext cx="9144000" cy="327335"/>
          </a:xfrm>
          <a:prstGeom prst="rect">
            <a:avLst/>
          </a:prstGeom>
        </p:spPr>
      </p:pic>
      <p:sp>
        <p:nvSpPr>
          <p:cNvPr id="4" name="TextBox 3"/>
          <p:cNvSpPr txBox="1"/>
          <p:nvPr/>
        </p:nvSpPr>
        <p:spPr>
          <a:xfrm>
            <a:off x="304495" y="2092040"/>
            <a:ext cx="8535020" cy="707886"/>
          </a:xfrm>
          <a:prstGeom prst="rect">
            <a:avLst/>
          </a:prstGeom>
          <a:noFill/>
        </p:spPr>
        <p:txBody>
          <a:bodyPr wrap="square" rtlCol="0">
            <a:spAutoFit/>
          </a:bodyPr>
          <a:lstStyle/>
          <a:p>
            <a:pPr algn="ctr"/>
            <a:r>
              <a:rPr lang="en-US" sz="4000" b="1" dirty="0" smtClean="0">
                <a:solidFill>
                  <a:srgbClr val="002060"/>
                </a:solidFill>
                <a:latin typeface="Arial Black" panose="020B0A04020102020204" pitchFamily="34" charset="0"/>
              </a:rPr>
              <a:t>Fiscal Guidelines &amp; Reporting</a:t>
            </a:r>
          </a:p>
        </p:txBody>
      </p:sp>
      <p:sp>
        <p:nvSpPr>
          <p:cNvPr id="2" name="TextBox 1"/>
          <p:cNvSpPr txBox="1"/>
          <p:nvPr/>
        </p:nvSpPr>
        <p:spPr>
          <a:xfrm>
            <a:off x="4953315" y="4564624"/>
            <a:ext cx="3886199" cy="1754326"/>
          </a:xfrm>
          <a:prstGeom prst="rect">
            <a:avLst/>
          </a:prstGeom>
          <a:noFill/>
        </p:spPr>
        <p:txBody>
          <a:bodyPr wrap="square" rtlCol="0">
            <a:spAutoFit/>
          </a:bodyPr>
          <a:lstStyle/>
          <a:p>
            <a:pPr algn="r"/>
            <a:r>
              <a:rPr lang="en-US" sz="3600" dirty="0" smtClean="0">
                <a:solidFill>
                  <a:srgbClr val="002060"/>
                </a:solidFill>
              </a:rPr>
              <a:t>Maurice Talley</a:t>
            </a:r>
            <a:br>
              <a:rPr lang="en-US" sz="3600" dirty="0" smtClean="0">
                <a:solidFill>
                  <a:srgbClr val="002060"/>
                </a:solidFill>
              </a:rPr>
            </a:br>
            <a:r>
              <a:rPr lang="en-US" sz="3600" dirty="0" smtClean="0">
                <a:solidFill>
                  <a:srgbClr val="002060"/>
                </a:solidFill>
              </a:rPr>
              <a:t>Tanya Brinkley</a:t>
            </a:r>
            <a:br>
              <a:rPr lang="en-US" sz="3600" dirty="0" smtClean="0">
                <a:solidFill>
                  <a:srgbClr val="002060"/>
                </a:solidFill>
              </a:rPr>
            </a:br>
            <a:r>
              <a:rPr lang="en-US" sz="3600" dirty="0" smtClean="0">
                <a:solidFill>
                  <a:srgbClr val="002060"/>
                </a:solidFill>
              </a:rPr>
              <a:t>Brenda Cooper</a:t>
            </a:r>
            <a:endParaRPr lang="en-US" sz="3600" dirty="0">
              <a:solidFill>
                <a:srgbClr val="002060"/>
              </a:solidFill>
            </a:endParaRPr>
          </a:p>
        </p:txBody>
      </p:sp>
    </p:spTree>
    <p:extLst>
      <p:ext uri="{BB962C8B-B14F-4D97-AF65-F5344CB8AC3E}">
        <p14:creationId xmlns:p14="http://schemas.microsoft.com/office/powerpoint/2010/main" val="485160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26</a:t>
            </a:fld>
            <a:endParaRPr lang="en-US" dirty="0">
              <a:solidFill>
                <a:prstClr val="black">
                  <a:tint val="75000"/>
                </a:prstClr>
              </a:solidFill>
            </a:endParaRPr>
          </a:p>
        </p:txBody>
      </p:sp>
      <p:sp>
        <p:nvSpPr>
          <p:cNvPr id="5" name="Rectangle 4"/>
          <p:cNvSpPr/>
          <p:nvPr/>
        </p:nvSpPr>
        <p:spPr>
          <a:xfrm>
            <a:off x="5" y="6495008"/>
            <a:ext cx="9144001" cy="371225"/>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356455"/>
          </a:xfrm>
          <a:prstGeom prst="rect">
            <a:avLst/>
          </a:prstGeom>
        </p:spPr>
      </p:pic>
      <p:sp>
        <p:nvSpPr>
          <p:cNvPr id="8" name="Title 1"/>
          <p:cNvSpPr txBox="1">
            <a:spLocks/>
          </p:cNvSpPr>
          <p:nvPr/>
        </p:nvSpPr>
        <p:spPr>
          <a:xfrm>
            <a:off x="245274" y="241486"/>
            <a:ext cx="8653461" cy="719409"/>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solidFill>
                  <a:srgbClr val="002060"/>
                </a:solidFill>
                <a:latin typeface="Arial Black" panose="020B0A04020102020204" pitchFamily="34" charset="0"/>
              </a:rPr>
              <a:t>FFCRA</a:t>
            </a:r>
            <a:endParaRPr lang="en-US" sz="3600" b="1" dirty="0">
              <a:solidFill>
                <a:srgbClr val="002060"/>
              </a:solidFill>
              <a:latin typeface="Arial Black" panose="020B0A04020102020204" pitchFamily="34" charset="0"/>
            </a:endParaRPr>
          </a:p>
        </p:txBody>
      </p:sp>
      <p:sp>
        <p:nvSpPr>
          <p:cNvPr id="4" name="TextBox 3"/>
          <p:cNvSpPr txBox="1"/>
          <p:nvPr/>
        </p:nvSpPr>
        <p:spPr>
          <a:xfrm>
            <a:off x="199080" y="4292485"/>
            <a:ext cx="8699655" cy="2523768"/>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solidFill>
                  <a:srgbClr val="002060"/>
                </a:solidFill>
              </a:rPr>
              <a:t>Funds must be accounted for separately from the regular issuance of Title III Older Americans Act funding.</a:t>
            </a:r>
          </a:p>
          <a:p>
            <a:pPr marL="342900" indent="-342900">
              <a:buFont typeface="Arial" panose="020B0604020202020204" pitchFamily="34" charset="0"/>
              <a:buChar char="•"/>
            </a:pPr>
            <a:r>
              <a:rPr lang="en-US" sz="2000" b="1" dirty="0">
                <a:solidFill>
                  <a:srgbClr val="002060"/>
                </a:solidFill>
              </a:rPr>
              <a:t>Enter amounts on the AMR-OC exactly how they were allocated to you and then enter your expenditures under the services that were used. </a:t>
            </a:r>
          </a:p>
          <a:p>
            <a:pPr marL="342900" indent="-342900">
              <a:buFont typeface="Arial" panose="020B0604020202020204" pitchFamily="34" charset="0"/>
              <a:buChar char="•"/>
            </a:pPr>
            <a:r>
              <a:rPr lang="en-US" sz="2000" b="1" dirty="0" smtClean="0">
                <a:solidFill>
                  <a:srgbClr val="002060"/>
                </a:solidFill>
              </a:rPr>
              <a:t>States </a:t>
            </a:r>
            <a:r>
              <a:rPr lang="en-US" sz="2000" b="1" dirty="0">
                <a:solidFill>
                  <a:srgbClr val="002060"/>
                </a:solidFill>
              </a:rPr>
              <a:t>do not have to make transfers once the major disaster declaration has been declared.  States have the ability to expend them in response to the identified needs. </a:t>
            </a:r>
          </a:p>
          <a:p>
            <a:pPr marL="285750" indent="-285750">
              <a:buFont typeface="Arial" panose="020B0604020202020204" pitchFamily="34" charset="0"/>
              <a:buChar char="•"/>
            </a:pPr>
            <a:endParaRPr lang="en-US" dirty="0"/>
          </a:p>
        </p:txBody>
      </p:sp>
      <p:pic>
        <p:nvPicPr>
          <p:cNvPr id="10" name="Picture 9"/>
          <p:cNvPicPr/>
          <p:nvPr/>
        </p:nvPicPr>
        <p:blipFill rotWithShape="1">
          <a:blip r:embed="rId4"/>
          <a:srcRect l="1486" t="27884" r="43909" b="8691"/>
          <a:stretch/>
        </p:blipFill>
        <p:spPr bwMode="auto">
          <a:xfrm>
            <a:off x="1169525" y="1099548"/>
            <a:ext cx="6804951" cy="3084994"/>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3316637" y="1452524"/>
            <a:ext cx="1627322" cy="695325"/>
          </a:xfrm>
          <a:prstGeom prst="ellipse">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55491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27</a:t>
            </a:fld>
            <a:endParaRPr lang="en-US" dirty="0">
              <a:solidFill>
                <a:prstClr val="black">
                  <a:tint val="75000"/>
                </a:prstClr>
              </a:solidFill>
            </a:endParaRPr>
          </a:p>
        </p:txBody>
      </p:sp>
      <p:sp>
        <p:nvSpPr>
          <p:cNvPr id="5" name="Rectangle 4"/>
          <p:cNvSpPr/>
          <p:nvPr/>
        </p:nvSpPr>
        <p:spPr>
          <a:xfrm>
            <a:off x="5" y="6516759"/>
            <a:ext cx="9144001" cy="349474"/>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419719"/>
          </a:xfrm>
          <a:prstGeom prst="rect">
            <a:avLst/>
          </a:prstGeom>
        </p:spPr>
      </p:pic>
      <p:sp>
        <p:nvSpPr>
          <p:cNvPr id="8" name="Title 1"/>
          <p:cNvSpPr txBox="1">
            <a:spLocks/>
          </p:cNvSpPr>
          <p:nvPr/>
        </p:nvSpPr>
        <p:spPr>
          <a:xfrm>
            <a:off x="228404" y="215854"/>
            <a:ext cx="8653460" cy="87712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latin typeface="Arial Black" panose="020B0A04020102020204" pitchFamily="34" charset="0"/>
              </a:rPr>
              <a:t>CARES</a:t>
            </a:r>
            <a:r>
              <a:rPr lang="en-US" sz="3600" b="1" dirty="0">
                <a:solidFill>
                  <a:srgbClr val="002060"/>
                </a:solidFill>
              </a:rPr>
              <a:t> </a:t>
            </a:r>
            <a:r>
              <a:rPr lang="en-US" sz="3600" dirty="0" smtClean="0">
                <a:solidFill>
                  <a:srgbClr val="002060"/>
                </a:solidFill>
                <a:latin typeface="Arial Black" panose="020B0A04020102020204" pitchFamily="34" charset="0"/>
              </a:rPr>
              <a:t>Act</a:t>
            </a:r>
            <a:endParaRPr lang="en-US" sz="3600" b="1" dirty="0">
              <a:solidFill>
                <a:srgbClr val="002060"/>
              </a:solidFill>
              <a:latin typeface="Arial Black" panose="020B0A04020102020204" pitchFamily="34" charset="0"/>
            </a:endParaRPr>
          </a:p>
        </p:txBody>
      </p:sp>
      <p:sp>
        <p:nvSpPr>
          <p:cNvPr id="4" name="TextBox 3"/>
          <p:cNvSpPr txBox="1"/>
          <p:nvPr/>
        </p:nvSpPr>
        <p:spPr>
          <a:xfrm>
            <a:off x="228403" y="4343508"/>
            <a:ext cx="8704026" cy="2246769"/>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rgbClr val="002060"/>
                </a:solidFill>
              </a:rPr>
              <a:t>Funds must be accounted for separately from the regular issuance of Title III Older Americans Act funding.</a:t>
            </a:r>
          </a:p>
          <a:p>
            <a:pPr marL="342900" lvl="0" indent="-342900">
              <a:buFont typeface="Arial" panose="020B0604020202020204" pitchFamily="34" charset="0"/>
              <a:buChar char="•"/>
            </a:pPr>
            <a:r>
              <a:rPr lang="en-US" sz="2000" b="1" dirty="0">
                <a:solidFill>
                  <a:srgbClr val="002060"/>
                </a:solidFill>
              </a:rPr>
              <a:t>Enter amounts on the AMR-OC exactly how they were allocated to you and then enter your expenditures under the services that were used. </a:t>
            </a:r>
            <a:endParaRPr lang="en-US" sz="2000" b="1" dirty="0" smtClean="0">
              <a:solidFill>
                <a:srgbClr val="002060"/>
              </a:solidFill>
            </a:endParaRPr>
          </a:p>
          <a:p>
            <a:pPr marL="342900" indent="-342900">
              <a:buFont typeface="Arial" panose="020B0604020202020204" pitchFamily="34" charset="0"/>
              <a:buChar char="•"/>
            </a:pPr>
            <a:r>
              <a:rPr lang="en-US" sz="2000" b="1" dirty="0">
                <a:solidFill>
                  <a:srgbClr val="002060"/>
                </a:solidFill>
              </a:rPr>
              <a:t>States do not have to make transfers once the major disaster declaration has been declared.  States have the ability to </a:t>
            </a:r>
            <a:r>
              <a:rPr lang="en-US" sz="2000" b="1" dirty="0" smtClean="0">
                <a:solidFill>
                  <a:srgbClr val="002060"/>
                </a:solidFill>
              </a:rPr>
              <a:t>expend </a:t>
            </a:r>
            <a:r>
              <a:rPr lang="en-US" sz="2000" b="1" dirty="0">
                <a:solidFill>
                  <a:srgbClr val="002060"/>
                </a:solidFill>
              </a:rPr>
              <a:t>them in response to the identified </a:t>
            </a:r>
            <a:r>
              <a:rPr lang="en-US" sz="2000" b="1" dirty="0" smtClean="0">
                <a:solidFill>
                  <a:srgbClr val="002060"/>
                </a:solidFill>
              </a:rPr>
              <a:t>needs.</a:t>
            </a:r>
            <a:endParaRPr lang="en-US" sz="2000" b="1" dirty="0">
              <a:solidFill>
                <a:srgbClr val="002060"/>
              </a:solidFill>
            </a:endParaRPr>
          </a:p>
        </p:txBody>
      </p:sp>
      <p:pic>
        <p:nvPicPr>
          <p:cNvPr id="9" name="Picture 8"/>
          <p:cNvPicPr/>
          <p:nvPr/>
        </p:nvPicPr>
        <p:blipFill rotWithShape="1">
          <a:blip r:embed="rId4"/>
          <a:srcRect l="1425" t="27116" r="20925" b="8004"/>
          <a:stretch/>
        </p:blipFill>
        <p:spPr bwMode="auto">
          <a:xfrm>
            <a:off x="115412" y="1078537"/>
            <a:ext cx="7082831" cy="3338489"/>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55428" t="29302" r="2254" b="3216"/>
          <a:stretch/>
        </p:blipFill>
        <p:spPr bwMode="auto">
          <a:xfrm>
            <a:off x="5021452" y="1092978"/>
            <a:ext cx="3860411" cy="3355797"/>
          </a:xfrm>
          <a:prstGeom prst="rect">
            <a:avLst/>
          </a:prstGeom>
          <a:ln>
            <a:noFill/>
          </a:ln>
          <a:extLst>
            <a:ext uri="{53640926-AAD7-44D8-BBD7-CCE9431645EC}">
              <a14:shadowObscured xmlns:a14="http://schemas.microsoft.com/office/drawing/2010/main"/>
            </a:ext>
          </a:extLst>
        </p:spPr>
      </p:pic>
      <p:sp>
        <p:nvSpPr>
          <p:cNvPr id="12" name="Oval 11"/>
          <p:cNvSpPr/>
          <p:nvPr/>
        </p:nvSpPr>
        <p:spPr>
          <a:xfrm>
            <a:off x="1078101" y="1624972"/>
            <a:ext cx="571500" cy="600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50329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28</a:t>
            </a:fld>
            <a:endParaRPr lang="en-US" dirty="0">
              <a:solidFill>
                <a:prstClr val="black">
                  <a:tint val="75000"/>
                </a:prstClr>
              </a:solidFill>
            </a:endParaRPr>
          </a:p>
        </p:txBody>
      </p:sp>
      <p:sp>
        <p:nvSpPr>
          <p:cNvPr id="5" name="Rectangle 4"/>
          <p:cNvSpPr/>
          <p:nvPr/>
        </p:nvSpPr>
        <p:spPr>
          <a:xfrm>
            <a:off x="5" y="6509146"/>
            <a:ext cx="9144001" cy="35708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7"/>
            <a:ext cx="9144000" cy="404728"/>
          </a:xfrm>
          <a:prstGeom prst="rect">
            <a:avLst/>
          </a:prstGeom>
        </p:spPr>
      </p:pic>
      <p:sp>
        <p:nvSpPr>
          <p:cNvPr id="8" name="Title 1"/>
          <p:cNvSpPr txBox="1">
            <a:spLocks/>
          </p:cNvSpPr>
          <p:nvPr/>
        </p:nvSpPr>
        <p:spPr>
          <a:xfrm>
            <a:off x="228403" y="13702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002060"/>
                </a:solidFill>
                <a:latin typeface="Arial Black" panose="020B0A04020102020204" pitchFamily="34" charset="0"/>
              </a:rPr>
              <a:t>Major Disaster Declaration</a:t>
            </a:r>
          </a:p>
        </p:txBody>
      </p:sp>
      <p:sp>
        <p:nvSpPr>
          <p:cNvPr id="4" name="TextBox 3"/>
          <p:cNvSpPr txBox="1"/>
          <p:nvPr/>
        </p:nvSpPr>
        <p:spPr>
          <a:xfrm>
            <a:off x="228403" y="3824911"/>
            <a:ext cx="8653461" cy="2585323"/>
          </a:xfrm>
          <a:prstGeom prst="rect">
            <a:avLst/>
          </a:prstGeom>
          <a:noFill/>
        </p:spPr>
        <p:txBody>
          <a:bodyPr wrap="square" rtlCol="0">
            <a:spAutoFit/>
          </a:bodyPr>
          <a:lstStyle/>
          <a:p>
            <a:pPr marL="342900" lvl="0" indent="-342900">
              <a:buFont typeface="Arial" panose="020B0604020202020204" pitchFamily="34" charset="0"/>
              <a:buChar char="•"/>
            </a:pPr>
            <a:r>
              <a:rPr lang="en-US" b="1" dirty="0">
                <a:solidFill>
                  <a:srgbClr val="002060"/>
                </a:solidFill>
              </a:rPr>
              <a:t>No Additional Funding </a:t>
            </a:r>
          </a:p>
          <a:p>
            <a:pPr marL="342900" lvl="0" indent="-342900">
              <a:buFont typeface="Arial" panose="020B0604020202020204" pitchFamily="34" charset="0"/>
              <a:buChar char="•"/>
            </a:pPr>
            <a:r>
              <a:rPr lang="en-US" b="1" dirty="0">
                <a:solidFill>
                  <a:srgbClr val="002060"/>
                </a:solidFill>
              </a:rPr>
              <a:t>Flexibility is provided for states – </a:t>
            </a:r>
            <a:r>
              <a:rPr lang="en-US" b="1" dirty="0">
                <a:solidFill>
                  <a:srgbClr val="FF0000"/>
                </a:solidFill>
              </a:rPr>
              <a:t>without the need for a separate application, transfer request, or request for a waiver</a:t>
            </a:r>
            <a:r>
              <a:rPr lang="en-US" b="1" dirty="0">
                <a:solidFill>
                  <a:srgbClr val="002060"/>
                </a:solidFill>
              </a:rPr>
              <a:t> -- to use existing allocations already made to them under Title III-B, C-1, C-2, D, and E for disaster </a:t>
            </a:r>
            <a:r>
              <a:rPr lang="en-US" b="1" dirty="0" smtClean="0">
                <a:solidFill>
                  <a:srgbClr val="002060"/>
                </a:solidFill>
              </a:rPr>
              <a:t>relief.</a:t>
            </a:r>
            <a:endParaRPr lang="en-US" b="1" dirty="0">
              <a:solidFill>
                <a:srgbClr val="002060"/>
              </a:solidFill>
            </a:endParaRPr>
          </a:p>
          <a:p>
            <a:pPr marL="342900" lvl="0" indent="-342900">
              <a:buFont typeface="Arial" panose="020B0604020202020204" pitchFamily="34" charset="0"/>
              <a:buChar char="•"/>
            </a:pPr>
            <a:r>
              <a:rPr lang="en-US" b="1" dirty="0">
                <a:solidFill>
                  <a:srgbClr val="002060"/>
                </a:solidFill>
              </a:rPr>
              <a:t>States do not have to make transfers once the major disaster declaration has been declared.  States have the ability to simply designate funds as “disaster relief” and </a:t>
            </a:r>
            <a:r>
              <a:rPr lang="en-US" b="1" dirty="0" smtClean="0">
                <a:solidFill>
                  <a:srgbClr val="002060"/>
                </a:solidFill>
              </a:rPr>
              <a:t>expend </a:t>
            </a:r>
            <a:r>
              <a:rPr lang="en-US" b="1" dirty="0">
                <a:solidFill>
                  <a:srgbClr val="002060"/>
                </a:solidFill>
              </a:rPr>
              <a:t>them in response to the identified needs.</a:t>
            </a:r>
          </a:p>
          <a:p>
            <a:pPr marL="342900" lvl="0" indent="-342900">
              <a:buFont typeface="Arial" panose="020B0604020202020204" pitchFamily="34" charset="0"/>
              <a:buChar char="•"/>
            </a:pPr>
            <a:r>
              <a:rPr lang="en-US" b="1" dirty="0" smtClean="0">
                <a:solidFill>
                  <a:srgbClr val="002060"/>
                </a:solidFill>
              </a:rPr>
              <a:t>Reporting </a:t>
            </a:r>
            <a:r>
              <a:rPr lang="en-US" b="1" dirty="0">
                <a:solidFill>
                  <a:srgbClr val="002060"/>
                </a:solidFill>
              </a:rPr>
              <a:t>of funds reallocated for disaster relief should be identified and reported on the  “COVID-19” </a:t>
            </a:r>
            <a:r>
              <a:rPr lang="en-US" b="1" dirty="0" smtClean="0">
                <a:solidFill>
                  <a:srgbClr val="002060"/>
                </a:solidFill>
              </a:rPr>
              <a:t>worksheet, which has been added to the regular AMR.</a:t>
            </a:r>
            <a:endParaRPr lang="en-US" b="1" dirty="0">
              <a:solidFill>
                <a:srgbClr val="002060"/>
              </a:solidFill>
            </a:endParaRPr>
          </a:p>
        </p:txBody>
      </p:sp>
      <p:pic>
        <p:nvPicPr>
          <p:cNvPr id="11" name="Picture 10"/>
          <p:cNvPicPr/>
          <p:nvPr/>
        </p:nvPicPr>
        <p:blipFill rotWithShape="1">
          <a:blip r:embed="rId4"/>
          <a:srcRect l="1763" t="27081" r="10416" b="7639"/>
          <a:stretch/>
        </p:blipFill>
        <p:spPr bwMode="auto">
          <a:xfrm>
            <a:off x="1369696" y="1144778"/>
            <a:ext cx="6404611" cy="2676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1673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29</a:t>
            </a:fld>
            <a:endParaRPr lang="en-US" dirty="0">
              <a:solidFill>
                <a:prstClr val="black">
                  <a:tint val="75000"/>
                </a:prstClr>
              </a:solidFill>
            </a:endParaRPr>
          </a:p>
        </p:txBody>
      </p:sp>
      <p:sp>
        <p:nvSpPr>
          <p:cNvPr id="5" name="Rectangle 4"/>
          <p:cNvSpPr/>
          <p:nvPr/>
        </p:nvSpPr>
        <p:spPr>
          <a:xfrm>
            <a:off x="5" y="6505731"/>
            <a:ext cx="9144001" cy="360502"/>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7"/>
            <a:ext cx="9144000" cy="389738"/>
          </a:xfrm>
          <a:prstGeom prst="rect">
            <a:avLst/>
          </a:prstGeom>
        </p:spPr>
      </p:pic>
      <p:sp>
        <p:nvSpPr>
          <p:cNvPr id="4" name="TextBox 3"/>
          <p:cNvSpPr txBox="1"/>
          <p:nvPr/>
        </p:nvSpPr>
        <p:spPr>
          <a:xfrm>
            <a:off x="325464" y="712921"/>
            <a:ext cx="8570564" cy="5793894"/>
          </a:xfrm>
          <a:prstGeom prst="rect">
            <a:avLst/>
          </a:prstGeom>
          <a:noFill/>
        </p:spPr>
        <p:txBody>
          <a:bodyPr wrap="square" rtlCol="0">
            <a:spAutoFit/>
          </a:bodyPr>
          <a:lstStyle/>
          <a:p>
            <a:pPr algn="ctr"/>
            <a:r>
              <a:rPr lang="en-US" sz="2400" b="1" dirty="0">
                <a:solidFill>
                  <a:srgbClr val="002060"/>
                </a:solidFill>
              </a:rPr>
              <a:t>Because FFCRA &amp; CARES Act funding is specifically appropriated for COVID-19 response, we encourage the use </a:t>
            </a:r>
            <a:r>
              <a:rPr lang="en-US" sz="2400" b="1" dirty="0" smtClean="0">
                <a:solidFill>
                  <a:srgbClr val="002060"/>
                </a:solidFill>
              </a:rPr>
              <a:t>of funding </a:t>
            </a:r>
            <a:r>
              <a:rPr lang="en-US" sz="2400" b="1" dirty="0">
                <a:solidFill>
                  <a:srgbClr val="002060"/>
                </a:solidFill>
              </a:rPr>
              <a:t>in the following order</a:t>
            </a:r>
            <a:r>
              <a:rPr lang="en-US" sz="2400" b="1" dirty="0" smtClean="0">
                <a:solidFill>
                  <a:srgbClr val="002060"/>
                </a:solidFill>
              </a:rPr>
              <a:t>:</a:t>
            </a:r>
          </a:p>
          <a:p>
            <a:pPr algn="ctr"/>
            <a:endParaRPr lang="en-US" sz="1050" b="1" dirty="0">
              <a:solidFill>
                <a:srgbClr val="002060"/>
              </a:solidFill>
            </a:endParaRPr>
          </a:p>
          <a:p>
            <a:pPr marL="1150938" lvl="0" indent="-457200">
              <a:buFont typeface="+mj-lt"/>
              <a:buAutoNum type="arabicPeriod"/>
              <a:tabLst>
                <a:tab pos="8118475" algn="l"/>
              </a:tabLst>
            </a:pPr>
            <a:r>
              <a:rPr lang="en-US" sz="2400" b="1" dirty="0" smtClean="0">
                <a:solidFill>
                  <a:srgbClr val="002060"/>
                </a:solidFill>
              </a:rPr>
              <a:t>State General Funds</a:t>
            </a:r>
          </a:p>
          <a:p>
            <a:pPr marL="1150938" lvl="0" indent="-457200">
              <a:buFont typeface="+mj-lt"/>
              <a:buAutoNum type="arabicPeriod"/>
              <a:tabLst>
                <a:tab pos="8118475" algn="l"/>
              </a:tabLst>
            </a:pPr>
            <a:r>
              <a:rPr lang="en-US" sz="2400" b="1" dirty="0" smtClean="0">
                <a:solidFill>
                  <a:srgbClr val="002060"/>
                </a:solidFill>
              </a:rPr>
              <a:t>Families </a:t>
            </a:r>
            <a:r>
              <a:rPr lang="en-US" sz="2400" b="1" dirty="0">
                <a:solidFill>
                  <a:srgbClr val="002060"/>
                </a:solidFill>
              </a:rPr>
              <a:t>First Coronavirus Response Act funding; </a:t>
            </a:r>
          </a:p>
          <a:p>
            <a:pPr marL="1150938" lvl="0" indent="-457200">
              <a:buFont typeface="+mj-lt"/>
              <a:buAutoNum type="arabicPeriod"/>
              <a:tabLst>
                <a:tab pos="8118475" algn="l"/>
              </a:tabLst>
            </a:pPr>
            <a:r>
              <a:rPr lang="en-US" sz="2400" b="1" dirty="0">
                <a:solidFill>
                  <a:srgbClr val="002060"/>
                </a:solidFill>
              </a:rPr>
              <a:t>CARES Act funding;</a:t>
            </a:r>
          </a:p>
          <a:p>
            <a:pPr marL="1150938" lvl="0" indent="-457200">
              <a:buFont typeface="+mj-lt"/>
              <a:buAutoNum type="arabicPeriod"/>
              <a:tabLst>
                <a:tab pos="8118475" algn="l"/>
              </a:tabLst>
            </a:pPr>
            <a:r>
              <a:rPr lang="en-US" sz="2400" b="1" dirty="0">
                <a:solidFill>
                  <a:srgbClr val="002060"/>
                </a:solidFill>
              </a:rPr>
              <a:t>“Regular” Title III grant funds, starting with the oldest </a:t>
            </a:r>
            <a:r>
              <a:rPr lang="en-US" sz="2400" b="1" dirty="0" smtClean="0">
                <a:solidFill>
                  <a:srgbClr val="002060"/>
                </a:solidFill>
              </a:rPr>
              <a:t>funds available first.</a:t>
            </a:r>
            <a:endParaRPr lang="en-US" sz="2400" b="1" dirty="0">
              <a:solidFill>
                <a:srgbClr val="002060"/>
              </a:solidFill>
            </a:endParaRPr>
          </a:p>
          <a:p>
            <a:pPr algn="ctr">
              <a:spcBef>
                <a:spcPts val="2400"/>
              </a:spcBef>
            </a:pPr>
            <a:r>
              <a:rPr lang="en-US" sz="2800" b="1" dirty="0" smtClean="0">
                <a:solidFill>
                  <a:srgbClr val="002060"/>
                </a:solidFill>
              </a:rPr>
              <a:t>10</a:t>
            </a:r>
            <a:r>
              <a:rPr lang="en-US" sz="2800" b="1" dirty="0">
                <a:solidFill>
                  <a:srgbClr val="002060"/>
                </a:solidFill>
              </a:rPr>
              <a:t>% </a:t>
            </a:r>
            <a:r>
              <a:rPr lang="en-US" sz="2800" b="1" dirty="0" smtClean="0">
                <a:solidFill>
                  <a:srgbClr val="002060"/>
                </a:solidFill>
              </a:rPr>
              <a:t>Federal Carryover </a:t>
            </a:r>
            <a:r>
              <a:rPr lang="en-US" sz="2800" b="1" dirty="0">
                <a:solidFill>
                  <a:srgbClr val="002060"/>
                </a:solidFill>
              </a:rPr>
              <a:t>Limit waived going into </a:t>
            </a:r>
            <a:r>
              <a:rPr lang="en-US" sz="2800" b="1" dirty="0" smtClean="0">
                <a:solidFill>
                  <a:srgbClr val="002060"/>
                </a:solidFill>
              </a:rPr>
              <a:t>FY2021</a:t>
            </a:r>
          </a:p>
          <a:p>
            <a:pPr>
              <a:spcBef>
                <a:spcPts val="2400"/>
              </a:spcBef>
            </a:pPr>
            <a:r>
              <a:rPr lang="en-US" sz="2000" b="1" dirty="0" smtClean="0">
                <a:solidFill>
                  <a:srgbClr val="0070C0"/>
                </a:solidFill>
              </a:rPr>
              <a:t>Please note that carryover is not allowed for state general funds. </a:t>
            </a:r>
            <a:r>
              <a:rPr lang="en-US" sz="2000" dirty="0">
                <a:solidFill>
                  <a:srgbClr val="0070C0"/>
                </a:solidFill>
                <a:latin typeface="Calibri" panose="020F0502020204030204" pitchFamily="34" charset="0"/>
                <a:ea typeface="Calibri" panose="020F0502020204030204" pitchFamily="34" charset="0"/>
              </a:rPr>
              <a:t>The Area Agency shall submit its final request for state general funds by June 12</a:t>
            </a:r>
            <a:r>
              <a:rPr lang="en-US" sz="2000" baseline="30000" dirty="0">
                <a:solidFill>
                  <a:srgbClr val="0070C0"/>
                </a:solidFill>
                <a:latin typeface="Calibri" panose="020F0502020204030204" pitchFamily="34" charset="0"/>
                <a:ea typeface="Calibri" panose="020F0502020204030204" pitchFamily="34" charset="0"/>
              </a:rPr>
              <a:t>th</a:t>
            </a:r>
            <a:r>
              <a:rPr lang="en-US" sz="2000" dirty="0">
                <a:solidFill>
                  <a:srgbClr val="0070C0"/>
                </a:solidFill>
                <a:latin typeface="Calibri" panose="020F0502020204030204" pitchFamily="34" charset="0"/>
                <a:ea typeface="Calibri" panose="020F0502020204030204" pitchFamily="34" charset="0"/>
              </a:rPr>
              <a:t> and shall obligate all such funds by June 30</a:t>
            </a:r>
            <a:r>
              <a:rPr lang="en-US" sz="2000" baseline="30000" dirty="0">
                <a:solidFill>
                  <a:srgbClr val="0070C0"/>
                </a:solidFill>
                <a:latin typeface="Calibri" panose="020F0502020204030204" pitchFamily="34" charset="0"/>
                <a:ea typeface="Calibri" panose="020F0502020204030204" pitchFamily="34" charset="0"/>
              </a:rPr>
              <a:t>th</a:t>
            </a:r>
            <a:r>
              <a:rPr lang="en-US" sz="2000" dirty="0">
                <a:solidFill>
                  <a:srgbClr val="0070C0"/>
                </a:solidFill>
                <a:latin typeface="Calibri" panose="020F0502020204030204" pitchFamily="34" charset="0"/>
                <a:ea typeface="Calibri" panose="020F0502020204030204" pitchFamily="34" charset="0"/>
              </a:rPr>
              <a:t> of the Contract </a:t>
            </a:r>
            <a:r>
              <a:rPr lang="en-US" sz="2000" dirty="0" smtClean="0">
                <a:solidFill>
                  <a:srgbClr val="0070C0"/>
                </a:solidFill>
                <a:latin typeface="Calibri" panose="020F0502020204030204" pitchFamily="34" charset="0"/>
                <a:ea typeface="Calibri" panose="020F0502020204030204" pitchFamily="34" charset="0"/>
              </a:rPr>
              <a:t>year</a:t>
            </a:r>
            <a:r>
              <a:rPr lang="en-US" sz="2000" dirty="0">
                <a:solidFill>
                  <a:srgbClr val="0070C0"/>
                </a:solidFill>
                <a:latin typeface="Calibri" panose="020F0502020204030204" pitchFamily="34" charset="0"/>
                <a:ea typeface="Calibri" panose="020F0502020204030204" pitchFamily="34" charset="0"/>
              </a:rPr>
              <a:t> </a:t>
            </a:r>
            <a:r>
              <a:rPr lang="en-US" sz="2000" dirty="0" smtClean="0">
                <a:solidFill>
                  <a:srgbClr val="0070C0"/>
                </a:solidFill>
                <a:latin typeface="Calibri" panose="020F0502020204030204" pitchFamily="34" charset="0"/>
                <a:ea typeface="Calibri" panose="020F0502020204030204" pitchFamily="34" charset="0"/>
              </a:rPr>
              <a:t>and liquidate </a:t>
            </a:r>
            <a:r>
              <a:rPr lang="en-US" sz="2000" dirty="0">
                <a:solidFill>
                  <a:srgbClr val="0070C0"/>
                </a:solidFill>
                <a:latin typeface="Calibri" panose="020F0502020204030204" pitchFamily="34" charset="0"/>
                <a:ea typeface="Calibri" panose="020F0502020204030204" pitchFamily="34" charset="0"/>
              </a:rPr>
              <a:t>by September 30th of the reporting year or the Area Agency shall return the unspent state general funds to the State </a:t>
            </a:r>
            <a:r>
              <a:rPr lang="en-US" sz="2000" dirty="0" smtClean="0">
                <a:solidFill>
                  <a:srgbClr val="0070C0"/>
                </a:solidFill>
                <a:latin typeface="Calibri" panose="020F0502020204030204" pitchFamily="34" charset="0"/>
                <a:ea typeface="Calibri" panose="020F0502020204030204" pitchFamily="34" charset="0"/>
              </a:rPr>
              <a:t>Agency.  </a:t>
            </a:r>
            <a:endParaRPr lang="en-US" sz="3200" b="1" dirty="0" smtClean="0">
              <a:solidFill>
                <a:srgbClr val="0070C0"/>
              </a:solidFill>
            </a:endParaRPr>
          </a:p>
        </p:txBody>
      </p:sp>
    </p:spTree>
    <p:extLst>
      <p:ext uri="{BB962C8B-B14F-4D97-AF65-F5344CB8AC3E}">
        <p14:creationId xmlns:p14="http://schemas.microsoft.com/office/powerpoint/2010/main" val="449572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3</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92870" y="1334661"/>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002060"/>
                </a:solidFill>
                <a:latin typeface="Arial Black" panose="020B0A04020102020204" pitchFamily="34" charset="0"/>
              </a:rPr>
              <a:t>FAMILIES FIRST CORONAVIRUS RESPONSE ACT (FFCRA</a:t>
            </a:r>
            <a:r>
              <a:rPr lang="en-US" sz="2400" dirty="0" smtClean="0">
                <a:solidFill>
                  <a:srgbClr val="002060"/>
                </a:solidFill>
                <a:latin typeface="Arial Black" panose="020B0A04020102020204" pitchFamily="34" charset="0"/>
              </a:rPr>
              <a:t>) – will be referred to as “Families First”</a:t>
            </a:r>
          </a:p>
          <a:p>
            <a:endParaRPr lang="en-US" sz="2400" dirty="0" smtClean="0">
              <a:solidFill>
                <a:srgbClr val="002060"/>
              </a:solidFill>
              <a:latin typeface="Arial Black" panose="020B0A04020102020204" pitchFamily="34" charset="0"/>
            </a:endParaRPr>
          </a:p>
          <a:p>
            <a:r>
              <a:rPr lang="en-US" sz="2400" dirty="0" smtClean="0">
                <a:solidFill>
                  <a:srgbClr val="002060"/>
                </a:solidFill>
                <a:latin typeface="Arial Black" panose="020B0A04020102020204" pitchFamily="34" charset="0"/>
              </a:rPr>
              <a:t>Coronavirus </a:t>
            </a:r>
            <a:r>
              <a:rPr lang="en-US" sz="2400" dirty="0">
                <a:solidFill>
                  <a:srgbClr val="002060"/>
                </a:solidFill>
                <a:latin typeface="Arial Black" panose="020B0A04020102020204" pitchFamily="34" charset="0"/>
              </a:rPr>
              <a:t>Aid Relief and Economic Security (CARES) </a:t>
            </a:r>
            <a:r>
              <a:rPr lang="en-US" sz="2400" dirty="0" smtClean="0">
                <a:solidFill>
                  <a:srgbClr val="002060"/>
                </a:solidFill>
                <a:latin typeface="Arial Black" panose="020B0A04020102020204" pitchFamily="34" charset="0"/>
              </a:rPr>
              <a:t>ACT – will be referred to as “CARES Act”</a:t>
            </a:r>
            <a:endParaRPr lang="en-US" sz="2400" b="1" dirty="0">
              <a:solidFill>
                <a:srgbClr val="002060"/>
              </a:solidFill>
              <a:latin typeface="Arial Black" panose="020B0A04020102020204" pitchFamily="34" charset="0"/>
            </a:endParaRPr>
          </a:p>
        </p:txBody>
      </p:sp>
      <p:sp>
        <p:nvSpPr>
          <p:cNvPr id="3" name="TextBox 2"/>
          <p:cNvSpPr txBox="1"/>
          <p:nvPr/>
        </p:nvSpPr>
        <p:spPr>
          <a:xfrm>
            <a:off x="323851" y="2550974"/>
            <a:ext cx="8191500" cy="2308324"/>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002060"/>
                </a:solidFill>
              </a:rPr>
              <a:t>Both the CARES Act and Families First Act </a:t>
            </a:r>
            <a:r>
              <a:rPr lang="en-US" sz="2400" b="1" dirty="0">
                <a:solidFill>
                  <a:srgbClr val="002060"/>
                </a:solidFill>
              </a:rPr>
              <a:t>funds have been issued under </a:t>
            </a:r>
            <a:r>
              <a:rPr lang="en-US" sz="2400" b="1" dirty="0" smtClean="0">
                <a:solidFill>
                  <a:srgbClr val="002060"/>
                </a:solidFill>
              </a:rPr>
              <a:t>separate </a:t>
            </a:r>
            <a:r>
              <a:rPr lang="en-US" sz="2400" b="1" dirty="0">
                <a:solidFill>
                  <a:srgbClr val="002060"/>
                </a:solidFill>
              </a:rPr>
              <a:t>grant </a:t>
            </a:r>
            <a:r>
              <a:rPr lang="en-US" sz="2400" b="1" dirty="0" smtClean="0">
                <a:solidFill>
                  <a:srgbClr val="002060"/>
                </a:solidFill>
              </a:rPr>
              <a:t>awards </a:t>
            </a:r>
          </a:p>
          <a:p>
            <a:endParaRPr lang="en-US" sz="2400" b="1" dirty="0">
              <a:solidFill>
                <a:srgbClr val="002060"/>
              </a:solidFill>
            </a:endParaRPr>
          </a:p>
          <a:p>
            <a:pPr marL="457200" indent="-457200">
              <a:buFont typeface="Arial" panose="020B0604020202020204" pitchFamily="34" charset="0"/>
              <a:buChar char="•"/>
            </a:pPr>
            <a:r>
              <a:rPr lang="en-US" sz="2400" b="1" dirty="0" smtClean="0">
                <a:solidFill>
                  <a:srgbClr val="002060"/>
                </a:solidFill>
              </a:rPr>
              <a:t>Therefore</a:t>
            </a:r>
            <a:r>
              <a:rPr lang="en-US" sz="2400" b="1" dirty="0">
                <a:solidFill>
                  <a:srgbClr val="002060"/>
                </a:solidFill>
              </a:rPr>
              <a:t>, funds </a:t>
            </a:r>
            <a:r>
              <a:rPr lang="en-US" sz="2400" b="1" dirty="0" smtClean="0">
                <a:solidFill>
                  <a:srgbClr val="002060"/>
                </a:solidFill>
              </a:rPr>
              <a:t>as well as service units and individuals served must </a:t>
            </a:r>
            <a:r>
              <a:rPr lang="en-US" sz="2400" b="1" dirty="0">
                <a:solidFill>
                  <a:srgbClr val="002060"/>
                </a:solidFill>
              </a:rPr>
              <a:t>be accounted for separately from the regular issuance of Title III OAA </a:t>
            </a:r>
            <a:r>
              <a:rPr lang="en-US" sz="2400" b="1" dirty="0" smtClean="0">
                <a:solidFill>
                  <a:srgbClr val="002060"/>
                </a:solidFill>
              </a:rPr>
              <a:t>funding</a:t>
            </a:r>
            <a:endParaRPr lang="en-US" sz="2400" b="1" dirty="0">
              <a:solidFill>
                <a:srgbClr val="002060"/>
              </a:solidFill>
            </a:endParaRPr>
          </a:p>
        </p:txBody>
      </p:sp>
      <p:sp>
        <p:nvSpPr>
          <p:cNvPr id="4" name="Footer Placeholder 3"/>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400887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8C819-A8D6-49B7-9711-697A480D5E4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5" y="6540285"/>
            <a:ext cx="9144001" cy="341446"/>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Calibri"/>
                <a:cs typeface="Times New Roman"/>
              </a:rPr>
              <a:t>                                                                                                                                   </a:t>
            </a:r>
          </a:p>
        </p:txBody>
      </p:sp>
      <p:pic>
        <p:nvPicPr>
          <p:cNvPr id="7" name="Picture 6"/>
          <p:cNvPicPr>
            <a:picLocks noChangeAspect="1"/>
          </p:cNvPicPr>
          <p:nvPr/>
        </p:nvPicPr>
        <p:blipFill>
          <a:blip r:embed="rId3"/>
          <a:stretch>
            <a:fillRect/>
          </a:stretch>
        </p:blipFill>
        <p:spPr>
          <a:xfrm>
            <a:off x="1" y="-108482"/>
            <a:ext cx="9144000" cy="433946"/>
          </a:xfrm>
          <a:prstGeom prst="rect">
            <a:avLst/>
          </a:prstGeom>
        </p:spPr>
      </p:pic>
      <p:sp>
        <p:nvSpPr>
          <p:cNvPr id="4" name="TextBox 3"/>
          <p:cNvSpPr txBox="1"/>
          <p:nvPr/>
        </p:nvSpPr>
        <p:spPr>
          <a:xfrm>
            <a:off x="304495" y="2606390"/>
            <a:ext cx="853502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Black" panose="020B0A04020102020204" pitchFamily="34" charset="0"/>
                <a:ea typeface="+mn-ea"/>
                <a:cs typeface="+mn-cs"/>
              </a:rPr>
              <a:t>Question and Answer</a:t>
            </a:r>
          </a:p>
        </p:txBody>
      </p:sp>
      <p:sp>
        <p:nvSpPr>
          <p:cNvPr id="2" name="TextBox 1"/>
          <p:cNvSpPr txBox="1"/>
          <p:nvPr/>
        </p:nvSpPr>
        <p:spPr>
          <a:xfrm>
            <a:off x="3143250" y="5117074"/>
            <a:ext cx="5696265"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Calibri" panose="020F0502020204030204"/>
                <a:ea typeface="+mn-ea"/>
                <a:cs typeface="+mn-cs"/>
              </a:rPr>
              <a:t>Facilitated</a:t>
            </a:r>
            <a:br>
              <a:rPr kumimoji="0" lang="en-US" sz="3600" b="0" i="0" u="none" strike="noStrike" kern="1200" cap="none" spc="0" normalizeH="0" baseline="0" noProof="0" dirty="0" smtClean="0">
                <a:ln>
                  <a:noFill/>
                </a:ln>
                <a:solidFill>
                  <a:srgbClr val="002060"/>
                </a:solidFill>
                <a:effectLst/>
                <a:uLnTx/>
                <a:uFillTx/>
                <a:latin typeface="Calibri" panose="020F0502020204030204"/>
                <a:ea typeface="+mn-ea"/>
                <a:cs typeface="+mn-cs"/>
              </a:rPr>
            </a:br>
            <a:r>
              <a:rPr kumimoji="0" lang="en-US" sz="3600" b="0" i="0" u="none" strike="noStrike" kern="1200" cap="none" spc="0" normalizeH="0" baseline="0" noProof="0" dirty="0" smtClean="0">
                <a:ln>
                  <a:noFill/>
                </a:ln>
                <a:solidFill>
                  <a:srgbClr val="002060"/>
                </a:solidFill>
                <a:effectLst/>
                <a:uLnTx/>
                <a:uFillTx/>
                <a:latin typeface="Calibri" panose="020F0502020204030204"/>
                <a:ea typeface="+mn-ea"/>
                <a:cs typeface="+mn-cs"/>
              </a:rPr>
              <a:t>Group Discussion</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73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002060"/>
                </a:solidFill>
                <a:latin typeface="Arial Black" panose="020B0A04020102020204" pitchFamily="34" charset="0"/>
              </a:rPr>
              <a:t>Major Disaster Declaration (MDD</a:t>
            </a:r>
            <a:r>
              <a:rPr lang="en-US" sz="2400" dirty="0" smtClean="0">
                <a:solidFill>
                  <a:srgbClr val="002060"/>
                </a:solidFill>
                <a:latin typeface="Arial Black" panose="020B0A04020102020204" pitchFamily="34" charset="0"/>
              </a:rPr>
              <a:t>) – will be referred to as “Disaster Declaration”</a:t>
            </a:r>
            <a:endParaRPr lang="en-US" sz="2400" b="1" dirty="0">
              <a:solidFill>
                <a:srgbClr val="002060"/>
              </a:solidFill>
              <a:latin typeface="Arial Black" panose="020B0A04020102020204" pitchFamily="34" charset="0"/>
            </a:endParaRPr>
          </a:p>
        </p:txBody>
      </p:sp>
      <p:sp>
        <p:nvSpPr>
          <p:cNvPr id="3" name="TextBox 2"/>
          <p:cNvSpPr txBox="1"/>
          <p:nvPr/>
        </p:nvSpPr>
        <p:spPr>
          <a:xfrm>
            <a:off x="161880" y="1594807"/>
            <a:ext cx="8820250" cy="484748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smtClean="0">
                <a:solidFill>
                  <a:srgbClr val="002060"/>
                </a:solidFill>
              </a:rPr>
              <a:t>Flexibility </a:t>
            </a:r>
            <a:r>
              <a:rPr lang="en-US" sz="2400" b="1" dirty="0">
                <a:solidFill>
                  <a:srgbClr val="002060"/>
                </a:solidFill>
              </a:rPr>
              <a:t>is provided for States – without the need for a separate application, transfer request, or request for a waiver -- to use existing allocations already made to them under Title III-B, C1, C2, D and E of the Act for disaster </a:t>
            </a:r>
            <a:r>
              <a:rPr lang="en-US" sz="2400" b="1" dirty="0" smtClean="0">
                <a:solidFill>
                  <a:srgbClr val="002060"/>
                </a:solidFill>
              </a:rPr>
              <a:t>relief </a:t>
            </a:r>
          </a:p>
          <a:p>
            <a:pPr marL="342900" indent="-342900">
              <a:spcAft>
                <a:spcPts val="1800"/>
              </a:spcAft>
              <a:buFont typeface="Arial" panose="020B0604020202020204" pitchFamily="34" charset="0"/>
              <a:buChar char="•"/>
            </a:pPr>
            <a:r>
              <a:rPr lang="en-US" sz="2400" b="1" dirty="0">
                <a:solidFill>
                  <a:srgbClr val="002060"/>
                </a:solidFill>
              </a:rPr>
              <a:t>Therefore, </a:t>
            </a:r>
            <a:r>
              <a:rPr lang="en-US" sz="2400" b="1" dirty="0" smtClean="0">
                <a:solidFill>
                  <a:srgbClr val="002060"/>
                </a:solidFill>
              </a:rPr>
              <a:t>service </a:t>
            </a:r>
            <a:r>
              <a:rPr lang="en-US" sz="2400" b="1" dirty="0">
                <a:solidFill>
                  <a:srgbClr val="002060"/>
                </a:solidFill>
              </a:rPr>
              <a:t>units and individuals served </a:t>
            </a:r>
            <a:r>
              <a:rPr lang="en-US" sz="2400" b="1" dirty="0" smtClean="0">
                <a:solidFill>
                  <a:srgbClr val="002060"/>
                </a:solidFill>
              </a:rPr>
              <a:t>are to be included in and </a:t>
            </a:r>
            <a:r>
              <a:rPr lang="en-US" sz="2400" b="1" dirty="0">
                <a:solidFill>
                  <a:srgbClr val="002060"/>
                </a:solidFill>
              </a:rPr>
              <a:t>accounted for </a:t>
            </a:r>
            <a:r>
              <a:rPr lang="en-US" sz="2400" b="1" dirty="0" smtClean="0">
                <a:solidFill>
                  <a:srgbClr val="002060"/>
                </a:solidFill>
              </a:rPr>
              <a:t>within the total regular </a:t>
            </a:r>
            <a:r>
              <a:rPr lang="en-US" sz="2400" b="1" dirty="0">
                <a:solidFill>
                  <a:srgbClr val="002060"/>
                </a:solidFill>
              </a:rPr>
              <a:t>issuance of Title III OAA </a:t>
            </a:r>
            <a:r>
              <a:rPr lang="en-US" sz="2400" b="1" dirty="0" smtClean="0">
                <a:solidFill>
                  <a:srgbClr val="002060"/>
                </a:solidFill>
              </a:rPr>
              <a:t>funding</a:t>
            </a:r>
          </a:p>
          <a:p>
            <a:pPr marL="342900" indent="-342900">
              <a:spcAft>
                <a:spcPts val="1800"/>
              </a:spcAft>
              <a:buFont typeface="Arial" panose="020B0604020202020204" pitchFamily="34" charset="0"/>
              <a:buChar char="•"/>
            </a:pPr>
            <a:r>
              <a:rPr lang="en-US" sz="2400" b="1" dirty="0" smtClean="0">
                <a:solidFill>
                  <a:srgbClr val="002060"/>
                </a:solidFill>
              </a:rPr>
              <a:t>Service units must be ‘flagged’ for Disaster Declaration in order to see a how many of the total units were identified for Disaster Declaration flexibility     </a:t>
            </a:r>
            <a:endParaRPr lang="en-US" sz="2400" b="1" dirty="0">
              <a:solidFill>
                <a:srgbClr val="002060"/>
              </a:solidFill>
            </a:endParaRPr>
          </a:p>
          <a:p>
            <a:pPr marL="342900" indent="-342900">
              <a:spcAft>
                <a:spcPts val="1800"/>
              </a:spcAft>
              <a:buFont typeface="Arial" panose="020B0604020202020204" pitchFamily="34" charset="0"/>
              <a:buChar char="•"/>
            </a:pPr>
            <a:endParaRPr lang="en-US" sz="24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48158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653461"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rgbClr val="002060"/>
                </a:solidFill>
                <a:latin typeface="Arial Black" panose="020B0A04020102020204" pitchFamily="34" charset="0"/>
              </a:rPr>
              <a:t>In Summary</a:t>
            </a:r>
            <a:endParaRPr lang="en-US" sz="2400" b="1" dirty="0">
              <a:solidFill>
                <a:srgbClr val="002060"/>
              </a:solidFill>
              <a:latin typeface="Arial Black" panose="020B0A04020102020204" pitchFamily="34" charset="0"/>
            </a:endParaRPr>
          </a:p>
        </p:txBody>
      </p:sp>
      <p:sp>
        <p:nvSpPr>
          <p:cNvPr id="3" name="TextBox 2"/>
          <p:cNvSpPr txBox="1"/>
          <p:nvPr/>
        </p:nvSpPr>
        <p:spPr>
          <a:xfrm>
            <a:off x="161880" y="1594807"/>
            <a:ext cx="8820250" cy="5216813"/>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smtClean="0">
                <a:solidFill>
                  <a:srgbClr val="002060"/>
                </a:solidFill>
              </a:rPr>
              <a:t>Service units and individuals served using ‘Families First’ must be entered separately and reported separately from other units entry 	</a:t>
            </a:r>
          </a:p>
          <a:p>
            <a:pPr marL="342900" indent="-342900">
              <a:spcAft>
                <a:spcPts val="1800"/>
              </a:spcAft>
              <a:buFont typeface="Arial" panose="020B0604020202020204" pitchFamily="34" charset="0"/>
              <a:buChar char="•"/>
            </a:pPr>
            <a:r>
              <a:rPr lang="en-US" sz="2400" b="1" dirty="0" smtClean="0">
                <a:solidFill>
                  <a:srgbClr val="002060"/>
                </a:solidFill>
              </a:rPr>
              <a:t>Service units and individuals served using ‘CARES Act’ must be entered separately and reported separately from other units entry</a:t>
            </a:r>
          </a:p>
          <a:p>
            <a:pPr marL="342900" indent="-342900">
              <a:spcAft>
                <a:spcPts val="1800"/>
              </a:spcAft>
              <a:buFont typeface="Arial" panose="020B0604020202020204" pitchFamily="34" charset="0"/>
              <a:buChar char="•"/>
            </a:pPr>
            <a:r>
              <a:rPr lang="en-US" sz="2400" b="1" dirty="0" smtClean="0">
                <a:solidFill>
                  <a:srgbClr val="002060"/>
                </a:solidFill>
              </a:rPr>
              <a:t>Service units and individuals served where the flexibility under the Disaster Declaration is utilized, are not to be separated from other units but must be ‘flagged’ in order to see what portion of the grand total of service units was under Disaster Declaration flexibility    </a:t>
            </a:r>
            <a:endParaRPr lang="en-US" sz="2400" b="1" dirty="0">
              <a:solidFill>
                <a:srgbClr val="002060"/>
              </a:solidFill>
            </a:endParaRPr>
          </a:p>
          <a:p>
            <a:pPr marL="342900" indent="-342900">
              <a:spcAft>
                <a:spcPts val="1800"/>
              </a:spcAft>
              <a:buFont typeface="Arial" panose="020B0604020202020204" pitchFamily="34" charset="0"/>
              <a:buChar char="•"/>
            </a:pPr>
            <a:endParaRPr lang="en-US" sz="24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1375843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228403" y="245744"/>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rgbClr val="002060"/>
                </a:solidFill>
                <a:latin typeface="Arial Black" panose="020B0A04020102020204" pitchFamily="34" charset="0"/>
              </a:rPr>
              <a:t>Data Entry Families First and CARES Act</a:t>
            </a:r>
            <a:endParaRPr lang="en-US" sz="2400" b="1" dirty="0">
              <a:solidFill>
                <a:srgbClr val="002060"/>
              </a:solidFill>
              <a:latin typeface="Arial Black" panose="020B0A04020102020204" pitchFamily="34" charset="0"/>
            </a:endParaRPr>
          </a:p>
        </p:txBody>
      </p:sp>
      <p:sp>
        <p:nvSpPr>
          <p:cNvPr id="3" name="TextBox 2"/>
          <p:cNvSpPr txBox="1"/>
          <p:nvPr/>
        </p:nvSpPr>
        <p:spPr>
          <a:xfrm>
            <a:off x="161876" y="1440529"/>
            <a:ext cx="8820250" cy="447814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smtClean="0">
                <a:solidFill>
                  <a:srgbClr val="002060"/>
                </a:solidFill>
              </a:rPr>
              <a:t>Service units and individuals served using Families First must be entered using the new Families First Service Types and ‘Families First’ as ‘Funding Source’  </a:t>
            </a:r>
          </a:p>
          <a:p>
            <a:pPr marL="342900" indent="-342900">
              <a:spcAft>
                <a:spcPts val="1800"/>
              </a:spcAft>
              <a:buFont typeface="Arial" panose="020B0604020202020204" pitchFamily="34" charset="0"/>
              <a:buChar char="•"/>
            </a:pPr>
            <a:r>
              <a:rPr lang="en-US" sz="2400" b="1" dirty="0">
                <a:solidFill>
                  <a:srgbClr val="002060"/>
                </a:solidFill>
              </a:rPr>
              <a:t>Service units and individuals served using </a:t>
            </a:r>
            <a:r>
              <a:rPr lang="en-US" sz="2400" b="1" dirty="0" smtClean="0">
                <a:solidFill>
                  <a:srgbClr val="002060"/>
                </a:solidFill>
              </a:rPr>
              <a:t>CARES Act </a:t>
            </a:r>
            <a:r>
              <a:rPr lang="en-US" sz="2400" b="1" dirty="0">
                <a:solidFill>
                  <a:srgbClr val="002060"/>
                </a:solidFill>
              </a:rPr>
              <a:t>must be entered </a:t>
            </a:r>
            <a:r>
              <a:rPr lang="en-US" sz="2400" b="1" dirty="0" smtClean="0">
                <a:solidFill>
                  <a:srgbClr val="002060"/>
                </a:solidFill>
              </a:rPr>
              <a:t>using the new CARES Act Service </a:t>
            </a:r>
            <a:r>
              <a:rPr lang="en-US" sz="2400" b="1" dirty="0">
                <a:solidFill>
                  <a:srgbClr val="002060"/>
                </a:solidFill>
              </a:rPr>
              <a:t>Types and </a:t>
            </a:r>
            <a:r>
              <a:rPr lang="en-US" sz="2400" b="1" dirty="0" smtClean="0">
                <a:solidFill>
                  <a:srgbClr val="002060"/>
                </a:solidFill>
              </a:rPr>
              <a:t>‘CARES Act’ as ‘</a:t>
            </a:r>
            <a:r>
              <a:rPr lang="en-US" sz="2400" b="1" dirty="0">
                <a:solidFill>
                  <a:srgbClr val="002060"/>
                </a:solidFill>
              </a:rPr>
              <a:t>Funding Source’ </a:t>
            </a:r>
            <a:r>
              <a:rPr lang="en-US" sz="2400" b="1" dirty="0" smtClean="0">
                <a:solidFill>
                  <a:srgbClr val="002060"/>
                </a:solidFill>
              </a:rPr>
              <a:t> </a:t>
            </a:r>
            <a:endParaRPr lang="en-US" sz="2400" b="1" dirty="0">
              <a:solidFill>
                <a:srgbClr val="002060"/>
              </a:solidFill>
            </a:endParaRPr>
          </a:p>
          <a:p>
            <a:pPr marL="342900" indent="-342900">
              <a:spcAft>
                <a:spcPts val="1800"/>
              </a:spcAft>
              <a:buFont typeface="Arial" panose="020B0604020202020204" pitchFamily="34" charset="0"/>
              <a:buChar char="•"/>
            </a:pPr>
            <a:r>
              <a:rPr lang="en-US" sz="2400" b="1" dirty="0" smtClean="0">
                <a:solidFill>
                  <a:srgbClr val="002060"/>
                </a:solidFill>
              </a:rPr>
              <a:t>Funding Sources of ‘Families First’ and ‘CARES Act’ are only to be used in conjunction with the new Families First and CARES Act Service Types   </a:t>
            </a:r>
          </a:p>
          <a:p>
            <a:pPr marL="342900" indent="-342900">
              <a:spcAft>
                <a:spcPts val="1800"/>
              </a:spcAft>
              <a:buFont typeface="Arial" panose="020B0604020202020204" pitchFamily="34" charset="0"/>
              <a:buChar char="•"/>
            </a:pPr>
            <a:endParaRPr lang="en-US" sz="24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1294724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solidFill>
                  <a:srgbClr val="002060"/>
                </a:solidFill>
                <a:latin typeface="Arial Black" panose="020B0A04020102020204" pitchFamily="34" charset="0"/>
              </a:rPr>
              <a:t>New Families First and CARES Act Service Types</a:t>
            </a:r>
            <a:endParaRPr lang="en-US" sz="2400" b="1" dirty="0">
              <a:solidFill>
                <a:srgbClr val="002060"/>
              </a:solidFill>
              <a:latin typeface="Arial Black" panose="020B0A04020102020204" pitchFamily="34" charset="0"/>
            </a:endParaRPr>
          </a:p>
        </p:txBody>
      </p:sp>
      <p:sp>
        <p:nvSpPr>
          <p:cNvPr id="3" name="TextBox 2"/>
          <p:cNvSpPr txBox="1"/>
          <p:nvPr/>
        </p:nvSpPr>
        <p:spPr>
          <a:xfrm>
            <a:off x="161876" y="1239797"/>
            <a:ext cx="8820250" cy="4985980"/>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smtClean="0">
                <a:solidFill>
                  <a:srgbClr val="002060"/>
                </a:solidFill>
              </a:rPr>
              <a:t>New Service Types for Families First and CARES Act have been setup at each agency in CRIA2 and in the programs where Home Delivered Meals, Congregate Meals and Transportation are normally tracked </a:t>
            </a:r>
          </a:p>
          <a:p>
            <a:pPr marL="342900" indent="-342900">
              <a:spcAft>
                <a:spcPts val="1800"/>
              </a:spcAft>
              <a:buFont typeface="Arial" panose="020B0604020202020204" pitchFamily="34" charset="0"/>
              <a:buChar char="•"/>
            </a:pPr>
            <a:r>
              <a:rPr lang="en-US" sz="2400" b="1" dirty="0" smtClean="0">
                <a:solidFill>
                  <a:srgbClr val="002060"/>
                </a:solidFill>
              </a:rPr>
              <a:t>If any of these Service Types for Families First and / or CARES Act are needed in additional programs, contact the NWD Help Desk at </a:t>
            </a:r>
            <a:r>
              <a:rPr lang="en-US" sz="2400" b="1" dirty="0" smtClean="0">
                <a:solidFill>
                  <a:srgbClr val="002060"/>
                </a:solidFill>
                <a:hlinkClick r:id="rId4"/>
              </a:rPr>
              <a:t>NWDHelp@DARS.Virginia.gov</a:t>
            </a:r>
            <a:r>
              <a:rPr lang="en-US" sz="2400" b="1" dirty="0" smtClean="0">
                <a:solidFill>
                  <a:srgbClr val="002060"/>
                </a:solidFill>
              </a:rPr>
              <a:t> and that request can be accommodated </a:t>
            </a:r>
          </a:p>
          <a:p>
            <a:pPr marL="342900" indent="-342900">
              <a:spcAft>
                <a:spcPts val="1800"/>
              </a:spcAft>
              <a:buFont typeface="Arial" panose="020B0604020202020204" pitchFamily="34" charset="0"/>
              <a:buChar char="•"/>
            </a:pPr>
            <a:r>
              <a:rPr lang="en-US" sz="2400" b="1" dirty="0" smtClean="0">
                <a:solidFill>
                  <a:srgbClr val="002060"/>
                </a:solidFill>
              </a:rPr>
              <a:t>New </a:t>
            </a:r>
            <a:r>
              <a:rPr lang="en-US" sz="2400" b="1" dirty="0">
                <a:solidFill>
                  <a:srgbClr val="002060"/>
                </a:solidFill>
              </a:rPr>
              <a:t>Event Profiles </a:t>
            </a:r>
            <a:r>
              <a:rPr lang="en-US" sz="2400" b="1" dirty="0" smtClean="0">
                <a:solidFill>
                  <a:srgbClr val="002060"/>
                </a:solidFill>
              </a:rPr>
              <a:t>for these new Service Types must be created in programs where units are to be entered and tracked before entering service units unless entering the service units on a person by person basis (within enrollment) or in CRIA2</a:t>
            </a:r>
            <a:endParaRPr lang="en-US" sz="2400" b="1" dirty="0">
              <a:solidFill>
                <a:srgbClr val="002060"/>
              </a:solidFill>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spTree>
    <p:extLst>
      <p:ext uri="{BB962C8B-B14F-4D97-AF65-F5344CB8AC3E}">
        <p14:creationId xmlns:p14="http://schemas.microsoft.com/office/powerpoint/2010/main" val="3434872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8</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New Event Profile</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161876" y="1281888"/>
            <a:ext cx="8753723" cy="4832826"/>
          </a:xfrm>
          <a:prstGeom prst="rect">
            <a:avLst/>
          </a:prstGeom>
          <a:ln>
            <a:solidFill>
              <a:schemeClr val="accent1"/>
            </a:solidFill>
          </a:ln>
        </p:spPr>
      </p:pic>
    </p:spTree>
    <p:extLst>
      <p:ext uri="{BB962C8B-B14F-4D97-AF65-F5344CB8AC3E}">
        <p14:creationId xmlns:p14="http://schemas.microsoft.com/office/powerpoint/2010/main" val="199478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08C819-A8D6-49B7-9711-697A480D5E49}"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5" y="6324606"/>
            <a:ext cx="9144001" cy="541627"/>
          </a:xfrm>
          <a:prstGeom prst="rect">
            <a:avLst/>
          </a:prstGeom>
          <a:solidFill>
            <a:srgbClr val="0035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n-US" sz="1100" dirty="0">
                <a:solidFill>
                  <a:prstClr val="white"/>
                </a:solidFill>
                <a:ea typeface="Calibri"/>
                <a:cs typeface="Times New Roman"/>
              </a:rPr>
              <a:t>                                                                                                                                   </a:t>
            </a:r>
          </a:p>
        </p:txBody>
      </p:sp>
      <p:pic>
        <p:nvPicPr>
          <p:cNvPr id="7" name="Picture 6"/>
          <p:cNvPicPr>
            <a:picLocks noChangeAspect="1"/>
          </p:cNvPicPr>
          <p:nvPr/>
        </p:nvPicPr>
        <p:blipFill>
          <a:blip r:embed="rId3"/>
          <a:stretch>
            <a:fillRect/>
          </a:stretch>
        </p:blipFill>
        <p:spPr>
          <a:xfrm>
            <a:off x="1" y="6"/>
            <a:ext cx="9144000" cy="536495"/>
          </a:xfrm>
          <a:prstGeom prst="rect">
            <a:avLst/>
          </a:prstGeom>
        </p:spPr>
      </p:pic>
      <p:sp>
        <p:nvSpPr>
          <p:cNvPr id="8" name="Title 1"/>
          <p:cNvSpPr txBox="1">
            <a:spLocks/>
          </p:cNvSpPr>
          <p:nvPr/>
        </p:nvSpPr>
        <p:spPr>
          <a:xfrm>
            <a:off x="161876" y="140925"/>
            <a:ext cx="8753723" cy="1000044"/>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smtClean="0">
                <a:solidFill>
                  <a:srgbClr val="002060"/>
                </a:solidFill>
                <a:latin typeface="Arial Black" panose="020B0A04020102020204" pitchFamily="34" charset="0"/>
              </a:rPr>
              <a:t>SAMPLE: Sign Up Individual to Event </a:t>
            </a:r>
            <a:endParaRPr lang="en-US" sz="2400" b="1" dirty="0">
              <a:solidFill>
                <a:srgbClr val="002060"/>
              </a:solidFill>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dirty="0" smtClean="0">
                <a:solidFill>
                  <a:schemeClr val="bg1"/>
                </a:solidFill>
              </a:rPr>
              <a:t>Questions? Contact NWDHelp@DARS.Virginia.gov</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161876" y="1281887"/>
            <a:ext cx="8753723" cy="4897965"/>
          </a:xfrm>
          <a:prstGeom prst="rect">
            <a:avLst/>
          </a:prstGeom>
          <a:ln>
            <a:solidFill>
              <a:schemeClr val="accent1"/>
            </a:solidFill>
          </a:ln>
        </p:spPr>
      </p:pic>
    </p:spTree>
    <p:extLst>
      <p:ext uri="{BB962C8B-B14F-4D97-AF65-F5344CB8AC3E}">
        <p14:creationId xmlns:p14="http://schemas.microsoft.com/office/powerpoint/2010/main" val="265550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3.xml><?xml version="1.0" encoding="utf-8"?>
<a:theme xmlns:a="http://schemas.openxmlformats.org/drawingml/2006/main" name="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4.xml><?xml version="1.0" encoding="utf-8"?>
<a:theme xmlns:a="http://schemas.openxmlformats.org/drawingml/2006/main" name="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5.xml><?xml version="1.0" encoding="utf-8"?>
<a:theme xmlns:a="http://schemas.openxmlformats.org/drawingml/2006/main" name="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ppt/theme/theme6.xml><?xml version="1.0" encoding="utf-8"?>
<a:theme xmlns:a="http://schemas.openxmlformats.org/drawingml/2006/main" name="2_Title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 id="{602511F8-8F4B-3E49-97A6-70DBEDABE263}" vid="{0E89A20F-DB78-2342-A80C-C1D2919D228B}"/>
    </a:ext>
  </a:extLst>
</a:theme>
</file>

<file path=ppt/theme/theme7.xml><?xml version="1.0" encoding="utf-8"?>
<a:theme xmlns:a="http://schemas.openxmlformats.org/drawingml/2006/main" name="1_Advoc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C3AA33F5-1F2F-4823-9D19-BCB80B31F1DF}"/>
    </a:ext>
  </a:extLst>
</a:theme>
</file>

<file path=ppt/theme/theme8.xml><?xml version="1.0" encoding="utf-8"?>
<a:theme xmlns:a="http://schemas.openxmlformats.org/drawingml/2006/main" name="1_Establish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1A39925D-70D7-4629-BEFB-3778781CB510}"/>
    </a:ext>
  </a:extLst>
</a:theme>
</file>

<file path=ppt/theme/theme9.xml><?xml version="1.0" encoding="utf-8"?>
<a:theme xmlns:a="http://schemas.openxmlformats.org/drawingml/2006/main" name="1_Innovat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_PowerPointTemplate_2018" id="{BA07FEB7-FF47-46B0-ABAC-749F9D386C92}" vid="{4B912B5F-8FFE-43B1-9391-46D7DCB274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e571ce1-07d3-4480-bf75-fb9c6ac3b3af">COVID-19</Category>
    <PublishingExpirationDate xmlns="http://schemas.microsoft.com/sharepoint/v3" xsi:nil="true"/>
    <PublishingStartDate xmlns="http://schemas.microsoft.com/sharepoint/v3" xsi:nil="true"/>
    <_dlc_DocId xmlns="89461f00-0b74-46d7-ba90-7a84aa4e2ee4">NKAHMF2WWKTP-54631402-923</_dlc_DocId>
    <_dlc_DocIdUrl xmlns="89461f00-0b74-46d7-ba90-7a84aa4e2ee4">
      <Url>https://sharepoint.wwrc.net/VDAproviders/_layouts/15/DocIdRedir.aspx?ID=NKAHMF2WWKTP-54631402-923</Url>
      <Description>NKAHMF2WWKTP-54631402-923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FA8A92-A071-45D3-884C-B5824E2048DB}"/>
</file>

<file path=customXml/itemProps2.xml><?xml version="1.0" encoding="utf-8"?>
<ds:datastoreItem xmlns:ds="http://schemas.openxmlformats.org/officeDocument/2006/customXml" ds:itemID="{ED2B19F4-DF9D-4F10-9FEC-16964547C10A}"/>
</file>

<file path=customXml/itemProps3.xml><?xml version="1.0" encoding="utf-8"?>
<ds:datastoreItem xmlns:ds="http://schemas.openxmlformats.org/officeDocument/2006/customXml" ds:itemID="{93ACA868-3255-4023-9AF2-AD5248A36E80}"/>
</file>

<file path=customXml/itemProps4.xml><?xml version="1.0" encoding="utf-8"?>
<ds:datastoreItem xmlns:ds="http://schemas.openxmlformats.org/officeDocument/2006/customXml" ds:itemID="{87F47F3C-09CA-4190-AF68-B81398CF0784}"/>
</file>

<file path=customXml/itemProps5.xml><?xml version="1.0" encoding="utf-8"?>
<ds:datastoreItem xmlns:ds="http://schemas.openxmlformats.org/officeDocument/2006/customXml" ds:itemID="{699BD3CA-C865-4D77-8759-189AFB64753D}"/>
</file>

<file path=docProps/app.xml><?xml version="1.0" encoding="utf-8"?>
<Properties xmlns="http://schemas.openxmlformats.org/officeDocument/2006/extended-properties" xmlns:vt="http://schemas.openxmlformats.org/officeDocument/2006/docPropsVTypes">
  <Template>Office Theme</Template>
  <TotalTime>3234</TotalTime>
  <Words>2797</Words>
  <Application>Microsoft Office PowerPoint</Application>
  <PresentationFormat>On-screen Show (4:3)</PresentationFormat>
  <Paragraphs>249</Paragraphs>
  <Slides>30</Slides>
  <Notes>30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30</vt:i4>
      </vt:variant>
    </vt:vector>
  </HeadingPairs>
  <TitlesOfParts>
    <vt:vector size="46" baseType="lpstr">
      <vt:lpstr>Arial</vt:lpstr>
      <vt:lpstr>Arial Black</vt:lpstr>
      <vt:lpstr>Calibri</vt:lpstr>
      <vt:lpstr>Calibri Light</vt:lpstr>
      <vt:lpstr>Cooper Hewitt Book</vt:lpstr>
      <vt:lpstr>Cooper Hewitt Semibold</vt:lpstr>
      <vt:lpstr>Times New Roman</vt:lpstr>
      <vt:lpstr>Office Theme</vt:lpstr>
      <vt:lpstr>1_Title White Background</vt:lpstr>
      <vt:lpstr>Advocating Slides</vt:lpstr>
      <vt:lpstr>Establishing Slides</vt:lpstr>
      <vt:lpstr>Innovating Slides</vt:lpstr>
      <vt:lpstr>2_Title White Background</vt:lpstr>
      <vt:lpstr>1_Advocating Slides</vt:lpstr>
      <vt:lpstr>1_Establishing Slides</vt:lpstr>
      <vt:lpstr>1_Innovating Slides</vt:lpstr>
      <vt:lpstr>PowerPoint Presentation</vt:lpstr>
      <vt:lpstr>Communication During the Meeting: The Chat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Data Units and Reporting Webinar 5-15-2020</dc:title>
  <dc:creator>Boggs, Wendy (DARS)</dc:creator>
  <cp:lastModifiedBy>Brinkley, Tanya (DARS)</cp:lastModifiedBy>
  <cp:revision>316</cp:revision>
  <dcterms:created xsi:type="dcterms:W3CDTF">2018-06-04T12:29:50Z</dcterms:created>
  <dcterms:modified xsi:type="dcterms:W3CDTF">2021-07-20T19:09:30Z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31ef579d-cd9c-49cd-be11-c7d715abadd6</vt:lpwstr>
  </property>
</Properties>
</file>