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33.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68.xml" ContentType="application/vnd.openxmlformats-officedocument.presentationml.slide+xml"/>
  <Override PartName="/ppt/slides/slide67.xml" ContentType="application/vnd.openxmlformats-officedocument.presentationml.slide+xml"/>
  <Override PartName="/ppt/slides/slide66.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83.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84.xml" ContentType="application/vnd.openxmlformats-officedocument.presentationml.slide+xml"/>
  <Override PartName="/ppt/slides/slide82.xml" ContentType="application/vnd.openxmlformats-officedocument.presentationml.slide+xml"/>
  <Override PartName="/ppt/slides/slide81.xml" ContentType="application/vnd.openxmlformats-officedocument.presentationml.slide+xml"/>
  <Override PartName="/ppt/slides/slide80.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61.xml" ContentType="application/vnd.openxmlformats-officedocument.presentationml.slide+xml"/>
  <Override PartName="/ppt/slides/slide60.xml" ContentType="application/vnd.openxmlformats-officedocument.presentationml.slide+xml"/>
  <Override PartName="/ppt/slides/slide59.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4.xml" ContentType="application/vnd.openxmlformats-officedocument.presentationml.slide+xml"/>
  <Override PartName="/ppt/slides/slide53.xml" ContentType="application/vnd.openxmlformats-officedocument.presentationml.slide+xml"/>
  <Override PartName="/ppt/slides/slide52.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13.xml" ContentType="application/vnd.openxmlformats-officedocument.presentationml.slide+xml"/>
  <Override PartName="/ppt/slides/slide32.xml" ContentType="application/vnd.openxmlformats-officedocument.presentationml.slide+xml"/>
  <Override PartName="/ppt/slides/slide15.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2.xml" ContentType="application/vnd.openxmlformats-officedocument.presentationml.slide+xml"/>
  <Override PartName="/ppt/slides/slide14.xml" ContentType="application/vnd.openxmlformats-officedocument.presentationml.slide+xml"/>
  <Override PartName="/ppt/slides/slide20.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1.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23.xml" ContentType="application/vnd.openxmlformats-officedocument.presentationml.slideLayout+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1.xml" ContentType="application/vnd.openxmlformats-officedocument.presentationml.notesSlide+xml"/>
  <Override PartName="/ppt/notesSlides/notesSlide3.xml" ContentType="application/vnd.openxmlformats-officedocument.presentationml.notesSlide+xml"/>
  <Override PartName="/ppt/theme/theme3.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Override PartName="/customXml/itemProps5.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87"/>
  </p:notesMasterIdLst>
  <p:sldIdLst>
    <p:sldId id="341"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42"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494"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viewProps" Target="viewProp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theme" Target="theme/theme1.xml"/><Relationship Id="rId95" Type="http://schemas.openxmlformats.org/officeDocument/2006/relationships/customXml" Target="../customXml/item4.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customXml" Target="../customXml/item2.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presProps" Target="presProps.xml"/><Relationship Id="rId91" Type="http://schemas.openxmlformats.org/officeDocument/2006/relationships/tableStyles" Target="tableStyles.xml"/><Relationship Id="rId96" Type="http://schemas.openxmlformats.org/officeDocument/2006/relationships/customXml" Target="../customXml/item5.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customXml" Target="../customXml/item3.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notesMaster" Target="notesMasters/notesMaster1.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52CFB5-C86E-4363-AAEE-F6E41D079E41}" type="datetimeFigureOut">
              <a:rPr lang="en-US" smtClean="0"/>
              <a:t>3/4/2019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C7B24D-9184-4694-AB89-E4207AD5A2E1}" type="slidenum">
              <a:rPr lang="en-US" smtClean="0"/>
              <a:t>‹#›</a:t>
            </a:fld>
            <a:endParaRPr lang="en-US"/>
          </a:p>
        </p:txBody>
      </p:sp>
    </p:spTree>
    <p:extLst>
      <p:ext uri="{BB962C8B-B14F-4D97-AF65-F5344CB8AC3E}">
        <p14:creationId xmlns:p14="http://schemas.microsoft.com/office/powerpoint/2010/main" val="1952083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551F0B-735B-444E-85A8-F212E63B7619}"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4158207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8AEEC4-7EE5-4111-8976-EBBB6AD9F083}"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786792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551F0B-735B-444E-85A8-F212E63B7619}" type="slidenum">
              <a:rPr lang="en-US" smtClean="0"/>
              <a:pPr/>
              <a:t>38</a:t>
            </a:fld>
            <a:endParaRPr lang="en-US"/>
          </a:p>
        </p:txBody>
      </p:sp>
    </p:spTree>
    <p:extLst>
      <p:ext uri="{BB962C8B-B14F-4D97-AF65-F5344CB8AC3E}">
        <p14:creationId xmlns:p14="http://schemas.microsoft.com/office/powerpoint/2010/main" val="3452090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endParaRPr lang="en-US" dirty="0"/>
          </a:p>
        </p:txBody>
      </p:sp>
      <p:sp>
        <p:nvSpPr>
          <p:cNvPr id="4" name="Slide Number Placeholder 3"/>
          <p:cNvSpPr>
            <a:spLocks noGrp="1"/>
          </p:cNvSpPr>
          <p:nvPr>
            <p:ph type="sldNum" sz="quarter" idx="10"/>
          </p:nvPr>
        </p:nvSpPr>
        <p:spPr/>
        <p:txBody>
          <a:bodyPr/>
          <a:lstStyle/>
          <a:p>
            <a:fld id="{848AEEC4-7EE5-4111-8976-EBBB6AD9F083}"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17504654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Title 8"/>
          <p:cNvSpPr>
            <a:spLocks noGrp="1"/>
          </p:cNvSpPr>
          <p:nvPr>
            <p:ph type="ctrTitle"/>
          </p:nvPr>
        </p:nvSpPr>
        <p:spPr>
          <a:xfrm>
            <a:off x="914400" y="175260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5019" y="4953000"/>
            <a:ext cx="12197020"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sz="180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79266C62-CE75-4A8A-9911-E5A7E627A44E}" type="datetime1">
              <a:rPr lang="en-US" smtClean="0"/>
              <a:t>3/4/2019</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r>
              <a:rPr lang="en-US" smtClean="0"/>
              <a:t>Privileged and Confidential DRAFT --  Attorney Work Product</a:t>
            </a:r>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5955061D-7EB3-4F6B-8B96-97CF8B996C62}" type="slidenum">
              <a:rPr lang="en-US" smtClean="0"/>
              <a:t>‹#›</a:t>
            </a:fld>
            <a:endParaRPr lang="en-US"/>
          </a:p>
        </p:txBody>
      </p:sp>
    </p:spTree>
    <p:extLst>
      <p:ext uri="{BB962C8B-B14F-4D97-AF65-F5344CB8AC3E}">
        <p14:creationId xmlns:p14="http://schemas.microsoft.com/office/powerpoint/2010/main" val="296260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1481330"/>
            <a:ext cx="109728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078ED83-FB23-4C67-A059-FF7D62440773}" type="datetime1">
              <a:rPr lang="en-US" smtClean="0"/>
              <a:t>3/4/2019</a:t>
            </a:fld>
            <a:endParaRPr lang="en-US"/>
          </a:p>
        </p:txBody>
      </p:sp>
      <p:sp>
        <p:nvSpPr>
          <p:cNvPr id="5" name="Footer Placeholder 4"/>
          <p:cNvSpPr>
            <a:spLocks noGrp="1"/>
          </p:cNvSpPr>
          <p:nvPr>
            <p:ph type="ftr" sz="quarter" idx="11"/>
          </p:nvPr>
        </p:nvSpPr>
        <p:spPr/>
        <p:txBody>
          <a:bodyPr/>
          <a:lstStyle/>
          <a:p>
            <a:r>
              <a:rPr lang="en-US" smtClean="0"/>
              <a:t>Privileged and Confidential DRAFT --  Attorney Work Product</a:t>
            </a:r>
            <a:endParaRPr lang="en-US"/>
          </a:p>
        </p:txBody>
      </p:sp>
      <p:sp>
        <p:nvSpPr>
          <p:cNvPr id="6" name="Slide Number Placeholder 5"/>
          <p:cNvSpPr>
            <a:spLocks noGrp="1"/>
          </p:cNvSpPr>
          <p:nvPr>
            <p:ph type="sldNum" sz="quarter" idx="12"/>
          </p:nvPr>
        </p:nvSpPr>
        <p:spPr/>
        <p:txBody>
          <a:bodyPr/>
          <a:lstStyle/>
          <a:p>
            <a:fld id="{5955061D-7EB3-4F6B-8B96-97CF8B996C62}" type="slidenum">
              <a:rPr lang="en-US" smtClean="0"/>
              <a:t>‹#›</a:t>
            </a:fld>
            <a:endParaRPr lang="en-US"/>
          </a:p>
        </p:txBody>
      </p:sp>
    </p:spTree>
    <p:extLst>
      <p:ext uri="{BB962C8B-B14F-4D97-AF65-F5344CB8AC3E}">
        <p14:creationId xmlns:p14="http://schemas.microsoft.com/office/powerpoint/2010/main" val="172427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1"/>
            <a:ext cx="236996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41"/>
            <a:ext cx="84328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22B9B41-4750-4E3D-922F-FF29BC90B7B3}" type="datetime1">
              <a:rPr lang="en-US" smtClean="0"/>
              <a:t>3/4/2019</a:t>
            </a:fld>
            <a:endParaRPr lang="en-US"/>
          </a:p>
        </p:txBody>
      </p:sp>
      <p:sp>
        <p:nvSpPr>
          <p:cNvPr id="5" name="Footer Placeholder 4"/>
          <p:cNvSpPr>
            <a:spLocks noGrp="1"/>
          </p:cNvSpPr>
          <p:nvPr>
            <p:ph type="ftr" sz="quarter" idx="11"/>
          </p:nvPr>
        </p:nvSpPr>
        <p:spPr/>
        <p:txBody>
          <a:bodyPr/>
          <a:lstStyle/>
          <a:p>
            <a:r>
              <a:rPr lang="en-US" smtClean="0"/>
              <a:t>Privileged and Confidential DRAFT --  Attorney Work Product</a:t>
            </a:r>
            <a:endParaRPr lang="en-US"/>
          </a:p>
        </p:txBody>
      </p:sp>
      <p:sp>
        <p:nvSpPr>
          <p:cNvPr id="6" name="Slide Number Placeholder 5"/>
          <p:cNvSpPr>
            <a:spLocks noGrp="1"/>
          </p:cNvSpPr>
          <p:nvPr>
            <p:ph type="sldNum" sz="quarter" idx="12"/>
          </p:nvPr>
        </p:nvSpPr>
        <p:spPr/>
        <p:txBody>
          <a:bodyPr/>
          <a:lstStyle/>
          <a:p>
            <a:fld id="{5955061D-7EB3-4F6B-8B96-97CF8B996C62}" type="slidenum">
              <a:rPr lang="en-US" smtClean="0"/>
              <a:t>‹#›</a:t>
            </a:fld>
            <a:endParaRPr lang="en-US"/>
          </a:p>
        </p:txBody>
      </p:sp>
    </p:spTree>
    <p:extLst>
      <p:ext uri="{BB962C8B-B14F-4D97-AF65-F5344CB8AC3E}">
        <p14:creationId xmlns:p14="http://schemas.microsoft.com/office/powerpoint/2010/main" val="33954620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170CB2-30DE-4B2F-A174-11C559CDB146}" type="datetime1">
              <a:rPr lang="en-US" smtClean="0"/>
              <a:t>3/4/2019</a:t>
            </a:fld>
            <a:endParaRPr lang="en-US"/>
          </a:p>
        </p:txBody>
      </p:sp>
      <p:sp>
        <p:nvSpPr>
          <p:cNvPr id="5" name="Footer Placeholder 4"/>
          <p:cNvSpPr>
            <a:spLocks noGrp="1"/>
          </p:cNvSpPr>
          <p:nvPr>
            <p:ph type="ftr" sz="quarter" idx="11"/>
          </p:nvPr>
        </p:nvSpPr>
        <p:spPr/>
        <p:txBody>
          <a:bodyPr/>
          <a:lstStyle/>
          <a:p>
            <a:r>
              <a:rPr lang="en-US" smtClean="0"/>
              <a:t>Privileged and Confidential DRAFT --  Attorney Work Product</a:t>
            </a:r>
            <a:endParaRPr lang="en-US"/>
          </a:p>
        </p:txBody>
      </p:sp>
      <p:sp>
        <p:nvSpPr>
          <p:cNvPr id="6" name="Slide Number Placeholder 5"/>
          <p:cNvSpPr>
            <a:spLocks noGrp="1"/>
          </p:cNvSpPr>
          <p:nvPr>
            <p:ph type="sldNum" sz="quarter" idx="12"/>
          </p:nvPr>
        </p:nvSpPr>
        <p:spPr/>
        <p:txBody>
          <a:bodyPr/>
          <a:lstStyle/>
          <a:p>
            <a:fld id="{5955061D-7EB3-4F6B-8B96-97CF8B996C62}" type="slidenum">
              <a:rPr lang="en-US" smtClean="0"/>
              <a:t>‹#›</a:t>
            </a:fld>
            <a:endParaRPr lang="en-US"/>
          </a:p>
        </p:txBody>
      </p:sp>
    </p:spTree>
    <p:extLst>
      <p:ext uri="{BB962C8B-B14F-4D97-AF65-F5344CB8AC3E}">
        <p14:creationId xmlns:p14="http://schemas.microsoft.com/office/powerpoint/2010/main" val="42255783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dirty="0"/>
            </a:lvl1pPr>
          </a:lstStyle>
          <a:p>
            <a:pPr>
              <a:defRPr/>
            </a:pPr>
            <a:fld id="{09156589-6FB9-44A5-A8FC-0EADDDE87096}" type="datetime1">
              <a:rPr lang="en-US" smtClean="0">
                <a:solidFill>
                  <a:srgbClr val="DBF5F9">
                    <a:shade val="90000"/>
                  </a:srgbClr>
                </a:solidFill>
              </a:rPr>
              <a:pPr>
                <a:defRPr/>
              </a:pPr>
              <a:t>3/4/2019</a:t>
            </a:fld>
            <a:endParaRPr lang="en-US">
              <a:solidFill>
                <a:srgbClr val="DBF5F9">
                  <a:shade val="90000"/>
                </a:srgbClr>
              </a:solidFill>
            </a:endParaRPr>
          </a:p>
        </p:txBody>
      </p:sp>
      <p:sp>
        <p:nvSpPr>
          <p:cNvPr id="5" name="Footer Placeholder 18"/>
          <p:cNvSpPr>
            <a:spLocks noGrp="1"/>
          </p:cNvSpPr>
          <p:nvPr>
            <p:ph type="ftr" sz="quarter" idx="11"/>
          </p:nvPr>
        </p:nvSpPr>
        <p:spPr/>
        <p:txBody>
          <a:bodyPr/>
          <a:lstStyle>
            <a:lvl1pPr>
              <a:defRPr dirty="0"/>
            </a:lvl1pPr>
          </a:lstStyle>
          <a:p>
            <a:pPr>
              <a:defRPr/>
            </a:pPr>
            <a:endParaRPr lang="en-US">
              <a:solidFill>
                <a:srgbClr val="DBF5F9">
                  <a:shade val="90000"/>
                </a:srgbClr>
              </a:solidFill>
            </a:endParaRPr>
          </a:p>
        </p:txBody>
      </p:sp>
      <p:sp>
        <p:nvSpPr>
          <p:cNvPr id="6" name="Slide Number Placeholder 26"/>
          <p:cNvSpPr>
            <a:spLocks noGrp="1"/>
          </p:cNvSpPr>
          <p:nvPr>
            <p:ph type="sldNum" sz="quarter" idx="12"/>
          </p:nvPr>
        </p:nvSpPr>
        <p:spPr/>
        <p:txBody>
          <a:bodyPr/>
          <a:lstStyle>
            <a:lvl1pPr>
              <a:defRPr/>
            </a:lvl1pPr>
          </a:lstStyle>
          <a:p>
            <a:pPr>
              <a:defRPr/>
            </a:pPr>
            <a:fld id="{C3816D26-671C-4DA0-BB69-904CE0F78296}" type="slidenum">
              <a:rPr lang="en-US">
                <a:solidFill>
                  <a:srgbClr val="DBF5F9">
                    <a:shade val="90000"/>
                  </a:srgbClr>
                </a:solidFill>
              </a:rPr>
              <a:pPr>
                <a:defRPr/>
              </a:pPr>
              <a:t>‹#›</a:t>
            </a:fld>
            <a:endParaRPr lang="en-US" dirty="0">
              <a:solidFill>
                <a:srgbClr val="DBF5F9">
                  <a:shade val="90000"/>
                </a:srgbClr>
              </a:solidFill>
            </a:endParaRPr>
          </a:p>
        </p:txBody>
      </p:sp>
    </p:spTree>
    <p:extLst>
      <p:ext uri="{BB962C8B-B14F-4D97-AF65-F5344CB8AC3E}">
        <p14:creationId xmlns:p14="http://schemas.microsoft.com/office/powerpoint/2010/main" val="2322151642"/>
      </p:ext>
    </p:extLst>
  </p:cSld>
  <p:clrMapOvr>
    <a:overrideClrMapping bg1="dk1" tx1="lt1" bg2="dk2" tx2="lt2" accent1="accent1" accent2="accent2" accent3="accent3" accent4="accent4" accent5="accent5" accent6="accent6" hlink="hlink" folHlink="folHlink"/>
  </p:clrMapOvr>
  <p:transition>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9"/>
          <p:cNvSpPr>
            <a:spLocks noGrp="1"/>
          </p:cNvSpPr>
          <p:nvPr>
            <p:ph type="dt" sz="half" idx="10"/>
          </p:nvPr>
        </p:nvSpPr>
        <p:spPr/>
        <p:txBody>
          <a:bodyPr/>
          <a:lstStyle>
            <a:lvl1pPr>
              <a:defRPr/>
            </a:lvl1pPr>
          </a:lstStyle>
          <a:p>
            <a:pPr>
              <a:defRPr/>
            </a:pPr>
            <a:fld id="{9B713016-286E-4CE7-920A-AE564C0047FF}" type="datetime1">
              <a:rPr lang="en-US" smtClean="0">
                <a:solidFill>
                  <a:srgbClr val="04617B">
                    <a:shade val="90000"/>
                  </a:srgbClr>
                </a:solidFill>
              </a:rPr>
              <a:pPr>
                <a:defRPr/>
              </a:pPr>
              <a:t>3/4/2019</a:t>
            </a:fld>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D5F6651E-70E4-4866-A39C-8AC91DC083FA}"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val="492559673"/>
      </p:ext>
    </p:extLst>
  </p:cSld>
  <p:clrMapOvr>
    <a:masterClrMapping/>
  </p:clrMapOvr>
  <p:transition>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707136" y="2704664"/>
            <a:ext cx="103632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dirty="0"/>
            </a:lvl1pPr>
          </a:lstStyle>
          <a:p>
            <a:pPr>
              <a:defRPr/>
            </a:pPr>
            <a:fld id="{767EC103-8F08-4655-8FE4-55C39EE752E5}" type="datetime1">
              <a:rPr lang="en-US" smtClean="0">
                <a:solidFill>
                  <a:srgbClr val="DBF5F9">
                    <a:shade val="90000"/>
                  </a:srgbClr>
                </a:solidFill>
              </a:rPr>
              <a:pPr>
                <a:defRPr/>
              </a:pPr>
              <a:t>3/4/2019</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lvl1pPr>
              <a:defRPr dirty="0"/>
            </a:lvl1pPr>
          </a:lstStyle>
          <a:p>
            <a:pPr>
              <a:defRPr/>
            </a:pPr>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E6D03CCA-B1B0-4FA2-B6CF-D9C3415F03A2}" type="slidenum">
              <a:rPr lang="en-US">
                <a:solidFill>
                  <a:srgbClr val="DBF5F9">
                    <a:shade val="90000"/>
                  </a:srgbClr>
                </a:solidFill>
              </a:rPr>
              <a:pPr>
                <a:defRPr/>
              </a:pPr>
              <a:t>‹#›</a:t>
            </a:fld>
            <a:endParaRPr lang="en-US" dirty="0">
              <a:solidFill>
                <a:srgbClr val="DBF5F9">
                  <a:shade val="90000"/>
                </a:srgbClr>
              </a:solidFill>
            </a:endParaRPr>
          </a:p>
        </p:txBody>
      </p:sp>
    </p:spTree>
    <p:extLst>
      <p:ext uri="{BB962C8B-B14F-4D97-AF65-F5344CB8AC3E}">
        <p14:creationId xmlns:p14="http://schemas.microsoft.com/office/powerpoint/2010/main" val="4182055794"/>
      </p:ext>
    </p:extLst>
  </p:cSld>
  <p:clrMapOvr>
    <a:overrideClrMapping bg1="dk1" tx1="lt1" bg2="dk2" tx2="lt2" accent1="accent1" accent2="accent2" accent3="accent3" accent4="accent4" accent5="accent5" accent6="accent6" hlink="hlink" folHlink="folHlink"/>
  </p:clrMapOvr>
  <p:transition>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1A458927-C1AE-4098-A723-E1028B6BF9A4}" type="datetime1">
              <a:rPr lang="en-US" smtClean="0">
                <a:solidFill>
                  <a:srgbClr val="04617B">
                    <a:shade val="90000"/>
                  </a:srgbClr>
                </a:solidFill>
              </a:rPr>
              <a:pPr>
                <a:defRPr/>
              </a:pPr>
              <a:t>3/4/2019</a:t>
            </a:fld>
            <a:endParaRPr lang="en-US">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1D648593-8395-4FF9-818F-D7220D15D22C}"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val="401357885"/>
      </p:ext>
    </p:extLst>
  </p:cSld>
  <p:clrMapOvr>
    <a:masterClrMapping/>
  </p:clrMapOvr>
  <p:transition>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E2995DDB-2FE1-438D-9369-EEB799DA339B}" type="datetime1">
              <a:rPr lang="en-US" smtClean="0">
                <a:solidFill>
                  <a:srgbClr val="04617B">
                    <a:shade val="90000"/>
                  </a:srgbClr>
                </a:solidFill>
              </a:rPr>
              <a:pPr>
                <a:defRPr/>
              </a:pPr>
              <a:t>3/4/2019</a:t>
            </a:fld>
            <a:endParaRPr lang="en-US">
              <a:solidFill>
                <a:srgbClr val="04617B">
                  <a:shade val="90000"/>
                </a:srgbClr>
              </a:solidFill>
            </a:endParaRPr>
          </a:p>
        </p:txBody>
      </p:sp>
      <p:sp>
        <p:nvSpPr>
          <p:cNvPr id="8"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9" name="Slide Number Placeholder 17"/>
          <p:cNvSpPr>
            <a:spLocks noGrp="1"/>
          </p:cNvSpPr>
          <p:nvPr>
            <p:ph type="sldNum" sz="quarter" idx="12"/>
          </p:nvPr>
        </p:nvSpPr>
        <p:spPr/>
        <p:txBody>
          <a:bodyPr/>
          <a:lstStyle>
            <a:lvl1pPr>
              <a:defRPr/>
            </a:lvl1pPr>
          </a:lstStyle>
          <a:p>
            <a:pPr>
              <a:defRPr/>
            </a:pPr>
            <a:fld id="{AB206BB3-07BA-40FC-894B-06BFD178811E}"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val="242892448"/>
      </p:ext>
    </p:extLst>
  </p:cSld>
  <p:clrMapOvr>
    <a:masterClrMapping/>
  </p:clrMapOvr>
  <p:transition>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DF749AE3-610F-42B4-BE75-DBA4BDA3F62D}" type="datetime1">
              <a:rPr lang="en-US" smtClean="0">
                <a:solidFill>
                  <a:srgbClr val="04617B">
                    <a:shade val="90000"/>
                  </a:srgbClr>
                </a:solidFill>
              </a:rPr>
              <a:pPr>
                <a:defRPr/>
              </a:pPr>
              <a:t>3/4/2019</a:t>
            </a:fld>
            <a:endParaRPr lang="en-US">
              <a:solidFill>
                <a:srgbClr val="04617B">
                  <a:shade val="90000"/>
                </a:srgbClr>
              </a:solidFill>
            </a:endParaRPr>
          </a:p>
        </p:txBody>
      </p:sp>
      <p:sp>
        <p:nvSpPr>
          <p:cNvPr id="4"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5" name="Slide Number Placeholder 17"/>
          <p:cNvSpPr>
            <a:spLocks noGrp="1"/>
          </p:cNvSpPr>
          <p:nvPr>
            <p:ph type="sldNum" sz="quarter" idx="12"/>
          </p:nvPr>
        </p:nvSpPr>
        <p:spPr/>
        <p:txBody>
          <a:bodyPr/>
          <a:lstStyle>
            <a:lvl1pPr>
              <a:defRPr/>
            </a:lvl1pPr>
          </a:lstStyle>
          <a:p>
            <a:pPr>
              <a:defRPr/>
            </a:pPr>
            <a:fld id="{220D4962-EE0E-4DA6-9065-147C869F3172}"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val="1238764980"/>
      </p:ext>
    </p:extLst>
  </p:cSld>
  <p:clrMapOvr>
    <a:masterClrMapping/>
  </p:clrMapOvr>
  <p:transition>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EAB8418B-BA81-4186-AF8D-600C2364ABC2}" type="datetime1">
              <a:rPr lang="en-US" smtClean="0">
                <a:solidFill>
                  <a:srgbClr val="04617B">
                    <a:shade val="90000"/>
                  </a:srgbClr>
                </a:solidFill>
              </a:rPr>
              <a:pPr>
                <a:defRPr/>
              </a:pPr>
              <a:t>3/4/2019</a:t>
            </a:fld>
            <a:endParaRPr lang="en-US">
              <a:solidFill>
                <a:srgbClr val="04617B">
                  <a:shade val="90000"/>
                </a:srgbClr>
              </a:solidFill>
            </a:endParaRPr>
          </a:p>
        </p:txBody>
      </p:sp>
      <p:sp>
        <p:nvSpPr>
          <p:cNvPr id="3"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4" name="Slide Number Placeholder 17"/>
          <p:cNvSpPr>
            <a:spLocks noGrp="1"/>
          </p:cNvSpPr>
          <p:nvPr>
            <p:ph type="sldNum" sz="quarter" idx="12"/>
          </p:nvPr>
        </p:nvSpPr>
        <p:spPr/>
        <p:txBody>
          <a:bodyPr/>
          <a:lstStyle>
            <a:lvl1pPr>
              <a:defRPr/>
            </a:lvl1pPr>
          </a:lstStyle>
          <a:p>
            <a:pPr>
              <a:defRPr/>
            </a:pPr>
            <a:fld id="{8EF36934-5804-4078-8DEC-1B590CA53298}"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val="1818051272"/>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AFD28CB-7EB0-45F0-A313-CD9CF2809043}" type="datetime1">
              <a:rPr lang="en-US" smtClean="0"/>
              <a:t>3/4/2019</a:t>
            </a:fld>
            <a:endParaRPr lang="en-US"/>
          </a:p>
        </p:txBody>
      </p:sp>
      <p:sp>
        <p:nvSpPr>
          <p:cNvPr id="5" name="Footer Placeholder 4"/>
          <p:cNvSpPr>
            <a:spLocks noGrp="1"/>
          </p:cNvSpPr>
          <p:nvPr>
            <p:ph type="ftr" sz="quarter" idx="11"/>
          </p:nvPr>
        </p:nvSpPr>
        <p:spPr/>
        <p:txBody>
          <a:bodyPr/>
          <a:lstStyle/>
          <a:p>
            <a:r>
              <a:rPr lang="en-US" smtClean="0"/>
              <a:t>Privileged and Confidential DRAFT --  Attorney Work Product</a:t>
            </a:r>
            <a:endParaRPr lang="en-US"/>
          </a:p>
        </p:txBody>
      </p:sp>
      <p:sp>
        <p:nvSpPr>
          <p:cNvPr id="6" name="Slide Number Placeholder 5"/>
          <p:cNvSpPr>
            <a:spLocks noGrp="1"/>
          </p:cNvSpPr>
          <p:nvPr>
            <p:ph type="sldNum" sz="quarter" idx="12"/>
          </p:nvPr>
        </p:nvSpPr>
        <p:spPr/>
        <p:txBody>
          <a:bodyPr/>
          <a:lstStyle/>
          <a:p>
            <a:fld id="{5955061D-7EB3-4F6B-8B96-97CF8B996C62}" type="slidenum">
              <a:rPr lang="en-US" smtClean="0"/>
              <a:t>‹#›</a:t>
            </a:fld>
            <a:endParaRPr lang="en-US"/>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extLst>
      <p:ext uri="{BB962C8B-B14F-4D97-AF65-F5344CB8AC3E}">
        <p14:creationId xmlns:p14="http://schemas.microsoft.com/office/powerpoint/2010/main" val="22334524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86024DD0-7DB4-47D7-9045-DB3E168DA66E}" type="datetime1">
              <a:rPr lang="en-US" smtClean="0">
                <a:solidFill>
                  <a:srgbClr val="04617B">
                    <a:shade val="90000"/>
                  </a:srgbClr>
                </a:solidFill>
              </a:rPr>
              <a:pPr>
                <a:defRPr/>
              </a:pPr>
              <a:t>3/4/2019</a:t>
            </a:fld>
            <a:endParaRPr lang="en-US">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D3E982E3-949F-4770-9397-35319B9A8DED}"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val="2071483016"/>
      </p:ext>
    </p:extLst>
  </p:cSld>
  <p:clrMapOvr>
    <a:masterClrMapping/>
  </p:clrMapOvr>
  <p:transition>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4220633" y="1108075"/>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800" dirty="0">
              <a:solidFill>
                <a:prstClr val="white"/>
              </a:solidFill>
            </a:endParaRPr>
          </a:p>
        </p:txBody>
      </p:sp>
      <p:sp>
        <p:nvSpPr>
          <p:cNvPr id="6" name="Right Triangle 5"/>
          <p:cNvSpPr/>
          <p:nvPr/>
        </p:nvSpPr>
        <p:spPr>
          <a:xfrm rot="420000" flipV="1">
            <a:off x="10672234" y="5359401"/>
            <a:ext cx="207433"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800" dirty="0">
              <a:solidFill>
                <a:prstClr val="white"/>
              </a:solidFill>
            </a:endParaRPr>
          </a:p>
        </p:txBody>
      </p:sp>
      <p:sp>
        <p:nvSpPr>
          <p:cNvPr id="7" name="Freeform 6"/>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sz="1800" dirty="0">
              <a:solidFill>
                <a:prstClr val="black"/>
              </a:solidFill>
            </a:endParaRPr>
          </a:p>
        </p:txBody>
      </p:sp>
      <p:sp>
        <p:nvSpPr>
          <p:cNvPr id="8" name="Freeform 7"/>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sz="1800" dirty="0">
              <a:solidFill>
                <a:prstClr val="black"/>
              </a:solidFill>
            </a:endParaRPr>
          </a:p>
        </p:txBody>
      </p:sp>
      <p:sp>
        <p:nvSpPr>
          <p:cNvPr id="2" name="Title 1"/>
          <p:cNvSpPr>
            <a:spLocks noGrp="1"/>
          </p:cNvSpPr>
          <p:nvPr>
            <p:ph type="title"/>
          </p:nvPr>
        </p:nvSpPr>
        <p:spPr>
          <a:xfrm>
            <a:off x="812800" y="1176997"/>
            <a:ext cx="2950464"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812800" y="2828785"/>
            <a:ext cx="29464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9" name="Date Placeholder 4"/>
          <p:cNvSpPr>
            <a:spLocks noGrp="1"/>
          </p:cNvSpPr>
          <p:nvPr>
            <p:ph type="dt" sz="half" idx="10"/>
          </p:nvPr>
        </p:nvSpPr>
        <p:spPr/>
        <p:txBody>
          <a:bodyPr/>
          <a:lstStyle>
            <a:lvl1pPr>
              <a:defRPr dirty="0"/>
            </a:lvl1pPr>
          </a:lstStyle>
          <a:p>
            <a:pPr>
              <a:defRPr/>
            </a:pPr>
            <a:fld id="{75497A9B-6B42-44E3-8106-13C7A7794571}" type="datetime1">
              <a:rPr lang="en-US" smtClean="0">
                <a:solidFill>
                  <a:srgbClr val="04617B">
                    <a:shade val="90000"/>
                  </a:srgbClr>
                </a:solidFill>
              </a:rPr>
              <a:pPr>
                <a:defRPr/>
              </a:pPr>
              <a:t>3/4/2019</a:t>
            </a:fld>
            <a:endParaRPr lang="en-US">
              <a:solidFill>
                <a:srgbClr val="04617B">
                  <a:shade val="90000"/>
                </a:srgbClr>
              </a:solidFill>
            </a:endParaRPr>
          </a:p>
        </p:txBody>
      </p:sp>
      <p:sp>
        <p:nvSpPr>
          <p:cNvPr id="10" name="Footer Placeholder 5"/>
          <p:cNvSpPr>
            <a:spLocks noGrp="1"/>
          </p:cNvSpPr>
          <p:nvPr>
            <p:ph type="ftr" sz="quarter" idx="11"/>
          </p:nvPr>
        </p:nvSpPr>
        <p:spPr/>
        <p:txBody>
          <a:bodyPr/>
          <a:lstStyle>
            <a:lvl1pPr>
              <a:defRPr dirty="0"/>
            </a:lvl1pPr>
          </a:lstStyle>
          <a:p>
            <a:pPr>
              <a:defRPr/>
            </a:pPr>
            <a:endParaRPr lang="en-US">
              <a:solidFill>
                <a:srgbClr val="04617B">
                  <a:shade val="90000"/>
                </a:srgbClr>
              </a:solidFill>
            </a:endParaRPr>
          </a:p>
        </p:txBody>
      </p:sp>
      <p:sp>
        <p:nvSpPr>
          <p:cNvPr id="11" name="Slide Number Placeholder 6"/>
          <p:cNvSpPr>
            <a:spLocks noGrp="1"/>
          </p:cNvSpPr>
          <p:nvPr>
            <p:ph type="sldNum" sz="quarter" idx="12"/>
          </p:nvPr>
        </p:nvSpPr>
        <p:spPr>
          <a:xfrm>
            <a:off x="10769600" y="6356351"/>
            <a:ext cx="812800" cy="365125"/>
          </a:xfrm>
        </p:spPr>
        <p:txBody>
          <a:bodyPr/>
          <a:lstStyle>
            <a:lvl1pPr>
              <a:defRPr/>
            </a:lvl1pPr>
          </a:lstStyle>
          <a:p>
            <a:pPr>
              <a:defRPr/>
            </a:pPr>
            <a:fld id="{F4A8DF55-95B4-4E78-AA16-3724ACD08B04}"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val="2111766911"/>
      </p:ext>
    </p:extLst>
  </p:cSld>
  <p:clrMapOvr>
    <a:masterClrMapping/>
  </p:clrMapOvr>
  <p:transition>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E33708CC-38E5-42FD-8812-AF532C1A15FA}" type="datetime1">
              <a:rPr lang="en-US" smtClean="0">
                <a:solidFill>
                  <a:srgbClr val="04617B">
                    <a:shade val="90000"/>
                  </a:srgbClr>
                </a:solidFill>
              </a:rPr>
              <a:pPr>
                <a:defRPr/>
              </a:pPr>
              <a:t>3/4/2019</a:t>
            </a:fld>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A965EE31-6E4C-4A1C-B2AD-51775F3F841F}"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val="4000420761"/>
      </p:ext>
    </p:extLst>
  </p:cSld>
  <p:clrMapOvr>
    <a:masterClrMapping/>
  </p:clrMapOvr>
  <p:transition>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914402"/>
            <a:ext cx="80264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225D413A-BAD7-475D-8349-355B827D0F49}" type="datetime1">
              <a:rPr lang="en-US" smtClean="0">
                <a:solidFill>
                  <a:srgbClr val="04617B">
                    <a:shade val="90000"/>
                  </a:srgbClr>
                </a:solidFill>
              </a:rPr>
              <a:pPr>
                <a:defRPr/>
              </a:pPr>
              <a:t>3/4/2019</a:t>
            </a:fld>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E71D1382-845C-4A3A-B0E1-3D468DE2EEA9}"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val="4013954387"/>
      </p:ext>
    </p:extLst>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7435690-81E2-464F-B91F-A42AD5A08CD3}" type="datetime1">
              <a:rPr lang="en-US" smtClean="0"/>
              <a:t>3/4/2019</a:t>
            </a:fld>
            <a:endParaRPr lang="en-US"/>
          </a:p>
        </p:txBody>
      </p:sp>
      <p:sp>
        <p:nvSpPr>
          <p:cNvPr id="5" name="Footer Placeholder 4"/>
          <p:cNvSpPr>
            <a:spLocks noGrp="1"/>
          </p:cNvSpPr>
          <p:nvPr>
            <p:ph type="ftr" sz="quarter" idx="11"/>
          </p:nvPr>
        </p:nvSpPr>
        <p:spPr/>
        <p:txBody>
          <a:bodyPr/>
          <a:lstStyle/>
          <a:p>
            <a:r>
              <a:rPr lang="en-US" smtClean="0"/>
              <a:t>Privileged and Confidential DRAFT --  Attorney Work Product</a:t>
            </a:r>
            <a:endParaRPr lang="en-US"/>
          </a:p>
        </p:txBody>
      </p:sp>
      <p:sp>
        <p:nvSpPr>
          <p:cNvPr id="6" name="Slide Number Placeholder 5"/>
          <p:cNvSpPr>
            <a:spLocks noGrp="1"/>
          </p:cNvSpPr>
          <p:nvPr>
            <p:ph type="sldNum" sz="quarter" idx="12"/>
          </p:nvPr>
        </p:nvSpPr>
        <p:spPr/>
        <p:txBody>
          <a:bodyPr/>
          <a:lstStyle/>
          <a:p>
            <a:fld id="{5955061D-7EB3-4F6B-8B96-97CF8B996C62}" type="slidenum">
              <a:rPr lang="en-US" smtClean="0"/>
              <a:t>‹#›</a:t>
            </a:fld>
            <a:endParaRPr lang="en-US"/>
          </a:p>
        </p:txBody>
      </p:sp>
      <p:sp>
        <p:nvSpPr>
          <p:cNvPr id="7" name="Chevron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a:p>
        </p:txBody>
      </p:sp>
      <p:sp>
        <p:nvSpPr>
          <p:cNvPr id="8" name="Chevron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a:p>
        </p:txBody>
      </p:sp>
    </p:spTree>
    <p:extLst>
      <p:ext uri="{BB962C8B-B14F-4D97-AF65-F5344CB8AC3E}">
        <p14:creationId xmlns:p14="http://schemas.microsoft.com/office/powerpoint/2010/main" val="26284617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E4243D9-44E4-4AE0-98F2-9445E006528B}" type="datetime1">
              <a:rPr lang="en-US" smtClean="0"/>
              <a:t>3/4/2019</a:t>
            </a:fld>
            <a:endParaRPr lang="en-US"/>
          </a:p>
        </p:txBody>
      </p:sp>
      <p:sp>
        <p:nvSpPr>
          <p:cNvPr id="6" name="Footer Placeholder 5"/>
          <p:cNvSpPr>
            <a:spLocks noGrp="1"/>
          </p:cNvSpPr>
          <p:nvPr>
            <p:ph type="ftr" sz="quarter" idx="11"/>
          </p:nvPr>
        </p:nvSpPr>
        <p:spPr/>
        <p:txBody>
          <a:bodyPr/>
          <a:lstStyle/>
          <a:p>
            <a:r>
              <a:rPr lang="en-US" smtClean="0"/>
              <a:t>Privileged and Confidential DRAFT --  Attorney Work Product</a:t>
            </a:r>
            <a:endParaRPr lang="en-US"/>
          </a:p>
        </p:txBody>
      </p:sp>
      <p:sp>
        <p:nvSpPr>
          <p:cNvPr id="7" name="Slide Number Placeholder 6"/>
          <p:cNvSpPr>
            <a:spLocks noGrp="1"/>
          </p:cNvSpPr>
          <p:nvPr>
            <p:ph type="sldNum" sz="quarter" idx="12"/>
          </p:nvPr>
        </p:nvSpPr>
        <p:spPr/>
        <p:txBody>
          <a:bodyPr/>
          <a:lstStyle/>
          <a:p>
            <a:fld id="{5955061D-7EB3-4F6B-8B96-97CF8B996C62}" type="slidenum">
              <a:rPr lang="en-US" smtClean="0"/>
              <a:t>‹#›</a:t>
            </a:fld>
            <a:endParaRPr lang="en-US"/>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extLst>
      <p:ext uri="{BB962C8B-B14F-4D97-AF65-F5344CB8AC3E}">
        <p14:creationId xmlns:p14="http://schemas.microsoft.com/office/powerpoint/2010/main" val="1602746234"/>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3F30D9B-B8E0-484D-B721-C92336013A37}" type="datetime1">
              <a:rPr lang="en-US" smtClean="0"/>
              <a:t>3/4/2019</a:t>
            </a:fld>
            <a:endParaRPr lang="en-US"/>
          </a:p>
        </p:txBody>
      </p:sp>
      <p:sp>
        <p:nvSpPr>
          <p:cNvPr id="8" name="Footer Placeholder 7"/>
          <p:cNvSpPr>
            <a:spLocks noGrp="1"/>
          </p:cNvSpPr>
          <p:nvPr>
            <p:ph type="ftr" sz="quarter" idx="11"/>
          </p:nvPr>
        </p:nvSpPr>
        <p:spPr/>
        <p:txBody>
          <a:bodyPr/>
          <a:lstStyle/>
          <a:p>
            <a:r>
              <a:rPr lang="en-US" smtClean="0"/>
              <a:t>Privileged and Confidential DRAFT --  Attorney Work Product</a:t>
            </a:r>
            <a:endParaRPr lang="en-US"/>
          </a:p>
        </p:txBody>
      </p:sp>
      <p:sp>
        <p:nvSpPr>
          <p:cNvPr id="9" name="Slide Number Placeholder 8"/>
          <p:cNvSpPr>
            <a:spLocks noGrp="1"/>
          </p:cNvSpPr>
          <p:nvPr>
            <p:ph type="sldNum" sz="quarter" idx="12"/>
          </p:nvPr>
        </p:nvSpPr>
        <p:spPr/>
        <p:txBody>
          <a:bodyPr/>
          <a:lstStyle/>
          <a:p>
            <a:fld id="{5955061D-7EB3-4F6B-8B96-97CF8B996C62}" type="slidenum">
              <a:rPr lang="en-US" smtClean="0"/>
              <a:t>‹#›</a:t>
            </a:fld>
            <a:endParaRPr lang="en-US"/>
          </a:p>
        </p:txBody>
      </p:sp>
    </p:spTree>
    <p:extLst>
      <p:ext uri="{BB962C8B-B14F-4D97-AF65-F5344CB8AC3E}">
        <p14:creationId xmlns:p14="http://schemas.microsoft.com/office/powerpoint/2010/main" val="3540461588"/>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ADEFB7C-DEC9-44FF-B3F0-935094020DDD}" type="datetime1">
              <a:rPr lang="en-US" smtClean="0"/>
              <a:t>3/4/2019</a:t>
            </a:fld>
            <a:endParaRPr lang="en-US"/>
          </a:p>
        </p:txBody>
      </p:sp>
      <p:sp>
        <p:nvSpPr>
          <p:cNvPr id="4" name="Footer Placeholder 3"/>
          <p:cNvSpPr>
            <a:spLocks noGrp="1"/>
          </p:cNvSpPr>
          <p:nvPr>
            <p:ph type="ftr" sz="quarter" idx="11"/>
          </p:nvPr>
        </p:nvSpPr>
        <p:spPr/>
        <p:txBody>
          <a:bodyPr/>
          <a:lstStyle/>
          <a:p>
            <a:r>
              <a:rPr lang="en-US" smtClean="0"/>
              <a:t>Privileged and Confidential DRAFT --  Attorney Work Product</a:t>
            </a:r>
            <a:endParaRPr lang="en-US"/>
          </a:p>
        </p:txBody>
      </p:sp>
      <p:sp>
        <p:nvSpPr>
          <p:cNvPr id="5" name="Slide Number Placeholder 4"/>
          <p:cNvSpPr>
            <a:spLocks noGrp="1"/>
          </p:cNvSpPr>
          <p:nvPr>
            <p:ph type="sldNum" sz="quarter" idx="12"/>
          </p:nvPr>
        </p:nvSpPr>
        <p:spPr/>
        <p:txBody>
          <a:bodyPr/>
          <a:lstStyle/>
          <a:p>
            <a:fld id="{5955061D-7EB3-4F6B-8B96-97CF8B996C62}" type="slidenum">
              <a:rPr lang="en-US" smtClean="0"/>
              <a:t>‹#›</a:t>
            </a:fld>
            <a:endParaRPr lang="en-US"/>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extLst>
      <p:ext uri="{BB962C8B-B14F-4D97-AF65-F5344CB8AC3E}">
        <p14:creationId xmlns:p14="http://schemas.microsoft.com/office/powerpoint/2010/main" val="3299203099"/>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4918A6-325C-460E-A503-DE1E150A6718}" type="datetime1">
              <a:rPr lang="en-US" smtClean="0"/>
              <a:t>3/4/2019</a:t>
            </a:fld>
            <a:endParaRPr lang="en-US"/>
          </a:p>
        </p:txBody>
      </p:sp>
      <p:sp>
        <p:nvSpPr>
          <p:cNvPr id="3" name="Footer Placeholder 2"/>
          <p:cNvSpPr>
            <a:spLocks noGrp="1"/>
          </p:cNvSpPr>
          <p:nvPr>
            <p:ph type="ftr" sz="quarter" idx="11"/>
          </p:nvPr>
        </p:nvSpPr>
        <p:spPr/>
        <p:txBody>
          <a:bodyPr/>
          <a:lstStyle/>
          <a:p>
            <a:r>
              <a:rPr lang="en-US" smtClean="0"/>
              <a:t>Privileged and Confidential DRAFT --  Attorney Work Product</a:t>
            </a:r>
            <a:endParaRPr lang="en-US"/>
          </a:p>
        </p:txBody>
      </p:sp>
      <p:sp>
        <p:nvSpPr>
          <p:cNvPr id="4" name="Slide Number Placeholder 3"/>
          <p:cNvSpPr>
            <a:spLocks noGrp="1"/>
          </p:cNvSpPr>
          <p:nvPr>
            <p:ph type="sldNum" sz="quarter" idx="12"/>
          </p:nvPr>
        </p:nvSpPr>
        <p:spPr/>
        <p:txBody>
          <a:bodyPr/>
          <a:lstStyle/>
          <a:p>
            <a:fld id="{5955061D-7EB3-4F6B-8B96-97CF8B996C62}" type="slidenum">
              <a:rPr lang="en-US" smtClean="0"/>
              <a:t>‹#›</a:t>
            </a:fld>
            <a:endParaRPr lang="en-US"/>
          </a:p>
        </p:txBody>
      </p:sp>
    </p:spTree>
    <p:extLst>
      <p:ext uri="{BB962C8B-B14F-4D97-AF65-F5344CB8AC3E}">
        <p14:creationId xmlns:p14="http://schemas.microsoft.com/office/powerpoint/2010/main" val="4020295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8969376" y="6407944"/>
            <a:ext cx="2560320" cy="365760"/>
          </a:xfrm>
        </p:spPr>
        <p:txBody>
          <a:bodyPr/>
          <a:lstStyle/>
          <a:p>
            <a:fld id="{3EFFF90C-B7C8-4998-B3D9-F0DFA9D9A15A}" type="datetime1">
              <a:rPr lang="en-US" smtClean="0"/>
              <a:t>3/4/2019</a:t>
            </a:fld>
            <a:endParaRPr lang="en-US"/>
          </a:p>
        </p:txBody>
      </p:sp>
      <p:sp>
        <p:nvSpPr>
          <p:cNvPr id="6" name="Footer Placeholder 5"/>
          <p:cNvSpPr>
            <a:spLocks noGrp="1"/>
          </p:cNvSpPr>
          <p:nvPr>
            <p:ph type="ftr" sz="quarter" idx="11"/>
          </p:nvPr>
        </p:nvSpPr>
        <p:spPr/>
        <p:txBody>
          <a:bodyPr/>
          <a:lstStyle/>
          <a:p>
            <a:r>
              <a:rPr lang="en-US" smtClean="0"/>
              <a:t>Privileged and Confidential DRAFT --  Attorney Work Product</a:t>
            </a:r>
            <a:endParaRPr lang="en-US"/>
          </a:p>
        </p:txBody>
      </p:sp>
      <p:sp>
        <p:nvSpPr>
          <p:cNvPr id="7" name="Slide Number Placeholder 6"/>
          <p:cNvSpPr>
            <a:spLocks noGrp="1"/>
          </p:cNvSpPr>
          <p:nvPr>
            <p:ph type="sldNum" sz="quarter" idx="12"/>
          </p:nvPr>
        </p:nvSpPr>
        <p:spPr/>
        <p:txBody>
          <a:bodyPr/>
          <a:lstStyle/>
          <a:p>
            <a:fld id="{5955061D-7EB3-4F6B-8B96-97CF8B996C62}" type="slidenum">
              <a:rPr lang="en-US" smtClean="0"/>
              <a:t>‹#›</a:t>
            </a:fld>
            <a:endParaRPr lang="en-US"/>
          </a:p>
        </p:txBody>
      </p:sp>
    </p:spTree>
    <p:extLst>
      <p:ext uri="{BB962C8B-B14F-4D97-AF65-F5344CB8AC3E}">
        <p14:creationId xmlns:p14="http://schemas.microsoft.com/office/powerpoint/2010/main" val="4054086930"/>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0E94A67D-65B3-422F-8863-C78AC4F1DF5D}" type="datetime1">
              <a:rPr lang="en-US" smtClean="0"/>
              <a:t>3/4/2019</a:t>
            </a:fld>
            <a:endParaRPr lang="en-US"/>
          </a:p>
        </p:txBody>
      </p:sp>
      <p:sp>
        <p:nvSpPr>
          <p:cNvPr id="6" name="Footer Placeholder 5"/>
          <p:cNvSpPr>
            <a:spLocks noGrp="1"/>
          </p:cNvSpPr>
          <p:nvPr>
            <p:ph type="ftr" sz="quarter" idx="11"/>
          </p:nvPr>
        </p:nvSpPr>
        <p:spPr>
          <a:xfrm>
            <a:off x="5840097" y="6407945"/>
            <a:ext cx="3134241" cy="365125"/>
          </a:xfrm>
        </p:spPr>
        <p:txBody>
          <a:bodyPr/>
          <a:lstStyle>
            <a:lvl1pPr>
              <a:defRPr>
                <a:solidFill>
                  <a:schemeClr val="tx1"/>
                </a:solidFill>
              </a:defRPr>
            </a:lvl1pPr>
            <a:extLst/>
          </a:lstStyle>
          <a:p>
            <a:r>
              <a:rPr lang="en-US" smtClean="0"/>
              <a:t>Privileged and Confidential DRAFT --  Attorney Work Product</a:t>
            </a:r>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955061D-7EB3-4F6B-8B96-97CF8B996C62}" type="slidenum">
              <a:rPr lang="en-US" smtClean="0"/>
              <a:t>‹#›</a:t>
            </a:fld>
            <a:endParaRPr lang="en-US"/>
          </a:p>
        </p:txBody>
      </p:sp>
      <p:sp>
        <p:nvSpPr>
          <p:cNvPr id="2" name="Title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9" name="Freeform 8"/>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0" name="Right Triangle 9"/>
          <p:cNvSpPr>
            <a:spLocks/>
          </p:cNvSpPr>
          <p:nvPr/>
        </p:nvSpPr>
        <p:spPr bwMode="auto">
          <a:xfrm>
            <a:off x="-8056" y="5791253"/>
            <a:ext cx="4536419"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sz="1800"/>
          </a:p>
        </p:txBody>
      </p:sp>
      <p:cxnSp>
        <p:nvCxnSpPr>
          <p:cNvPr id="11" name="Straight Connector 10"/>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a:p>
        </p:txBody>
      </p:sp>
    </p:spTree>
    <p:extLst>
      <p:ext uri="{BB962C8B-B14F-4D97-AF65-F5344CB8AC3E}">
        <p14:creationId xmlns:p14="http://schemas.microsoft.com/office/powerpoint/2010/main" val="429898058"/>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Freeform 11"/>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Right Triangle 13"/>
          <p:cNvSpPr>
            <a:spLocks/>
          </p:cNvSpPr>
          <p:nvPr/>
        </p:nvSpPr>
        <p:spPr bwMode="auto">
          <a:xfrm>
            <a:off x="-8056" y="5791253"/>
            <a:ext cx="4536419" cy="1080868"/>
          </a:xfrm>
          <a:prstGeom prst="rtTriangle">
            <a:avLst/>
          </a:prstGeom>
          <a:blipFill>
            <a:blip r:embed="rId1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sz="1800"/>
          </a:p>
        </p:txBody>
      </p:sp>
      <p:cxnSp>
        <p:nvCxnSpPr>
          <p:cNvPr id="15" name="Straight Connector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481329"/>
            <a:ext cx="10972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fld id="{4D2C512A-CA5A-40AB-B808-1A379C622BA0}" type="datetime1">
              <a:rPr lang="en-US" smtClean="0"/>
              <a:t>3/4/2019</a:t>
            </a:fld>
            <a:endParaRPr lang="en-US"/>
          </a:p>
        </p:txBody>
      </p:sp>
      <p:sp>
        <p:nvSpPr>
          <p:cNvPr id="22" name="Footer Placeholder 21"/>
          <p:cNvSpPr>
            <a:spLocks noGrp="1"/>
          </p:cNvSpPr>
          <p:nvPr>
            <p:ph type="ftr" sz="quarter" idx="3"/>
          </p:nvPr>
        </p:nvSpPr>
        <p:spPr>
          <a:xfrm>
            <a:off x="5840097" y="6407945"/>
            <a:ext cx="3134241" cy="365125"/>
          </a:xfrm>
          <a:prstGeom prst="rect">
            <a:avLst/>
          </a:prstGeom>
        </p:spPr>
        <p:txBody>
          <a:bodyPr vert="horz" anchor="b"/>
          <a:lstStyle>
            <a:lvl1pPr algn="r" eaLnBrk="1" latinLnBrk="0" hangingPunct="1">
              <a:defRPr kumimoji="0" sz="1000">
                <a:solidFill>
                  <a:schemeClr val="tx1"/>
                </a:solidFill>
              </a:defRPr>
            </a:lvl1pPr>
            <a:extLst/>
          </a:lstStyle>
          <a:p>
            <a:r>
              <a:rPr lang="en-US" smtClean="0"/>
              <a:t>Privileged and Confidential DRAFT --  Attorney Work Product</a:t>
            </a:r>
            <a:endParaRPr lang="en-US"/>
          </a:p>
        </p:txBody>
      </p:sp>
      <p:sp>
        <p:nvSpPr>
          <p:cNvPr id="18" name="Slide Number Placeholder 17"/>
          <p:cNvSpPr>
            <a:spLocks noGrp="1"/>
          </p:cNvSpPr>
          <p:nvPr>
            <p:ph type="sldNum" sz="quarter" idx="4"/>
          </p:nvPr>
        </p:nvSpPr>
        <p:spPr>
          <a:xfrm>
            <a:off x="11529696" y="6407945"/>
            <a:ext cx="487680" cy="365125"/>
          </a:xfrm>
          <a:prstGeom prst="rect">
            <a:avLst/>
          </a:prstGeom>
        </p:spPr>
        <p:txBody>
          <a:bodyPr vert="horz" anchor="b"/>
          <a:lstStyle>
            <a:lvl1pPr algn="r" eaLnBrk="1" latinLnBrk="0" hangingPunct="1">
              <a:defRPr kumimoji="0" sz="1000" b="0">
                <a:solidFill>
                  <a:schemeClr val="tx1"/>
                </a:solidFill>
              </a:defRPr>
            </a:lvl1pPr>
            <a:extLst/>
          </a:lstStyle>
          <a:p>
            <a:fld id="{5955061D-7EB3-4F6B-8B96-97CF8B996C62}" type="slidenum">
              <a:rPr lang="en-US" smtClean="0"/>
              <a:t>‹#›</a:t>
            </a:fld>
            <a:endParaRPr lang="en-US"/>
          </a:p>
        </p:txBody>
      </p:sp>
    </p:spTree>
    <p:extLst>
      <p:ext uri="{BB962C8B-B14F-4D97-AF65-F5344CB8AC3E}">
        <p14:creationId xmlns:p14="http://schemas.microsoft.com/office/powerpoint/2010/main" val="11355751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0" y="-7938"/>
            <a:ext cx="1221740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sz="1800" dirty="0">
              <a:solidFill>
                <a:prstClr val="black"/>
              </a:solidFill>
            </a:endParaRPr>
          </a:p>
        </p:txBody>
      </p:sp>
      <p:sp>
        <p:nvSpPr>
          <p:cNvPr id="8" name="Freeform 7"/>
          <p:cNvSpPr>
            <a:spLocks/>
          </p:cNvSpPr>
          <p:nvPr/>
        </p:nvSpPr>
        <p:spPr bwMode="auto">
          <a:xfrm>
            <a:off x="5842000" y="-7938"/>
            <a:ext cx="63500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sz="1800" dirty="0">
              <a:solidFill>
                <a:prstClr val="black"/>
              </a:solidFill>
            </a:endParaRPr>
          </a:p>
        </p:txBody>
      </p:sp>
      <p:sp>
        <p:nvSpPr>
          <p:cNvPr id="1028" name="Title Placeholder 8"/>
          <p:cNvSpPr>
            <a:spLocks noGrp="1"/>
          </p:cNvSpPr>
          <p:nvPr>
            <p:ph type="title"/>
          </p:nvPr>
        </p:nvSpPr>
        <p:spPr bwMode="auto">
          <a:xfrm>
            <a:off x="609600" y="704850"/>
            <a:ext cx="109728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609600" y="1935164"/>
            <a:ext cx="109728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dirty="0">
                <a:solidFill>
                  <a:schemeClr val="tx2">
                    <a:shade val="90000"/>
                  </a:schemeClr>
                </a:solidFill>
              </a:defRPr>
            </a:lvl1pPr>
          </a:lstStyle>
          <a:p>
            <a:pPr fontAlgn="base">
              <a:spcBef>
                <a:spcPct val="0"/>
              </a:spcBef>
              <a:spcAft>
                <a:spcPct val="0"/>
              </a:spcAft>
              <a:defRPr/>
            </a:pPr>
            <a:fld id="{E21C5FAA-FFAE-4653-9987-A14ECF0E757F}" type="datetime1">
              <a:rPr lang="en-US" smtClean="0">
                <a:solidFill>
                  <a:srgbClr val="04617B">
                    <a:shade val="90000"/>
                  </a:srgbClr>
                </a:solidFill>
                <a:latin typeface="Verdana" pitchFamily="34" charset="0"/>
              </a:rPr>
              <a:pPr fontAlgn="base">
                <a:spcBef>
                  <a:spcPct val="0"/>
                </a:spcBef>
                <a:spcAft>
                  <a:spcPct val="0"/>
                </a:spcAft>
                <a:defRPr/>
              </a:pPr>
              <a:t>3/4/2019</a:t>
            </a:fld>
            <a:endParaRPr lang="en-US">
              <a:solidFill>
                <a:srgbClr val="04617B">
                  <a:shade val="90000"/>
                </a:srgbClr>
              </a:solidFill>
              <a:latin typeface="Verdana" pitchFamily="34" charset="0"/>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dirty="0">
                <a:solidFill>
                  <a:schemeClr val="tx2">
                    <a:shade val="90000"/>
                  </a:schemeClr>
                </a:solidFill>
              </a:defRPr>
            </a:lvl1pPr>
          </a:lstStyle>
          <a:p>
            <a:pPr fontAlgn="base">
              <a:spcBef>
                <a:spcPct val="0"/>
              </a:spcBef>
              <a:spcAft>
                <a:spcPct val="0"/>
              </a:spcAft>
              <a:defRPr/>
            </a:pPr>
            <a:endParaRPr lang="en-US">
              <a:solidFill>
                <a:srgbClr val="04617B">
                  <a:shade val="90000"/>
                </a:srgbClr>
              </a:solidFill>
              <a:latin typeface="Verdana" pitchFamily="34" charset="0"/>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base">
              <a:spcBef>
                <a:spcPct val="0"/>
              </a:spcBef>
              <a:spcAft>
                <a:spcPct val="0"/>
              </a:spcAft>
              <a:defRPr/>
            </a:pPr>
            <a:fld id="{2376EA4D-77BC-4447-87ED-5A9FF30C43CC}" type="slidenum">
              <a:rPr lang="en-US">
                <a:solidFill>
                  <a:srgbClr val="04617B">
                    <a:shade val="90000"/>
                  </a:srgbClr>
                </a:solidFill>
                <a:latin typeface="Verdana" pitchFamily="34" charset="0"/>
              </a:rPr>
              <a:pPr fontAlgn="base">
                <a:spcBef>
                  <a:spcPct val="0"/>
                </a:spcBef>
                <a:spcAft>
                  <a:spcPct val="0"/>
                </a:spcAft>
                <a:defRPr/>
              </a:pPr>
              <a:t>‹#›</a:t>
            </a:fld>
            <a:endParaRPr lang="en-US" dirty="0">
              <a:solidFill>
                <a:srgbClr val="04617B">
                  <a:shade val="90000"/>
                </a:srgbClr>
              </a:solidFill>
              <a:latin typeface="Verdana" pitchFamily="34" charset="0"/>
            </a:endParaRPr>
          </a:p>
        </p:txBody>
      </p:sp>
      <p:grpSp>
        <p:nvGrpSpPr>
          <p:cNvPr id="1033" name="Group 1"/>
          <p:cNvGrpSpPr>
            <a:grpSpLocks/>
          </p:cNvGrpSpPr>
          <p:nvPr/>
        </p:nvGrpSpPr>
        <p:grpSpPr bwMode="auto">
          <a:xfrm>
            <a:off x="-25399" y="203200"/>
            <a:ext cx="12240684"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eaLnBrk="0" fontAlgn="base" hangingPunct="0">
                <a:spcBef>
                  <a:spcPct val="0"/>
                </a:spcBef>
                <a:spcAft>
                  <a:spcPct val="0"/>
                </a:spcAft>
                <a:defRPr/>
              </a:pPr>
              <a:endParaRPr lang="en-US" sz="1800" dirty="0">
                <a:solidFill>
                  <a:prstClr val="black"/>
                </a:solidFill>
                <a:latin typeface="Verdana" pitchFamily="34"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eaLnBrk="0" fontAlgn="base" hangingPunct="0">
                <a:spcBef>
                  <a:spcPct val="0"/>
                </a:spcBef>
                <a:spcAft>
                  <a:spcPct val="0"/>
                </a:spcAft>
                <a:defRPr/>
              </a:pPr>
              <a:endParaRPr lang="en-US" sz="1800" dirty="0">
                <a:solidFill>
                  <a:prstClr val="black"/>
                </a:solidFill>
                <a:latin typeface="Verdana" pitchFamily="34" charset="0"/>
              </a:endParaRPr>
            </a:p>
          </p:txBody>
        </p:sp>
      </p:grpSp>
    </p:spTree>
    <p:extLst>
      <p:ext uri="{BB962C8B-B14F-4D97-AF65-F5344CB8AC3E}">
        <p14:creationId xmlns:p14="http://schemas.microsoft.com/office/powerpoint/2010/main" val="121357035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ransition>
    <p:fade thruBlk="1"/>
  </p:transition>
  <p:timing>
    <p:tnLst>
      <p:par>
        <p:cTn id="1" dur="indefinite" restart="never" nodeType="tmRoot"/>
      </p:par>
    </p:tnLst>
  </p:timing>
  <p:hf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221;&#402;"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www.ada.gov/aids/"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209800" y="1"/>
            <a:ext cx="7239000" cy="1470025"/>
          </a:xfrm>
        </p:spPr>
        <p:txBody>
          <a:bodyPr>
            <a:normAutofit fontScale="90000"/>
          </a:bodyPr>
          <a:lstStyle/>
          <a:p>
            <a:pPr eaLnBrk="1" fontAlgn="auto" hangingPunct="1">
              <a:spcAft>
                <a:spcPts val="0"/>
              </a:spcAft>
              <a:defRPr/>
            </a:pPr>
            <a:r>
              <a:rPr lang="en-US" sz="4000" dirty="0"/>
              <a:t>Equal Access To Health Care Services For Individuals With Disabilities</a:t>
            </a:r>
          </a:p>
        </p:txBody>
      </p:sp>
      <p:sp>
        <p:nvSpPr>
          <p:cNvPr id="5123" name="Rectangle 3"/>
          <p:cNvSpPr>
            <a:spLocks noGrp="1" noChangeArrowheads="1"/>
          </p:cNvSpPr>
          <p:nvPr>
            <p:ph type="subTitle" idx="1"/>
          </p:nvPr>
        </p:nvSpPr>
        <p:spPr>
          <a:xfrm>
            <a:off x="1828800" y="4876800"/>
            <a:ext cx="8610600" cy="1752600"/>
          </a:xfrm>
        </p:spPr>
        <p:txBody>
          <a:bodyPr/>
          <a:lstStyle/>
          <a:p>
            <a:pPr marR="0" eaLnBrk="1" hangingPunct="1">
              <a:lnSpc>
                <a:spcPct val="60000"/>
              </a:lnSpc>
            </a:pPr>
            <a:endParaRPr lang="en-US" sz="1500" dirty="0"/>
          </a:p>
          <a:p>
            <a:pPr marR="0" eaLnBrk="1" hangingPunct="1">
              <a:lnSpc>
                <a:spcPct val="60000"/>
              </a:lnSpc>
            </a:pPr>
            <a:r>
              <a:rPr lang="en-US" sz="3400" dirty="0">
                <a:solidFill>
                  <a:srgbClr val="262626"/>
                </a:solidFill>
              </a:rPr>
              <a:t>Steven E. Gordon</a:t>
            </a:r>
          </a:p>
          <a:p>
            <a:pPr marR="0" eaLnBrk="1" hangingPunct="1">
              <a:lnSpc>
                <a:spcPct val="60000"/>
              </a:lnSpc>
            </a:pPr>
            <a:r>
              <a:rPr lang="en-US" sz="3400" dirty="0">
                <a:solidFill>
                  <a:srgbClr val="262626"/>
                </a:solidFill>
              </a:rPr>
              <a:t>Assistant United States Attorney</a:t>
            </a:r>
          </a:p>
          <a:p>
            <a:pPr marR="0" eaLnBrk="1" hangingPunct="1">
              <a:lnSpc>
                <a:spcPct val="60000"/>
              </a:lnSpc>
            </a:pPr>
            <a:r>
              <a:rPr lang="en-US" sz="3400" dirty="0">
                <a:solidFill>
                  <a:srgbClr val="262626"/>
                </a:solidFill>
              </a:rPr>
              <a:t>Civil Rights Enforcement Coordinator</a:t>
            </a:r>
          </a:p>
          <a:p>
            <a:pPr marR="0" eaLnBrk="1" hangingPunct="1">
              <a:lnSpc>
                <a:spcPct val="60000"/>
              </a:lnSpc>
            </a:pPr>
            <a:r>
              <a:rPr lang="en-US" sz="3400" dirty="0">
                <a:solidFill>
                  <a:srgbClr val="262626"/>
                </a:solidFill>
              </a:rPr>
              <a:t>USAO Eastern District of Virginia</a:t>
            </a:r>
          </a:p>
          <a:p>
            <a:pPr marR="0" eaLnBrk="1" hangingPunct="1">
              <a:lnSpc>
                <a:spcPct val="60000"/>
              </a:lnSpc>
            </a:pPr>
            <a:r>
              <a:rPr lang="en-US" sz="3400" dirty="0">
                <a:solidFill>
                  <a:srgbClr val="262626"/>
                </a:solidFill>
              </a:rPr>
              <a:t>  </a:t>
            </a:r>
            <a:br>
              <a:rPr lang="en-US" sz="3400" dirty="0">
                <a:solidFill>
                  <a:srgbClr val="262626"/>
                </a:solidFill>
              </a:rPr>
            </a:br>
            <a:endParaRPr lang="en-US" sz="3400" dirty="0">
              <a:solidFill>
                <a:srgbClr val="262626"/>
              </a:solidFill>
            </a:endParaRPr>
          </a:p>
          <a:p>
            <a:pPr marR="0" eaLnBrk="1" hangingPunct="1">
              <a:lnSpc>
                <a:spcPct val="60000"/>
              </a:lnSpc>
            </a:pPr>
            <a:endParaRPr lang="en-US" sz="1500" dirty="0"/>
          </a:p>
          <a:p>
            <a:pPr marR="0" eaLnBrk="1" hangingPunct="1">
              <a:lnSpc>
                <a:spcPct val="60000"/>
              </a:lnSpc>
            </a:pPr>
            <a:endParaRPr lang="en-US" sz="1500" dirty="0"/>
          </a:p>
          <a:p>
            <a:pPr marR="0" eaLnBrk="1" hangingPunct="1">
              <a:lnSpc>
                <a:spcPct val="60000"/>
              </a:lnSpc>
            </a:pPr>
            <a:endParaRPr lang="en-US" sz="1500" dirty="0"/>
          </a:p>
          <a:p>
            <a:pPr marR="0" eaLnBrk="1" hangingPunct="1">
              <a:lnSpc>
                <a:spcPct val="60000"/>
              </a:lnSpc>
            </a:pPr>
            <a:r>
              <a:rPr lang="en-US" sz="1500" dirty="0"/>
              <a:t>			</a:t>
            </a:r>
          </a:p>
        </p:txBody>
      </p:sp>
      <p:pic>
        <p:nvPicPr>
          <p:cNvPr id="5124" name="Picture 4" descr="DOJ_Seal_ColorHQ.gif"/>
          <p:cNvPicPr>
            <a:picLocks noChangeAspect="1"/>
          </p:cNvPicPr>
          <p:nvPr/>
        </p:nvPicPr>
        <p:blipFill>
          <a:blip r:embed="rId2" cstate="print"/>
          <a:srcRect/>
          <a:stretch>
            <a:fillRect/>
          </a:stretch>
        </p:blipFill>
        <p:spPr bwMode="auto">
          <a:xfrm>
            <a:off x="4114800" y="1371600"/>
            <a:ext cx="3562350" cy="356235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C3816D26-671C-4DA0-BB69-904CE0F78296}" type="slidenum">
              <a:rPr lang="en-US">
                <a:solidFill>
                  <a:srgbClr val="DBF5F9">
                    <a:shade val="90000"/>
                  </a:srgbClr>
                </a:solidFill>
                <a:latin typeface="Constantia"/>
              </a:rPr>
              <a:pPr>
                <a:defRPr/>
              </a:pPr>
              <a:t>1</a:t>
            </a:fld>
            <a:endParaRPr lang="en-US" dirty="0">
              <a:solidFill>
                <a:srgbClr val="DBF5F9">
                  <a:shade val="90000"/>
                </a:srgbClr>
              </a:solidFill>
              <a:latin typeface="Constantia"/>
            </a:endParaRPr>
          </a:p>
        </p:txBody>
      </p:sp>
    </p:spTree>
    <p:extLst>
      <p:ext uri="{BB962C8B-B14F-4D97-AF65-F5344CB8AC3E}">
        <p14:creationId xmlns:p14="http://schemas.microsoft.com/office/powerpoint/2010/main" val="4182262555"/>
      </p:ext>
    </p:extLst>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1"/>
                </a:solidFill>
              </a:rPr>
              <a:t>Conditions that May Be A “Disability”</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D1BC4097-DFDA-4A98-8BB8-552BEA96B555}" type="slidenum">
              <a:rPr lang="en-US" smtClean="0">
                <a:solidFill>
                  <a:srgbClr val="8CADAE">
                    <a:shade val="75000"/>
                  </a:srgbClr>
                </a:solidFill>
              </a:rPr>
              <a:pPr/>
              <a:t>10</a:t>
            </a:fld>
            <a:endParaRPr lang="en-US">
              <a:solidFill>
                <a:srgbClr val="8CADAE">
                  <a:shade val="75000"/>
                </a:srgbClr>
              </a:solidFill>
            </a:endParaRPr>
          </a:p>
        </p:txBody>
      </p:sp>
      <p:sp>
        <p:nvSpPr>
          <p:cNvPr id="5" name="Content Placeholder 4"/>
          <p:cNvSpPr>
            <a:spLocks noGrp="1"/>
          </p:cNvSpPr>
          <p:nvPr>
            <p:ph sz="quarter" idx="1"/>
          </p:nvPr>
        </p:nvSpPr>
        <p:spPr/>
        <p:txBody>
          <a:bodyPr>
            <a:normAutofit fontScale="92500" lnSpcReduction="10000"/>
          </a:bodyPr>
          <a:lstStyle/>
          <a:p>
            <a:r>
              <a:rPr lang="en-US" sz="3600" b="1" dirty="0"/>
              <a:t>Hearing impairments</a:t>
            </a:r>
          </a:p>
          <a:p>
            <a:r>
              <a:rPr lang="en-US" sz="3600" b="1" dirty="0"/>
              <a:t>Mobility impairments</a:t>
            </a:r>
          </a:p>
          <a:p>
            <a:r>
              <a:rPr lang="en-US" sz="3600" b="1" dirty="0"/>
              <a:t>HIV/AIDS</a:t>
            </a:r>
          </a:p>
          <a:p>
            <a:r>
              <a:rPr lang="en-US" sz="3600" dirty="0"/>
              <a:t>Vision impairments</a:t>
            </a:r>
          </a:p>
          <a:p>
            <a:r>
              <a:rPr lang="en-US" sz="3600" dirty="0"/>
              <a:t>Cognitive impairments</a:t>
            </a:r>
          </a:p>
          <a:p>
            <a:r>
              <a:rPr lang="en-US" sz="3600" dirty="0"/>
              <a:t>Mental Illness</a:t>
            </a:r>
          </a:p>
          <a:p>
            <a:r>
              <a:rPr lang="en-US" sz="3600" dirty="0"/>
              <a:t>Disorders of various organs</a:t>
            </a:r>
          </a:p>
          <a:p>
            <a:pPr marL="0" indent="0">
              <a:buNone/>
            </a:pPr>
            <a:r>
              <a:rPr lang="en-US" sz="3600" dirty="0"/>
              <a:t>42 U.S.C. § 12102.  This is not an all-inclusive list.  This presentation will focus on the first three.</a:t>
            </a:r>
          </a:p>
        </p:txBody>
      </p:sp>
    </p:spTree>
    <p:extLst>
      <p:ext uri="{BB962C8B-B14F-4D97-AF65-F5344CB8AC3E}">
        <p14:creationId xmlns:p14="http://schemas.microsoft.com/office/powerpoint/2010/main" val="27538888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1"/>
                </a:solidFill>
              </a:rPr>
              <a:t>Barrier-Free Health Care Initiative</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D1BC4097-DFDA-4A98-8BB8-552BEA96B555}" type="slidenum">
              <a:rPr lang="en-US" smtClean="0">
                <a:solidFill>
                  <a:srgbClr val="8CADAE">
                    <a:shade val="75000"/>
                  </a:srgbClr>
                </a:solidFill>
              </a:rPr>
              <a:pPr/>
              <a:t>11</a:t>
            </a:fld>
            <a:endParaRPr lang="en-US">
              <a:solidFill>
                <a:srgbClr val="8CADAE">
                  <a:shade val="75000"/>
                </a:srgbClr>
              </a:solidFill>
            </a:endParaRPr>
          </a:p>
        </p:txBody>
      </p:sp>
      <p:sp>
        <p:nvSpPr>
          <p:cNvPr id="5" name="Content Placeholder 4"/>
          <p:cNvSpPr>
            <a:spLocks noGrp="1"/>
          </p:cNvSpPr>
          <p:nvPr>
            <p:ph sz="quarter" idx="1"/>
          </p:nvPr>
        </p:nvSpPr>
        <p:spPr/>
        <p:txBody>
          <a:bodyPr>
            <a:normAutofit/>
          </a:bodyPr>
          <a:lstStyle/>
          <a:p>
            <a:pPr marL="0" indent="0">
              <a:buNone/>
            </a:pPr>
            <a:r>
              <a:rPr lang="en-US" dirty="0"/>
              <a:t>Through the Barrier-Free Health Care Initiative, U.S. </a:t>
            </a:r>
            <a:r>
              <a:rPr lang="en-US" dirty="0" smtClean="0"/>
              <a:t>Attorneys’ </a:t>
            </a:r>
            <a:r>
              <a:rPr lang="en-US" dirty="0"/>
              <a:t>offices </a:t>
            </a:r>
            <a:r>
              <a:rPr lang="en-US" dirty="0" smtClean="0"/>
              <a:t>and DOJ’s Civil </a:t>
            </a:r>
            <a:r>
              <a:rPr lang="en-US" dirty="0"/>
              <a:t>Rights Division </a:t>
            </a:r>
            <a:r>
              <a:rPr lang="en-US" dirty="0" smtClean="0"/>
              <a:t>are targeting </a:t>
            </a:r>
            <a:r>
              <a:rPr lang="en-US" dirty="0"/>
              <a:t>their enforcement efforts on </a:t>
            </a:r>
            <a:r>
              <a:rPr lang="en-US" dirty="0" smtClean="0"/>
              <a:t>access </a:t>
            </a:r>
            <a:r>
              <a:rPr lang="en-US" dirty="0"/>
              <a:t>to medical services and </a:t>
            </a:r>
            <a:r>
              <a:rPr lang="en-US" dirty="0" smtClean="0"/>
              <a:t>facilities:</a:t>
            </a:r>
          </a:p>
          <a:p>
            <a:pPr marL="0" indent="0">
              <a:buNone/>
            </a:pPr>
            <a:r>
              <a:rPr lang="en-US" dirty="0" smtClean="0"/>
              <a:t>(1) Effective </a:t>
            </a:r>
            <a:r>
              <a:rPr lang="en-US" dirty="0"/>
              <a:t>communication for people who are deaf or have hearing </a:t>
            </a:r>
            <a:r>
              <a:rPr lang="en-US" dirty="0" smtClean="0"/>
              <a:t>loss;</a:t>
            </a:r>
          </a:p>
          <a:p>
            <a:pPr marL="0" indent="0">
              <a:buNone/>
            </a:pPr>
            <a:r>
              <a:rPr lang="en-US" dirty="0" smtClean="0"/>
              <a:t>(2) Physical </a:t>
            </a:r>
            <a:r>
              <a:rPr lang="en-US" dirty="0"/>
              <a:t>access to medical care for people with mobility </a:t>
            </a:r>
            <a:r>
              <a:rPr lang="en-US" dirty="0" smtClean="0"/>
              <a:t>disabilities; and</a:t>
            </a:r>
          </a:p>
          <a:p>
            <a:pPr marL="0" indent="0">
              <a:buNone/>
            </a:pPr>
            <a:r>
              <a:rPr lang="en-US" dirty="0" smtClean="0"/>
              <a:t>(3)  Equal </a:t>
            </a:r>
            <a:r>
              <a:rPr lang="en-US" dirty="0"/>
              <a:t>access to treatment for people who have HIV/AIDS</a:t>
            </a:r>
            <a:r>
              <a:rPr lang="en-US" dirty="0" smtClean="0"/>
              <a:t>.</a:t>
            </a:r>
            <a:endParaRPr lang="en-US" dirty="0"/>
          </a:p>
        </p:txBody>
      </p:sp>
    </p:spTree>
    <p:extLst>
      <p:ext uri="{BB962C8B-B14F-4D97-AF65-F5344CB8AC3E}">
        <p14:creationId xmlns:p14="http://schemas.microsoft.com/office/powerpoint/2010/main" val="6413563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04799"/>
            <a:ext cx="8534400" cy="957943"/>
          </a:xfrm>
        </p:spPr>
        <p:txBody>
          <a:bodyPr>
            <a:noAutofit/>
          </a:bodyPr>
          <a:lstStyle/>
          <a:p>
            <a:pPr algn="ctr"/>
            <a:r>
              <a:rPr lang="en-US" sz="2800" dirty="0">
                <a:solidFill>
                  <a:schemeClr val="tx1"/>
                </a:solidFill>
              </a:rPr>
              <a:t>ADA Requires Public Accommodations, Including Health Care Providers To Provide Equal Services</a:t>
            </a:r>
          </a:p>
        </p:txBody>
      </p:sp>
      <p:sp>
        <p:nvSpPr>
          <p:cNvPr id="4" name="Slide Number Placeholder 3"/>
          <p:cNvSpPr>
            <a:spLocks noGrp="1"/>
          </p:cNvSpPr>
          <p:nvPr>
            <p:ph type="sldNum" sz="quarter" idx="12"/>
          </p:nvPr>
        </p:nvSpPr>
        <p:spPr/>
        <p:txBody>
          <a:bodyPr/>
          <a:lstStyle/>
          <a:p>
            <a:fld id="{D1BC4097-DFDA-4A98-8BB8-552BEA96B555}" type="slidenum">
              <a:rPr lang="en-US" smtClean="0">
                <a:solidFill>
                  <a:srgbClr val="8CADAE">
                    <a:shade val="75000"/>
                  </a:srgbClr>
                </a:solidFill>
              </a:rPr>
              <a:pPr/>
              <a:t>12</a:t>
            </a:fld>
            <a:endParaRPr lang="en-US">
              <a:solidFill>
                <a:srgbClr val="8CADAE">
                  <a:shade val="75000"/>
                </a:srgbClr>
              </a:solidFill>
            </a:endParaRPr>
          </a:p>
        </p:txBody>
      </p:sp>
      <p:sp>
        <p:nvSpPr>
          <p:cNvPr id="5" name="Content Placeholder 4"/>
          <p:cNvSpPr>
            <a:spLocks noGrp="1"/>
          </p:cNvSpPr>
          <p:nvPr>
            <p:ph sz="quarter" idx="1"/>
          </p:nvPr>
        </p:nvSpPr>
        <p:spPr/>
        <p:txBody>
          <a:bodyPr>
            <a:normAutofit/>
          </a:bodyPr>
          <a:lstStyle/>
          <a:p>
            <a:pPr marL="0" indent="0">
              <a:buNone/>
            </a:pPr>
            <a:r>
              <a:rPr lang="en-US" sz="3200" dirty="0"/>
              <a:t>The general principle underlying the ADA is that “[n]o individual shall be discriminated against on the basis of disability in the full and equal enjoyment of the goods, services, facilities, privileges, advantages, or accommodations of any place of public accommodation by any person who owns, leases (or leases to), or operates a place of public accommodation.”  42 U.S.C. § 12182(a). </a:t>
            </a:r>
          </a:p>
        </p:txBody>
      </p:sp>
    </p:spTree>
    <p:extLst>
      <p:ext uri="{BB962C8B-B14F-4D97-AF65-F5344CB8AC3E}">
        <p14:creationId xmlns:p14="http://schemas.microsoft.com/office/powerpoint/2010/main" val="24804894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a:solidFill>
                  <a:schemeClr val="tx1"/>
                </a:solidFill>
              </a:rPr>
              <a:t>Section 504 of the Rehabilitation Act of 1973 Provides A Similar Prohibition</a:t>
            </a:r>
          </a:p>
        </p:txBody>
      </p:sp>
      <p:sp>
        <p:nvSpPr>
          <p:cNvPr id="4" name="Slide Number Placeholder 3"/>
          <p:cNvSpPr>
            <a:spLocks noGrp="1"/>
          </p:cNvSpPr>
          <p:nvPr>
            <p:ph type="sldNum" sz="quarter" idx="12"/>
          </p:nvPr>
        </p:nvSpPr>
        <p:spPr/>
        <p:txBody>
          <a:bodyPr/>
          <a:lstStyle/>
          <a:p>
            <a:fld id="{D1BC4097-DFDA-4A98-8BB8-552BEA96B555}" type="slidenum">
              <a:rPr lang="en-US" smtClean="0">
                <a:solidFill>
                  <a:srgbClr val="8CADAE">
                    <a:shade val="75000"/>
                  </a:srgbClr>
                </a:solidFill>
              </a:rPr>
              <a:pPr/>
              <a:t>13</a:t>
            </a:fld>
            <a:endParaRPr lang="en-US">
              <a:solidFill>
                <a:srgbClr val="8CADAE">
                  <a:shade val="75000"/>
                </a:srgbClr>
              </a:solidFill>
            </a:endParaRPr>
          </a:p>
        </p:txBody>
      </p:sp>
      <p:sp>
        <p:nvSpPr>
          <p:cNvPr id="5" name="Content Placeholder 4"/>
          <p:cNvSpPr>
            <a:spLocks noGrp="1"/>
          </p:cNvSpPr>
          <p:nvPr>
            <p:ph sz="quarter" idx="1"/>
          </p:nvPr>
        </p:nvSpPr>
        <p:spPr/>
        <p:txBody>
          <a:bodyPr>
            <a:normAutofit/>
          </a:bodyPr>
          <a:lstStyle/>
          <a:p>
            <a:pPr marL="0" indent="0">
              <a:buNone/>
            </a:pPr>
            <a:r>
              <a:rPr lang="en-US" dirty="0"/>
              <a:t>Similarly, § 504 of the Rehabilitation Act of 1973, 29 U.S.C. § 794 </a:t>
            </a:r>
            <a:r>
              <a:rPr lang="en-US" i="1" dirty="0"/>
              <a:t>et seq.</a:t>
            </a:r>
            <a:r>
              <a:rPr lang="en-US" dirty="0"/>
              <a:t> prohibits recipients of federal funds from discriminating against individuals on the basis of </a:t>
            </a:r>
            <a:r>
              <a:rPr lang="en-US" dirty="0" smtClean="0"/>
              <a:t>disability.  The </a:t>
            </a:r>
            <a:r>
              <a:rPr lang="en-US" dirty="0"/>
              <a:t>Rehabilitation Act requirements apply to </a:t>
            </a:r>
            <a:r>
              <a:rPr lang="en-US" b="1" dirty="0"/>
              <a:t>all </a:t>
            </a:r>
            <a:r>
              <a:rPr lang="en-US" b="1" dirty="0" smtClean="0"/>
              <a:t>patients and companions</a:t>
            </a:r>
            <a:r>
              <a:rPr lang="en-US" dirty="0" smtClean="0"/>
              <a:t> </a:t>
            </a:r>
            <a:r>
              <a:rPr lang="en-US" dirty="0"/>
              <a:t>that receive medical services from a Medicare or Medicaid provider not just those whose </a:t>
            </a:r>
            <a:r>
              <a:rPr lang="en-US" dirty="0" err="1"/>
              <a:t>payor</a:t>
            </a:r>
            <a:r>
              <a:rPr lang="en-US" dirty="0"/>
              <a:t> is Medicare or Medicaid</a:t>
            </a:r>
            <a:r>
              <a:rPr lang="en-US" dirty="0" smtClean="0"/>
              <a:t>.  45 C.F.R. § 84.2.</a:t>
            </a:r>
            <a:endParaRPr lang="en-US" dirty="0"/>
          </a:p>
          <a:p>
            <a:endParaRPr lang="en-US" dirty="0"/>
          </a:p>
        </p:txBody>
      </p:sp>
    </p:spTree>
    <p:extLst>
      <p:ext uri="{BB962C8B-B14F-4D97-AF65-F5344CB8AC3E}">
        <p14:creationId xmlns:p14="http://schemas.microsoft.com/office/powerpoint/2010/main" val="15135465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ltLang="en-US" sz="2800" dirty="0">
                <a:solidFill>
                  <a:schemeClr val="tx1"/>
                </a:solidFill>
              </a:rPr>
              <a:t>Pursuant to the ADA and Rehab Act, Health Care Providers Must Furnish Auxiliary Aids</a:t>
            </a:r>
            <a:endParaRPr lang="en-US" sz="2800" dirty="0">
              <a:solidFill>
                <a:schemeClr val="tx1"/>
              </a:solidFill>
            </a:endParaRPr>
          </a:p>
        </p:txBody>
      </p:sp>
      <p:sp>
        <p:nvSpPr>
          <p:cNvPr id="4" name="Slide Number Placeholder 3"/>
          <p:cNvSpPr>
            <a:spLocks noGrp="1"/>
          </p:cNvSpPr>
          <p:nvPr>
            <p:ph type="sldNum" sz="quarter" idx="12"/>
          </p:nvPr>
        </p:nvSpPr>
        <p:spPr/>
        <p:txBody>
          <a:bodyPr/>
          <a:lstStyle/>
          <a:p>
            <a:fld id="{D1BC4097-DFDA-4A98-8BB8-552BEA96B555}" type="slidenum">
              <a:rPr lang="en-US" smtClean="0">
                <a:solidFill>
                  <a:srgbClr val="8CADAE">
                    <a:shade val="75000"/>
                  </a:srgbClr>
                </a:solidFill>
              </a:rPr>
              <a:pPr/>
              <a:t>14</a:t>
            </a:fld>
            <a:endParaRPr lang="en-US">
              <a:solidFill>
                <a:srgbClr val="8CADAE">
                  <a:shade val="75000"/>
                </a:srgbClr>
              </a:solidFill>
            </a:endParaRPr>
          </a:p>
        </p:txBody>
      </p:sp>
      <p:sp>
        <p:nvSpPr>
          <p:cNvPr id="5" name="Content Placeholder 4"/>
          <p:cNvSpPr>
            <a:spLocks noGrp="1"/>
          </p:cNvSpPr>
          <p:nvPr>
            <p:ph sz="quarter" idx="1"/>
          </p:nvPr>
        </p:nvSpPr>
        <p:spPr/>
        <p:txBody>
          <a:bodyPr/>
          <a:lstStyle/>
          <a:p>
            <a:r>
              <a:rPr lang="en-US" dirty="0"/>
              <a:t>No individual can be excluded, denied services, or otherwise treated differently because of the absence of auxiliary aids or </a:t>
            </a:r>
            <a:r>
              <a:rPr lang="en-US" dirty="0" smtClean="0"/>
              <a:t>services. </a:t>
            </a:r>
            <a:r>
              <a:rPr lang="en-US" sz="2800" dirty="0"/>
              <a:t>42 U.S.C. § 12182(a) (ADA); </a:t>
            </a:r>
            <a:r>
              <a:rPr lang="en-US" dirty="0"/>
              <a:t>29 U.S.C. § 794(a</a:t>
            </a:r>
            <a:r>
              <a:rPr lang="en-US" dirty="0" smtClean="0"/>
              <a:t>) (section 504 of Rehab Act); 28 </a:t>
            </a:r>
            <a:r>
              <a:rPr lang="en-US" dirty="0"/>
              <a:t>C.F.R. 36.303(a</a:t>
            </a:r>
            <a:r>
              <a:rPr lang="en-US" dirty="0" smtClean="0"/>
              <a:t>) (ADA regulations)</a:t>
            </a:r>
            <a:endParaRPr lang="en-US" dirty="0"/>
          </a:p>
          <a:p>
            <a:endParaRPr lang="en-US" dirty="0"/>
          </a:p>
          <a:p>
            <a:r>
              <a:rPr lang="en-US" dirty="0"/>
              <a:t>Covered entities must furnish appropriate auxiliary aids and services where necessary for effective communication.  28 C.F.R. 36.303(c)</a:t>
            </a:r>
          </a:p>
          <a:p>
            <a:endParaRPr lang="en-US" dirty="0"/>
          </a:p>
        </p:txBody>
      </p:sp>
    </p:spTree>
    <p:extLst>
      <p:ext uri="{BB962C8B-B14F-4D97-AF65-F5344CB8AC3E}">
        <p14:creationId xmlns:p14="http://schemas.microsoft.com/office/powerpoint/2010/main" val="4377992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dirty="0">
                <a:solidFill>
                  <a:schemeClr val="tx1"/>
                </a:solidFill>
              </a:rPr>
              <a:t>Effective Communication</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D1BC4097-DFDA-4A98-8BB8-552BEA96B555}" type="slidenum">
              <a:rPr lang="en-US" smtClean="0">
                <a:solidFill>
                  <a:srgbClr val="8CADAE">
                    <a:shade val="75000"/>
                  </a:srgbClr>
                </a:solidFill>
              </a:rPr>
              <a:pPr/>
              <a:t>15</a:t>
            </a:fld>
            <a:endParaRPr lang="en-US">
              <a:solidFill>
                <a:srgbClr val="8CADAE">
                  <a:shade val="75000"/>
                </a:srgbClr>
              </a:solidFill>
            </a:endParaRPr>
          </a:p>
        </p:txBody>
      </p:sp>
      <p:sp>
        <p:nvSpPr>
          <p:cNvPr id="5" name="Content Placeholder 4"/>
          <p:cNvSpPr>
            <a:spLocks noGrp="1"/>
          </p:cNvSpPr>
          <p:nvPr>
            <p:ph sz="quarter" idx="1"/>
          </p:nvPr>
        </p:nvSpPr>
        <p:spPr/>
        <p:txBody>
          <a:bodyPr/>
          <a:lstStyle/>
          <a:p>
            <a:pPr>
              <a:buClrTx/>
              <a:buFont typeface="Wingdings" pitchFamily="2" charset="2"/>
              <a:buChar char="§"/>
            </a:pPr>
            <a:r>
              <a:rPr lang="en-US" altLang="en-US" dirty="0"/>
              <a:t>Entities must ensure that communication with people with disabilities is as effective as communication with </a:t>
            </a:r>
            <a:r>
              <a:rPr lang="en-US" altLang="en-US" dirty="0" smtClean="0"/>
              <a:t>others.</a:t>
            </a:r>
            <a:endParaRPr lang="en-US" altLang="en-US" dirty="0"/>
          </a:p>
          <a:p>
            <a:pPr>
              <a:buClrTx/>
              <a:buFont typeface="Wingdings 2" pitchFamily="18" charset="2"/>
              <a:buNone/>
            </a:pPr>
            <a:endParaRPr lang="en-US" altLang="en-US" dirty="0"/>
          </a:p>
          <a:p>
            <a:pPr>
              <a:buClrTx/>
              <a:buFont typeface="Wingdings" pitchFamily="2" charset="2"/>
              <a:buChar char="§"/>
            </a:pPr>
            <a:r>
              <a:rPr lang="en-US" altLang="en-US" dirty="0"/>
              <a:t>The type of auxiliary aid needed to provide effective communication will </a:t>
            </a:r>
            <a:r>
              <a:rPr lang="en-US" altLang="en-US" b="1" u="sng" dirty="0"/>
              <a:t>vary by context and depends on many factors.</a:t>
            </a:r>
            <a:endParaRPr lang="en-US" altLang="en-US" dirty="0"/>
          </a:p>
          <a:p>
            <a:endParaRPr lang="en-US" dirty="0"/>
          </a:p>
        </p:txBody>
      </p:sp>
    </p:spTree>
    <p:extLst>
      <p:ext uri="{BB962C8B-B14F-4D97-AF65-F5344CB8AC3E}">
        <p14:creationId xmlns:p14="http://schemas.microsoft.com/office/powerpoint/2010/main" val="34541093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800" dirty="0">
                <a:solidFill>
                  <a:schemeClr val="tx1"/>
                </a:solidFill>
              </a:rPr>
              <a:t>Factors to Consider To Determine the Type of Auxiliary Aid for Effective Communication</a:t>
            </a:r>
          </a:p>
        </p:txBody>
      </p:sp>
      <p:sp>
        <p:nvSpPr>
          <p:cNvPr id="4" name="Slide Number Placeholder 3"/>
          <p:cNvSpPr>
            <a:spLocks noGrp="1"/>
          </p:cNvSpPr>
          <p:nvPr>
            <p:ph type="sldNum" sz="quarter" idx="12"/>
          </p:nvPr>
        </p:nvSpPr>
        <p:spPr/>
        <p:txBody>
          <a:bodyPr/>
          <a:lstStyle/>
          <a:p>
            <a:fld id="{D1BC4097-DFDA-4A98-8BB8-552BEA96B555}" type="slidenum">
              <a:rPr lang="en-US" smtClean="0">
                <a:solidFill>
                  <a:srgbClr val="8CADAE">
                    <a:shade val="75000"/>
                  </a:srgbClr>
                </a:solidFill>
              </a:rPr>
              <a:pPr/>
              <a:t>16</a:t>
            </a:fld>
            <a:endParaRPr lang="en-US">
              <a:solidFill>
                <a:srgbClr val="8CADAE">
                  <a:shade val="75000"/>
                </a:srgbClr>
              </a:solidFill>
            </a:endParaRPr>
          </a:p>
        </p:txBody>
      </p:sp>
      <p:sp>
        <p:nvSpPr>
          <p:cNvPr id="5" name="Content Placeholder 4"/>
          <p:cNvSpPr>
            <a:spLocks noGrp="1"/>
          </p:cNvSpPr>
          <p:nvPr>
            <p:ph sz="quarter" idx="1"/>
          </p:nvPr>
        </p:nvSpPr>
        <p:spPr/>
        <p:txBody>
          <a:bodyPr>
            <a:normAutofit/>
          </a:bodyPr>
          <a:lstStyle/>
          <a:p>
            <a:pPr>
              <a:buClrTx/>
              <a:buNone/>
            </a:pPr>
            <a:r>
              <a:rPr lang="en-US" altLang="en-US" sz="3600" dirty="0"/>
              <a:t>(1) What is the method of communication used by the</a:t>
            </a:r>
            <a:r>
              <a:rPr lang="en-US" altLang="en-US" sz="3600" dirty="0">
                <a:solidFill>
                  <a:srgbClr val="FF0000"/>
                </a:solidFill>
              </a:rPr>
              <a:t> </a:t>
            </a:r>
            <a:r>
              <a:rPr lang="en-US" altLang="en-US" sz="3600" dirty="0"/>
              <a:t>individual?  (e.g., ASL, signed English, oral interpreter)</a:t>
            </a:r>
          </a:p>
          <a:p>
            <a:pPr>
              <a:buClrTx/>
              <a:buFont typeface="Wingdings 2" pitchFamily="18" charset="2"/>
              <a:buNone/>
            </a:pPr>
            <a:r>
              <a:rPr lang="en-US" altLang="en-US" sz="3600" dirty="0"/>
              <a:t>(2) How lengthy is the communication?</a:t>
            </a:r>
          </a:p>
          <a:p>
            <a:pPr>
              <a:buClrTx/>
              <a:buFont typeface="Wingdings 2" pitchFamily="18" charset="2"/>
              <a:buNone/>
            </a:pPr>
            <a:r>
              <a:rPr lang="en-US" altLang="en-US" sz="3600" dirty="0"/>
              <a:t>(3) How complex is the communication?</a:t>
            </a:r>
          </a:p>
          <a:p>
            <a:pPr>
              <a:buClrTx/>
              <a:buFont typeface="Wingdings 2" pitchFamily="18" charset="2"/>
              <a:buNone/>
            </a:pPr>
            <a:r>
              <a:rPr lang="en-US" altLang="en-US" sz="3600" dirty="0"/>
              <a:t>(4) What is the nature of the communication?</a:t>
            </a:r>
          </a:p>
        </p:txBody>
      </p:sp>
    </p:spTree>
    <p:extLst>
      <p:ext uri="{BB962C8B-B14F-4D97-AF65-F5344CB8AC3E}">
        <p14:creationId xmlns:p14="http://schemas.microsoft.com/office/powerpoint/2010/main" val="36940658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1"/>
                </a:solidFill>
              </a:rPr>
              <a:t>Individual Assessment Is Important</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D1BC4097-DFDA-4A98-8BB8-552BEA96B555}" type="slidenum">
              <a:rPr lang="en-US" smtClean="0">
                <a:solidFill>
                  <a:srgbClr val="8CADAE">
                    <a:shade val="75000"/>
                  </a:srgbClr>
                </a:solidFill>
              </a:rPr>
              <a:pPr/>
              <a:t>17</a:t>
            </a:fld>
            <a:endParaRPr lang="en-US">
              <a:solidFill>
                <a:srgbClr val="8CADAE">
                  <a:shade val="75000"/>
                </a:srgbClr>
              </a:solidFill>
            </a:endParaRPr>
          </a:p>
        </p:txBody>
      </p:sp>
      <p:sp>
        <p:nvSpPr>
          <p:cNvPr id="5" name="Content Placeholder 4"/>
          <p:cNvSpPr>
            <a:spLocks noGrp="1"/>
          </p:cNvSpPr>
          <p:nvPr>
            <p:ph sz="quarter" idx="1"/>
          </p:nvPr>
        </p:nvSpPr>
        <p:spPr/>
        <p:txBody>
          <a:bodyPr/>
          <a:lstStyle/>
          <a:p>
            <a:pPr marL="0" indent="0">
              <a:buNone/>
            </a:pPr>
            <a:r>
              <a:rPr lang="en-US" dirty="0" smtClean="0"/>
              <a:t>The ADA regulations state that a health care provider should conduct an assessment of each individual with a</a:t>
            </a:r>
            <a:r>
              <a:rPr lang="en-US" dirty="0" smtClean="0">
                <a:solidFill>
                  <a:srgbClr val="FF0000"/>
                </a:solidFill>
              </a:rPr>
              <a:t> </a:t>
            </a:r>
            <a:r>
              <a:rPr lang="en-US" dirty="0" smtClean="0"/>
              <a:t>communication related disability to determine the type of auxiliary aid that is appropriate.  28 C.F.R. § 36.303(c)(1)(ii).</a:t>
            </a:r>
          </a:p>
        </p:txBody>
      </p:sp>
    </p:spTree>
    <p:extLst>
      <p:ext uri="{BB962C8B-B14F-4D97-AF65-F5344CB8AC3E}">
        <p14:creationId xmlns:p14="http://schemas.microsoft.com/office/powerpoint/2010/main" val="1113744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a:solidFill>
                  <a:schemeClr val="tx1"/>
                </a:solidFill>
              </a:rPr>
              <a:t>Communication Request Form in DOJ ADA Settlements Are A Useful Tool To Obtain Individualized Information</a:t>
            </a:r>
          </a:p>
        </p:txBody>
      </p:sp>
      <p:sp>
        <p:nvSpPr>
          <p:cNvPr id="4" name="Slide Number Placeholder 3"/>
          <p:cNvSpPr>
            <a:spLocks noGrp="1"/>
          </p:cNvSpPr>
          <p:nvPr>
            <p:ph type="sldNum" sz="quarter" idx="12"/>
          </p:nvPr>
        </p:nvSpPr>
        <p:spPr/>
        <p:txBody>
          <a:bodyPr/>
          <a:lstStyle/>
          <a:p>
            <a:fld id="{D1BC4097-DFDA-4A98-8BB8-552BEA96B555}" type="slidenum">
              <a:rPr lang="en-US" smtClean="0">
                <a:solidFill>
                  <a:srgbClr val="8CADAE">
                    <a:shade val="75000"/>
                  </a:srgbClr>
                </a:solidFill>
              </a:rPr>
              <a:pPr/>
              <a:t>18</a:t>
            </a:fld>
            <a:endParaRPr lang="en-US">
              <a:solidFill>
                <a:srgbClr val="8CADAE">
                  <a:shade val="75000"/>
                </a:srgbClr>
              </a:solidFill>
            </a:endParaRPr>
          </a:p>
        </p:txBody>
      </p:sp>
      <p:pic>
        <p:nvPicPr>
          <p:cNvPr id="9" name="Content Placeholder 8" descr="Screen Clipping"/>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3276601" y="1981200"/>
            <a:ext cx="5713171" cy="4572000"/>
          </a:xfrm>
        </p:spPr>
      </p:pic>
    </p:spTree>
    <p:extLst>
      <p:ext uri="{BB962C8B-B14F-4D97-AF65-F5344CB8AC3E}">
        <p14:creationId xmlns:p14="http://schemas.microsoft.com/office/powerpoint/2010/main" val="34251026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500" dirty="0">
                <a:solidFill>
                  <a:prstClr val="black"/>
                </a:solidFill>
              </a:rPr>
              <a:t>Communication Request Form in ADA Settlements Are A Useful Form To Obtain Individualized Information</a:t>
            </a:r>
            <a:endParaRPr lang="en-US" dirty="0"/>
          </a:p>
        </p:txBody>
      </p:sp>
      <p:sp>
        <p:nvSpPr>
          <p:cNvPr id="4" name="Slide Number Placeholder 3"/>
          <p:cNvSpPr>
            <a:spLocks noGrp="1"/>
          </p:cNvSpPr>
          <p:nvPr>
            <p:ph type="sldNum" sz="quarter" idx="12"/>
          </p:nvPr>
        </p:nvSpPr>
        <p:spPr/>
        <p:txBody>
          <a:bodyPr/>
          <a:lstStyle/>
          <a:p>
            <a:fld id="{D1BC4097-DFDA-4A98-8BB8-552BEA96B555}" type="slidenum">
              <a:rPr lang="en-US" smtClean="0">
                <a:solidFill>
                  <a:srgbClr val="8CADAE">
                    <a:shade val="75000"/>
                  </a:srgbClr>
                </a:solidFill>
              </a:rPr>
              <a:pPr/>
              <a:t>19</a:t>
            </a:fld>
            <a:endParaRPr lang="en-US">
              <a:solidFill>
                <a:srgbClr val="8CADAE">
                  <a:shade val="75000"/>
                </a:srgbClr>
              </a:solidFill>
            </a:endParaRPr>
          </a:p>
        </p:txBody>
      </p:sp>
      <p:pic>
        <p:nvPicPr>
          <p:cNvPr id="6" name="Content Placeholder 5" descr="Screen Clipping"/>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3069721" y="2057401"/>
            <a:ext cx="6172735" cy="2712955"/>
          </a:xfrm>
        </p:spPr>
      </p:pic>
      <p:pic>
        <p:nvPicPr>
          <p:cNvPr id="7" name="Picture 6"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2583" y="4895892"/>
            <a:ext cx="6149873" cy="952583"/>
          </a:xfrm>
          <a:prstGeom prst="rect">
            <a:avLst/>
          </a:prstGeom>
        </p:spPr>
      </p:pic>
    </p:spTree>
    <p:extLst>
      <p:ext uri="{BB962C8B-B14F-4D97-AF65-F5344CB8AC3E}">
        <p14:creationId xmlns:p14="http://schemas.microsoft.com/office/powerpoint/2010/main" val="1343971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1"/>
                </a:solidFill>
              </a:rPr>
              <a:t>Disclaimer</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D1BC4097-DFDA-4A98-8BB8-552BEA96B555}" type="slidenum">
              <a:rPr lang="en-US" smtClean="0">
                <a:solidFill>
                  <a:srgbClr val="8CADAE">
                    <a:shade val="75000"/>
                  </a:srgbClr>
                </a:solidFill>
              </a:rPr>
              <a:pPr/>
              <a:t>2</a:t>
            </a:fld>
            <a:endParaRPr lang="en-US">
              <a:solidFill>
                <a:srgbClr val="8CADAE">
                  <a:shade val="75000"/>
                </a:srgbClr>
              </a:solidFill>
            </a:endParaRPr>
          </a:p>
        </p:txBody>
      </p:sp>
      <p:sp>
        <p:nvSpPr>
          <p:cNvPr id="5" name="Content Placeholder 4"/>
          <p:cNvSpPr>
            <a:spLocks noGrp="1"/>
          </p:cNvSpPr>
          <p:nvPr>
            <p:ph sz="quarter" idx="1"/>
          </p:nvPr>
        </p:nvSpPr>
        <p:spPr/>
        <p:txBody>
          <a:bodyPr/>
          <a:lstStyle/>
          <a:p>
            <a:pPr marL="0" indent="0">
              <a:buNone/>
            </a:pPr>
            <a:r>
              <a:rPr lang="en-US" sz="2800" dirty="0"/>
              <a:t>Opinions Expressed Herein or Otherwise are those of the Speaker and do not Necessarily Reflect the Views of the United States Department of Justice. </a:t>
            </a:r>
          </a:p>
          <a:p>
            <a:endParaRPr lang="en-US" dirty="0"/>
          </a:p>
        </p:txBody>
      </p:sp>
    </p:spTree>
    <p:extLst>
      <p:ext uri="{BB962C8B-B14F-4D97-AF65-F5344CB8AC3E}">
        <p14:creationId xmlns:p14="http://schemas.microsoft.com/office/powerpoint/2010/main" val="32138362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solidFill>
                  <a:schemeClr val="tx1"/>
                </a:solidFill>
              </a:rPr>
              <a:t>The Auxiliary Aid Must Work For the Individual</a:t>
            </a:r>
            <a:endParaRPr lang="en-US" dirty="0">
              <a:solidFill>
                <a:schemeClr val="tx1"/>
              </a:solidFill>
            </a:endParaRPr>
          </a:p>
        </p:txBody>
      </p:sp>
      <p:sp>
        <p:nvSpPr>
          <p:cNvPr id="3" name="Slide Number Placeholder 2"/>
          <p:cNvSpPr>
            <a:spLocks noGrp="1"/>
          </p:cNvSpPr>
          <p:nvPr>
            <p:ph type="sldNum" sz="quarter" idx="12"/>
          </p:nvPr>
        </p:nvSpPr>
        <p:spPr/>
        <p:txBody>
          <a:bodyPr/>
          <a:lstStyle/>
          <a:p>
            <a:fld id="{D1BC4097-DFDA-4A98-8BB8-552BEA96B555}" type="slidenum">
              <a:rPr lang="en-US" smtClean="0">
                <a:solidFill>
                  <a:srgbClr val="8CADAE">
                    <a:shade val="75000"/>
                  </a:srgbClr>
                </a:solidFill>
              </a:rPr>
              <a:pPr/>
              <a:t>20</a:t>
            </a:fld>
            <a:endParaRPr lang="en-US">
              <a:solidFill>
                <a:srgbClr val="8CADAE">
                  <a:shade val="75000"/>
                </a:srgbClr>
              </a:solidFill>
            </a:endParaRPr>
          </a:p>
        </p:txBody>
      </p:sp>
      <p:sp>
        <p:nvSpPr>
          <p:cNvPr id="4" name="Content Placeholder 3"/>
          <p:cNvSpPr>
            <a:spLocks noGrp="1"/>
          </p:cNvSpPr>
          <p:nvPr>
            <p:ph sz="quarter" idx="1"/>
          </p:nvPr>
        </p:nvSpPr>
        <p:spPr/>
        <p:txBody>
          <a:bodyPr>
            <a:normAutofit lnSpcReduction="10000"/>
          </a:bodyPr>
          <a:lstStyle/>
          <a:p>
            <a:pPr marL="0" indent="0">
              <a:buNone/>
            </a:pPr>
            <a:r>
              <a:rPr lang="en-US" dirty="0" smtClean="0"/>
              <a:t>There are many types of auxiliary aids and services, including:</a:t>
            </a:r>
          </a:p>
          <a:p>
            <a:pPr marL="0" indent="0">
              <a:buNone/>
            </a:pPr>
            <a:r>
              <a:rPr lang="en-US" dirty="0" smtClean="0"/>
              <a:t>Real-time captioning (a.k.a., CART);</a:t>
            </a:r>
          </a:p>
          <a:p>
            <a:pPr marL="0" indent="0">
              <a:buNone/>
            </a:pPr>
            <a:r>
              <a:rPr lang="en-US" dirty="0" err="1" smtClean="0"/>
              <a:t>CapTel</a:t>
            </a:r>
            <a:r>
              <a:rPr lang="en-US" dirty="0" smtClean="0"/>
              <a:t> Phone;</a:t>
            </a:r>
          </a:p>
          <a:p>
            <a:pPr marL="0" indent="0">
              <a:buNone/>
            </a:pPr>
            <a:r>
              <a:rPr lang="en-US" dirty="0" smtClean="0"/>
              <a:t>Cued-speech interpreter;</a:t>
            </a:r>
          </a:p>
          <a:p>
            <a:pPr marL="0" indent="0">
              <a:buNone/>
            </a:pPr>
            <a:r>
              <a:rPr lang="en-US" dirty="0"/>
              <a:t>A</a:t>
            </a:r>
            <a:r>
              <a:rPr lang="en-US" dirty="0" smtClean="0"/>
              <a:t>ssistive listening systems and devices;</a:t>
            </a:r>
          </a:p>
          <a:p>
            <a:pPr marL="0" indent="0">
              <a:buNone/>
            </a:pPr>
            <a:r>
              <a:rPr lang="en-US" dirty="0" smtClean="0"/>
              <a:t>Telephone relay service;</a:t>
            </a:r>
          </a:p>
          <a:p>
            <a:pPr marL="0" indent="0">
              <a:buNone/>
            </a:pPr>
            <a:r>
              <a:rPr lang="en-US" dirty="0"/>
              <a:t>H</a:t>
            </a:r>
            <a:r>
              <a:rPr lang="en-US" dirty="0" smtClean="0"/>
              <a:t>earing-aid compatible telephones;</a:t>
            </a:r>
          </a:p>
          <a:p>
            <a:pPr marL="0" indent="0">
              <a:buNone/>
            </a:pPr>
            <a:r>
              <a:rPr lang="en-US" dirty="0" smtClean="0"/>
              <a:t>Videophones; and</a:t>
            </a:r>
          </a:p>
          <a:p>
            <a:pPr marL="0" indent="0">
              <a:buNone/>
            </a:pPr>
            <a:r>
              <a:rPr lang="en-US" dirty="0"/>
              <a:t>Sign language interpreting (ASL, signed English, etc</a:t>
            </a:r>
            <a:r>
              <a:rPr lang="en-US" dirty="0" smtClean="0"/>
              <a:t>.).</a:t>
            </a:r>
          </a:p>
          <a:p>
            <a:pPr marL="0" indent="0">
              <a:buNone/>
            </a:pPr>
            <a:r>
              <a:rPr lang="en-US" dirty="0"/>
              <a:t>28 C.F.R. § </a:t>
            </a:r>
            <a:r>
              <a:rPr lang="en-US" dirty="0" smtClean="0"/>
              <a:t>35.103; 28 C.F.R. § 36.303 (b).</a:t>
            </a:r>
            <a:endParaRPr lang="en-US" dirty="0"/>
          </a:p>
        </p:txBody>
      </p:sp>
    </p:spTree>
    <p:extLst>
      <p:ext uri="{BB962C8B-B14F-4D97-AF65-F5344CB8AC3E}">
        <p14:creationId xmlns:p14="http://schemas.microsoft.com/office/powerpoint/2010/main" val="353445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04850"/>
            <a:ext cx="8229600" cy="666750"/>
          </a:xfrm>
        </p:spPr>
        <p:txBody>
          <a:bodyPr>
            <a:normAutofit fontScale="90000"/>
          </a:bodyPr>
          <a:lstStyle/>
          <a:p>
            <a:r>
              <a:rPr lang="en-US" sz="2800" dirty="0">
                <a:solidFill>
                  <a:schemeClr val="tx1"/>
                </a:solidFill>
              </a:rPr>
              <a:t>Communication Access </a:t>
            </a:r>
            <a:r>
              <a:rPr lang="en-US" sz="2800" dirty="0" err="1">
                <a:solidFill>
                  <a:schemeClr val="tx1"/>
                </a:solidFill>
              </a:rPr>
              <a:t>Realtime</a:t>
            </a:r>
            <a:r>
              <a:rPr lang="en-US" sz="2800" dirty="0">
                <a:solidFill>
                  <a:schemeClr val="tx1"/>
                </a:solidFill>
              </a:rPr>
              <a:t> Translation (CART)</a:t>
            </a:r>
          </a:p>
        </p:txBody>
      </p:sp>
      <p:sp>
        <p:nvSpPr>
          <p:cNvPr id="3" name="Slide Number Placeholder 2"/>
          <p:cNvSpPr>
            <a:spLocks noGrp="1"/>
          </p:cNvSpPr>
          <p:nvPr>
            <p:ph type="sldNum" sz="quarter" idx="12"/>
          </p:nvPr>
        </p:nvSpPr>
        <p:spPr/>
        <p:txBody>
          <a:bodyPr/>
          <a:lstStyle/>
          <a:p>
            <a:fld id="{D1BC4097-DFDA-4A98-8BB8-552BEA96B555}" type="slidenum">
              <a:rPr lang="en-US" smtClean="0">
                <a:solidFill>
                  <a:srgbClr val="8CADAE">
                    <a:shade val="75000"/>
                  </a:srgbClr>
                </a:solidFill>
              </a:rPr>
              <a:pPr/>
              <a:t>21</a:t>
            </a:fld>
            <a:endParaRPr lang="en-US">
              <a:solidFill>
                <a:srgbClr val="8CADAE">
                  <a:shade val="75000"/>
                </a:srgbClr>
              </a:solidFill>
            </a:endParaRPr>
          </a:p>
        </p:txBody>
      </p:sp>
      <p:pic>
        <p:nvPicPr>
          <p:cNvPr id="5" name="Content Placeholder 4" descr="Screen Clipping"/>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3962401" y="1524000"/>
            <a:ext cx="4262887" cy="4572000"/>
          </a:xfrm>
        </p:spPr>
      </p:pic>
    </p:spTree>
    <p:extLst>
      <p:ext uri="{BB962C8B-B14F-4D97-AF65-F5344CB8AC3E}">
        <p14:creationId xmlns:p14="http://schemas.microsoft.com/office/powerpoint/2010/main" val="25465494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6000" dirty="0">
                <a:solidFill>
                  <a:schemeClr val="tx1"/>
                </a:solidFill>
              </a:rPr>
              <a:t>CART</a:t>
            </a:r>
          </a:p>
        </p:txBody>
      </p:sp>
      <p:sp>
        <p:nvSpPr>
          <p:cNvPr id="3" name="Slide Number Placeholder 2"/>
          <p:cNvSpPr>
            <a:spLocks noGrp="1"/>
          </p:cNvSpPr>
          <p:nvPr>
            <p:ph type="sldNum" sz="quarter" idx="12"/>
          </p:nvPr>
        </p:nvSpPr>
        <p:spPr/>
        <p:txBody>
          <a:bodyPr/>
          <a:lstStyle/>
          <a:p>
            <a:fld id="{D1BC4097-DFDA-4A98-8BB8-552BEA96B555}" type="slidenum">
              <a:rPr lang="en-US" smtClean="0">
                <a:solidFill>
                  <a:srgbClr val="8CADAE">
                    <a:shade val="75000"/>
                  </a:srgbClr>
                </a:solidFill>
              </a:rPr>
              <a:pPr/>
              <a:t>22</a:t>
            </a:fld>
            <a:endParaRPr lang="en-US">
              <a:solidFill>
                <a:srgbClr val="8CADAE">
                  <a:shade val="75000"/>
                </a:srgbClr>
              </a:solidFill>
            </a:endParaRPr>
          </a:p>
        </p:txBody>
      </p:sp>
      <p:sp>
        <p:nvSpPr>
          <p:cNvPr id="4" name="Content Placeholder 3"/>
          <p:cNvSpPr>
            <a:spLocks noGrp="1"/>
          </p:cNvSpPr>
          <p:nvPr>
            <p:ph sz="quarter" idx="1"/>
          </p:nvPr>
        </p:nvSpPr>
        <p:spPr/>
        <p:txBody>
          <a:bodyPr/>
          <a:lstStyle/>
          <a:p>
            <a:pPr marL="0" indent="0">
              <a:buNone/>
            </a:pPr>
            <a:r>
              <a:rPr lang="en-US" dirty="0" smtClean="0"/>
              <a:t>“Computer Assisted Real-Time Transcription (“CART”)</a:t>
            </a:r>
          </a:p>
          <a:p>
            <a:pPr marL="0" indent="0">
              <a:buNone/>
            </a:pPr>
            <a:r>
              <a:rPr lang="en-US" dirty="0" smtClean="0"/>
              <a:t>Many people who are deaf or hard of hearing are not trained in either sign language or speech reading.  CART is a service in which an operator types what is said into a computer that displays the typed words on a screen.”</a:t>
            </a:r>
          </a:p>
          <a:p>
            <a:pPr marL="0" indent="0">
              <a:buNone/>
            </a:pPr>
            <a:endParaRPr lang="en-US" dirty="0" smtClean="0"/>
          </a:p>
          <a:p>
            <a:pPr marL="0" indent="0">
              <a:buNone/>
            </a:pPr>
            <a:r>
              <a:rPr lang="en-US" dirty="0" smtClean="0"/>
              <a:t>DOJ ADA Business Brief:  Communicating with People who are Deaf or Hard of Hearing in Hospital Settings</a:t>
            </a:r>
            <a:endParaRPr lang="en-US" dirty="0"/>
          </a:p>
        </p:txBody>
      </p:sp>
    </p:spTree>
    <p:extLst>
      <p:ext uri="{BB962C8B-B14F-4D97-AF65-F5344CB8AC3E}">
        <p14:creationId xmlns:p14="http://schemas.microsoft.com/office/powerpoint/2010/main" val="13564082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1"/>
                </a:solidFill>
              </a:rPr>
              <a:t>Many Kinds of Assistive Listening Devices</a:t>
            </a:r>
            <a:endParaRPr lang="en-US" dirty="0">
              <a:solidFill>
                <a:schemeClr val="tx1"/>
              </a:solidFill>
            </a:endParaRPr>
          </a:p>
        </p:txBody>
      </p:sp>
      <p:sp>
        <p:nvSpPr>
          <p:cNvPr id="3" name="Slide Number Placeholder 2"/>
          <p:cNvSpPr>
            <a:spLocks noGrp="1"/>
          </p:cNvSpPr>
          <p:nvPr>
            <p:ph type="sldNum" sz="quarter" idx="12"/>
          </p:nvPr>
        </p:nvSpPr>
        <p:spPr/>
        <p:txBody>
          <a:bodyPr/>
          <a:lstStyle/>
          <a:p>
            <a:fld id="{D1BC4097-DFDA-4A98-8BB8-552BEA96B555}" type="slidenum">
              <a:rPr lang="en-US" smtClean="0">
                <a:solidFill>
                  <a:srgbClr val="8CADAE">
                    <a:shade val="75000"/>
                  </a:srgbClr>
                </a:solidFill>
              </a:rPr>
              <a:pPr/>
              <a:t>23</a:t>
            </a:fld>
            <a:endParaRPr lang="en-US">
              <a:solidFill>
                <a:srgbClr val="8CADAE">
                  <a:shade val="75000"/>
                </a:srgbClr>
              </a:solidFill>
            </a:endParaRPr>
          </a:p>
        </p:txBody>
      </p:sp>
      <p:sp>
        <p:nvSpPr>
          <p:cNvPr id="4" name="Content Placeholder 3"/>
          <p:cNvSpPr>
            <a:spLocks noGrp="1"/>
          </p:cNvSpPr>
          <p:nvPr>
            <p:ph sz="quarter" idx="1"/>
          </p:nvPr>
        </p:nvSpPr>
        <p:spPr/>
        <p:txBody>
          <a:bodyPr/>
          <a:lstStyle/>
          <a:p>
            <a:r>
              <a:rPr lang="en-US" sz="4400" dirty="0" err="1"/>
              <a:t>PockeTalker</a:t>
            </a:r>
            <a:endParaRPr lang="en-US" sz="4400" dirty="0"/>
          </a:p>
          <a:p>
            <a:r>
              <a:rPr lang="en-US" sz="4400" dirty="0"/>
              <a:t>Hearing aid compatible telephones</a:t>
            </a:r>
          </a:p>
          <a:p>
            <a:r>
              <a:rPr lang="en-US" sz="4400" dirty="0"/>
              <a:t>TTY</a:t>
            </a:r>
          </a:p>
          <a:p>
            <a:r>
              <a:rPr lang="en-US" sz="4400" dirty="0"/>
              <a:t>New technology, including </a:t>
            </a:r>
            <a:r>
              <a:rPr lang="en-US" sz="4400" dirty="0" err="1"/>
              <a:t>Captel</a:t>
            </a:r>
            <a:r>
              <a:rPr lang="en-US" sz="4400" dirty="0"/>
              <a:t> phones</a:t>
            </a:r>
          </a:p>
          <a:p>
            <a:endParaRPr lang="en-US" dirty="0"/>
          </a:p>
        </p:txBody>
      </p:sp>
    </p:spTree>
    <p:extLst>
      <p:ext uri="{BB962C8B-B14F-4D97-AF65-F5344CB8AC3E}">
        <p14:creationId xmlns:p14="http://schemas.microsoft.com/office/powerpoint/2010/main" val="13171362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err="1">
                <a:solidFill>
                  <a:schemeClr val="tx1"/>
                </a:solidFill>
              </a:rPr>
              <a:t>PockeTalker</a:t>
            </a:r>
            <a:r>
              <a:rPr lang="en-US" sz="2000" dirty="0">
                <a:solidFill>
                  <a:schemeClr val="tx1"/>
                </a:solidFill>
              </a:rPr>
              <a:t> (Used for hard of hearing patients who do not wear hearing aids or do not want to bring their hearing aids to the hospital.  Additionally, hearing aid wearers with t-coils in their hearing aids if they use a </a:t>
            </a:r>
            <a:r>
              <a:rPr lang="en-US" sz="2000" dirty="0" err="1">
                <a:solidFill>
                  <a:schemeClr val="tx1"/>
                </a:solidFill>
              </a:rPr>
              <a:t>neckloop</a:t>
            </a:r>
            <a:r>
              <a:rPr lang="en-US" sz="2000" dirty="0">
                <a:solidFill>
                  <a:schemeClr val="tx1"/>
                </a:solidFill>
              </a:rPr>
              <a:t>)</a:t>
            </a:r>
          </a:p>
        </p:txBody>
      </p:sp>
      <p:sp>
        <p:nvSpPr>
          <p:cNvPr id="3" name="Slide Number Placeholder 2"/>
          <p:cNvSpPr>
            <a:spLocks noGrp="1"/>
          </p:cNvSpPr>
          <p:nvPr>
            <p:ph type="sldNum" sz="quarter" idx="12"/>
          </p:nvPr>
        </p:nvSpPr>
        <p:spPr/>
        <p:txBody>
          <a:bodyPr/>
          <a:lstStyle/>
          <a:p>
            <a:fld id="{D1BC4097-DFDA-4A98-8BB8-552BEA96B555}" type="slidenum">
              <a:rPr lang="en-US" smtClean="0">
                <a:solidFill>
                  <a:srgbClr val="8CADAE">
                    <a:shade val="75000"/>
                  </a:srgbClr>
                </a:solidFill>
              </a:rPr>
              <a:pPr/>
              <a:t>24</a:t>
            </a:fld>
            <a:endParaRPr lang="en-US">
              <a:solidFill>
                <a:srgbClr val="8CADAE">
                  <a:shade val="75000"/>
                </a:srgbClr>
              </a:solidFill>
            </a:endParaRPr>
          </a:p>
        </p:txBody>
      </p:sp>
      <p:pic>
        <p:nvPicPr>
          <p:cNvPr id="5" name="Content Placeholder 4" descr="102pktproe"/>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3581400" y="2133600"/>
            <a:ext cx="4419600" cy="44196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7027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tx1"/>
                </a:solidFill>
              </a:rPr>
              <a:t>Captioning &amp; Telecommunications</a:t>
            </a:r>
            <a:endParaRPr lang="en-US" dirty="0"/>
          </a:p>
        </p:txBody>
      </p:sp>
      <p:sp>
        <p:nvSpPr>
          <p:cNvPr id="4" name="Slide Number Placeholder 3"/>
          <p:cNvSpPr>
            <a:spLocks noGrp="1"/>
          </p:cNvSpPr>
          <p:nvPr>
            <p:ph type="sldNum" sz="quarter" idx="12"/>
          </p:nvPr>
        </p:nvSpPr>
        <p:spPr/>
        <p:txBody>
          <a:bodyPr/>
          <a:lstStyle/>
          <a:p>
            <a:fld id="{D1BC4097-DFDA-4A98-8BB8-552BEA96B555}" type="slidenum">
              <a:rPr lang="en-US" smtClean="0">
                <a:solidFill>
                  <a:srgbClr val="8CADAE">
                    <a:shade val="75000"/>
                  </a:srgbClr>
                </a:solidFill>
              </a:rPr>
              <a:pPr/>
              <a:t>25</a:t>
            </a:fld>
            <a:endParaRPr lang="en-US">
              <a:solidFill>
                <a:srgbClr val="8CADAE">
                  <a:shade val="75000"/>
                </a:srgbClr>
              </a:solidFill>
            </a:endParaRPr>
          </a:p>
        </p:txBody>
      </p:sp>
      <p:sp>
        <p:nvSpPr>
          <p:cNvPr id="5" name="Content Placeholder 4"/>
          <p:cNvSpPr>
            <a:spLocks noGrp="1"/>
          </p:cNvSpPr>
          <p:nvPr>
            <p:ph sz="quarter" idx="1"/>
          </p:nvPr>
        </p:nvSpPr>
        <p:spPr/>
        <p:txBody>
          <a:bodyPr/>
          <a:lstStyle/>
          <a:p>
            <a:pPr>
              <a:buClrTx/>
              <a:buFont typeface="Wingdings" pitchFamily="2" charset="2"/>
              <a:buChar char="§"/>
            </a:pPr>
            <a:r>
              <a:rPr lang="en-US" altLang="en-US" dirty="0"/>
              <a:t>Information provided by video should be captioned</a:t>
            </a:r>
          </a:p>
          <a:p>
            <a:pPr>
              <a:buClrTx/>
              <a:buFont typeface="Wingdings" pitchFamily="2" charset="2"/>
              <a:buChar char="§"/>
            </a:pPr>
            <a:r>
              <a:rPr lang="en-US" altLang="en-US" dirty="0"/>
              <a:t>Televisions for patients in hospitals</a:t>
            </a:r>
          </a:p>
          <a:p>
            <a:pPr>
              <a:buClrTx/>
              <a:buFont typeface="Wingdings" pitchFamily="2" charset="2"/>
              <a:buChar char="§"/>
            </a:pPr>
            <a:r>
              <a:rPr lang="en-US" altLang="en-US" dirty="0"/>
              <a:t>TDD, if telephone is offered to others</a:t>
            </a:r>
          </a:p>
          <a:p>
            <a:endParaRPr lang="en-US" dirty="0"/>
          </a:p>
        </p:txBody>
      </p:sp>
      <p:pic>
        <p:nvPicPr>
          <p:cNvPr id="6" name="Picture 5" descr="Real-time captioning.bmp"/>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4201" y="3733800"/>
            <a:ext cx="3833813"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59774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a:solidFill>
                  <a:schemeClr val="tx1"/>
                </a:solidFill>
              </a:rPr>
              <a:t>Hearing </a:t>
            </a:r>
            <a:r>
              <a:rPr lang="en-US" sz="2800" dirty="0" smtClean="0">
                <a:solidFill>
                  <a:schemeClr val="tx1"/>
                </a:solidFill>
              </a:rPr>
              <a:t>Aid Compatible Telephones</a:t>
            </a:r>
            <a:r>
              <a:rPr lang="en-US" sz="2800" dirty="0">
                <a:solidFill>
                  <a:schemeClr val="tx1"/>
                </a:solidFill>
              </a:rPr>
              <a:t/>
            </a:r>
            <a:br>
              <a:rPr lang="en-US" sz="2800" dirty="0">
                <a:solidFill>
                  <a:schemeClr val="tx1"/>
                </a:solidFill>
              </a:rPr>
            </a:br>
            <a:r>
              <a:rPr lang="en-US" sz="2800" dirty="0" smtClean="0">
                <a:solidFill>
                  <a:schemeClr val="tx1"/>
                </a:solidFill>
              </a:rPr>
              <a:t>And Amplified Telephones</a:t>
            </a:r>
            <a:endParaRPr lang="en-US" sz="2800" dirty="0">
              <a:solidFill>
                <a:schemeClr val="tx1"/>
              </a:solidFill>
            </a:endParaRPr>
          </a:p>
        </p:txBody>
      </p:sp>
      <p:sp>
        <p:nvSpPr>
          <p:cNvPr id="3" name="Slide Number Placeholder 2"/>
          <p:cNvSpPr>
            <a:spLocks noGrp="1"/>
          </p:cNvSpPr>
          <p:nvPr>
            <p:ph type="sldNum" sz="quarter" idx="12"/>
          </p:nvPr>
        </p:nvSpPr>
        <p:spPr/>
        <p:txBody>
          <a:bodyPr/>
          <a:lstStyle/>
          <a:p>
            <a:fld id="{D1BC4097-DFDA-4A98-8BB8-552BEA96B555}" type="slidenum">
              <a:rPr lang="en-US" smtClean="0">
                <a:solidFill>
                  <a:srgbClr val="8CADAE">
                    <a:shade val="75000"/>
                  </a:srgbClr>
                </a:solidFill>
              </a:rPr>
              <a:pPr/>
              <a:t>26</a:t>
            </a:fld>
            <a:endParaRPr lang="en-US">
              <a:solidFill>
                <a:srgbClr val="8CADAE">
                  <a:shade val="75000"/>
                </a:srgbClr>
              </a:solidFill>
            </a:endParaRPr>
          </a:p>
        </p:txBody>
      </p:sp>
      <p:pic>
        <p:nvPicPr>
          <p:cNvPr id="5" name="Content Placeholder 4" descr="9050000"/>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3429000" y="2133600"/>
            <a:ext cx="3942556" cy="3942556"/>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07890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Captel</a:t>
            </a:r>
            <a:r>
              <a:rPr lang="en-US" dirty="0" smtClean="0"/>
              <a:t> Phone</a:t>
            </a:r>
            <a:endParaRPr lang="en-US" dirty="0"/>
          </a:p>
        </p:txBody>
      </p:sp>
      <p:pic>
        <p:nvPicPr>
          <p:cNvPr id="5" name="Content Placeholder 4"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25960" y="1935164"/>
            <a:ext cx="3940081" cy="4389437"/>
          </a:xfrm>
        </p:spPr>
      </p:pic>
      <p:sp>
        <p:nvSpPr>
          <p:cNvPr id="4" name="Slide Number Placeholder 3"/>
          <p:cNvSpPr>
            <a:spLocks noGrp="1"/>
          </p:cNvSpPr>
          <p:nvPr>
            <p:ph type="sldNum" sz="quarter" idx="12"/>
          </p:nvPr>
        </p:nvSpPr>
        <p:spPr/>
        <p:txBody>
          <a:bodyPr/>
          <a:lstStyle/>
          <a:p>
            <a:pPr>
              <a:defRPr/>
            </a:pPr>
            <a:fld id="{D5F6651E-70E4-4866-A39C-8AC91DC083FA}" type="slidenum">
              <a:rPr lang="en-US" smtClean="0">
                <a:solidFill>
                  <a:srgbClr val="04617B">
                    <a:shade val="90000"/>
                  </a:srgbClr>
                </a:solidFill>
              </a:rPr>
              <a:pPr>
                <a:defRPr/>
              </a:pPr>
              <a:t>27</a:t>
            </a:fld>
            <a:endParaRPr lang="en-US" dirty="0">
              <a:solidFill>
                <a:srgbClr val="04617B">
                  <a:shade val="90000"/>
                </a:srgbClr>
              </a:solidFill>
            </a:endParaRPr>
          </a:p>
        </p:txBody>
      </p:sp>
    </p:spTree>
    <p:extLst>
      <p:ext uri="{BB962C8B-B14F-4D97-AF65-F5344CB8AC3E}">
        <p14:creationId xmlns:p14="http://schemas.microsoft.com/office/powerpoint/2010/main" val="20822816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806038"/>
          </a:xfrm>
        </p:spPr>
        <p:txBody>
          <a:bodyPr>
            <a:normAutofit fontScale="90000"/>
          </a:bodyPr>
          <a:lstStyle/>
          <a:p>
            <a:pPr algn="ctr"/>
            <a:r>
              <a:rPr lang="en-US" dirty="0" smtClean="0">
                <a:solidFill>
                  <a:schemeClr val="tx1"/>
                </a:solidFill>
              </a:rPr>
              <a:t>Sign Language Is An Auxiliary Aid Or Service</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D1BC4097-DFDA-4A98-8BB8-552BEA96B555}" type="slidenum">
              <a:rPr lang="en-US" smtClean="0">
                <a:solidFill>
                  <a:srgbClr val="8CADAE">
                    <a:shade val="75000"/>
                  </a:srgbClr>
                </a:solidFill>
              </a:rPr>
              <a:pPr/>
              <a:t>28</a:t>
            </a:fld>
            <a:endParaRPr lang="en-US">
              <a:solidFill>
                <a:srgbClr val="8CADAE">
                  <a:shade val="75000"/>
                </a:srgbClr>
              </a:solidFill>
            </a:endParaRPr>
          </a:p>
        </p:txBody>
      </p:sp>
      <p:sp>
        <p:nvSpPr>
          <p:cNvPr id="7" name="Content Placeholder 6"/>
          <p:cNvSpPr>
            <a:spLocks noGrp="1"/>
          </p:cNvSpPr>
          <p:nvPr>
            <p:ph sz="quarter" idx="1"/>
          </p:nvPr>
        </p:nvSpPr>
        <p:spPr/>
        <p:txBody>
          <a:bodyPr>
            <a:normAutofit lnSpcReduction="10000"/>
          </a:bodyPr>
          <a:lstStyle/>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lgn="ctr">
              <a:buNone/>
            </a:pPr>
            <a:r>
              <a:rPr lang="en-US" dirty="0" smtClean="0"/>
              <a:t>A doctor uses sign language interpreter to communicate with a patient who is deaf.</a:t>
            </a:r>
            <a:endParaRPr lang="en-US" dirty="0"/>
          </a:p>
        </p:txBody>
      </p:sp>
      <p:pic>
        <p:nvPicPr>
          <p:cNvPr id="9" name="Picture 8"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18466" y="1211363"/>
            <a:ext cx="3345470" cy="3612193"/>
          </a:xfrm>
          <a:prstGeom prst="rect">
            <a:avLst/>
          </a:prstGeom>
        </p:spPr>
      </p:pic>
    </p:spTree>
    <p:extLst>
      <p:ext uri="{BB962C8B-B14F-4D97-AF65-F5344CB8AC3E}">
        <p14:creationId xmlns:p14="http://schemas.microsoft.com/office/powerpoint/2010/main" val="1847183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1"/>
                </a:solidFill>
              </a:rPr>
              <a:t>Nature of the Communication?</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D1BC4097-DFDA-4A98-8BB8-552BEA96B555}" type="slidenum">
              <a:rPr lang="en-US" smtClean="0">
                <a:solidFill>
                  <a:srgbClr val="8CADAE">
                    <a:shade val="75000"/>
                  </a:srgbClr>
                </a:solidFill>
              </a:rPr>
              <a:pPr/>
              <a:t>29</a:t>
            </a:fld>
            <a:endParaRPr lang="en-US">
              <a:solidFill>
                <a:srgbClr val="8CADAE">
                  <a:shade val="75000"/>
                </a:srgbClr>
              </a:solidFill>
            </a:endParaRPr>
          </a:p>
        </p:txBody>
      </p:sp>
      <p:sp>
        <p:nvSpPr>
          <p:cNvPr id="5" name="Content Placeholder 4"/>
          <p:cNvSpPr>
            <a:spLocks noGrp="1"/>
          </p:cNvSpPr>
          <p:nvPr>
            <p:ph sz="quarter" idx="1"/>
          </p:nvPr>
        </p:nvSpPr>
        <p:spPr/>
        <p:txBody>
          <a:bodyPr/>
          <a:lstStyle/>
          <a:p>
            <a:r>
              <a:rPr lang="en-US" dirty="0" smtClean="0"/>
              <a:t>Simple communication such as a purchase at a gift shop will probably not require extensive auxiliary aids and services such as an interpreter.  Hand written notes may be enough.</a:t>
            </a:r>
          </a:p>
          <a:p>
            <a:endParaRPr lang="en-US" dirty="0"/>
          </a:p>
          <a:p>
            <a:r>
              <a:rPr lang="en-US" dirty="0" smtClean="0"/>
              <a:t>More complex communication such as discussing a patient’s symptoms, medical condition, medications, and medical history will likely require an interpreter or other appropriate auxiliary aid or service. </a:t>
            </a:r>
            <a:endParaRPr lang="en-US" dirty="0"/>
          </a:p>
        </p:txBody>
      </p:sp>
    </p:spTree>
    <p:extLst>
      <p:ext uri="{BB962C8B-B14F-4D97-AF65-F5344CB8AC3E}">
        <p14:creationId xmlns:p14="http://schemas.microsoft.com/office/powerpoint/2010/main" val="30001877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735556"/>
          </a:xfrm>
        </p:spPr>
        <p:txBody>
          <a:bodyPr/>
          <a:lstStyle/>
          <a:p>
            <a:pPr algn="ctr"/>
            <a:r>
              <a:rPr lang="en-US" dirty="0" smtClean="0">
                <a:solidFill>
                  <a:schemeClr val="tx1"/>
                </a:solidFill>
              </a:rPr>
              <a:t>Overview</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D1BC4097-DFDA-4A98-8BB8-552BEA96B555}" type="slidenum">
              <a:rPr lang="en-US" smtClean="0">
                <a:solidFill>
                  <a:srgbClr val="8CADAE">
                    <a:shade val="75000"/>
                  </a:srgbClr>
                </a:solidFill>
              </a:rPr>
              <a:pPr/>
              <a:t>3</a:t>
            </a:fld>
            <a:endParaRPr lang="en-US">
              <a:solidFill>
                <a:srgbClr val="8CADAE">
                  <a:shade val="75000"/>
                </a:srgbClr>
              </a:solidFill>
            </a:endParaRPr>
          </a:p>
        </p:txBody>
      </p:sp>
      <p:sp>
        <p:nvSpPr>
          <p:cNvPr id="5" name="Content Placeholder 4"/>
          <p:cNvSpPr>
            <a:spLocks noGrp="1"/>
          </p:cNvSpPr>
          <p:nvPr>
            <p:ph sz="quarter" idx="1"/>
          </p:nvPr>
        </p:nvSpPr>
        <p:spPr>
          <a:xfrm>
            <a:off x="609600" y="1010195"/>
            <a:ext cx="10972800" cy="4997098"/>
          </a:xfrm>
        </p:spPr>
        <p:txBody>
          <a:bodyPr>
            <a:normAutofit/>
          </a:bodyPr>
          <a:lstStyle/>
          <a:p>
            <a:pPr marL="514350" indent="-514350">
              <a:buClrTx/>
              <a:buAutoNum type="arabicPeriod"/>
            </a:pPr>
            <a:r>
              <a:rPr lang="en-US" dirty="0" smtClean="0"/>
              <a:t>Background on ADA and Rehab Act</a:t>
            </a:r>
          </a:p>
          <a:p>
            <a:pPr marL="514350" indent="-514350">
              <a:buClrTx/>
              <a:buFont typeface="Wingdings 2"/>
              <a:buAutoNum type="arabicPeriod"/>
            </a:pPr>
            <a:r>
              <a:rPr lang="en-US" dirty="0"/>
              <a:t>Barrier-Free Health Care </a:t>
            </a:r>
            <a:r>
              <a:rPr lang="en-US" dirty="0" smtClean="0"/>
              <a:t>Initiative</a:t>
            </a:r>
          </a:p>
          <a:p>
            <a:pPr marL="514350" indent="-514350">
              <a:buClrTx/>
              <a:buAutoNum type="arabicPeriod"/>
            </a:pPr>
            <a:r>
              <a:rPr lang="en-US" dirty="0" smtClean="0"/>
              <a:t>Effective communication for individuals who are deaf or hard of hearing</a:t>
            </a:r>
          </a:p>
          <a:p>
            <a:pPr marL="514350" indent="-514350">
              <a:buClrTx/>
              <a:buAutoNum type="arabicPeriod"/>
            </a:pPr>
            <a:r>
              <a:rPr lang="en-US" dirty="0" smtClean="0"/>
              <a:t>Equal access for individuals with HIV/AIDS</a:t>
            </a:r>
          </a:p>
          <a:p>
            <a:pPr marL="514350" indent="-514350">
              <a:buClrTx/>
              <a:buAutoNum type="arabicPeriod"/>
            </a:pPr>
            <a:r>
              <a:rPr lang="en-US" dirty="0" smtClean="0"/>
              <a:t>Physical access for individuals who have a mobility impairment</a:t>
            </a:r>
          </a:p>
          <a:p>
            <a:pPr marL="514350" indent="-514350">
              <a:buClrTx/>
              <a:buAutoNum type="arabicPeriod"/>
            </a:pPr>
            <a:r>
              <a:rPr lang="en-US" dirty="0" smtClean="0"/>
              <a:t>Ignorance of the ADA’s and Rehab Act’s requirements is not a valid defense</a:t>
            </a:r>
          </a:p>
          <a:p>
            <a:pPr marL="514350" indent="-514350">
              <a:buClrTx/>
              <a:buAutoNum type="arabicPeriod"/>
            </a:pPr>
            <a:r>
              <a:rPr lang="en-US" dirty="0" smtClean="0"/>
              <a:t>Remedies available in enforcement Actions</a:t>
            </a:r>
          </a:p>
          <a:p>
            <a:pPr marL="514350" indent="-514350">
              <a:buClrTx/>
              <a:buAutoNum type="arabicPeriod"/>
            </a:pPr>
            <a:r>
              <a:rPr lang="en-US" dirty="0" smtClean="0"/>
              <a:t>Elements of an effective ADA compliance program</a:t>
            </a:r>
          </a:p>
          <a:p>
            <a:pPr marL="0" indent="0">
              <a:buNone/>
            </a:pPr>
            <a:endParaRPr lang="en-US" dirty="0"/>
          </a:p>
        </p:txBody>
      </p:sp>
    </p:spTree>
    <p:extLst>
      <p:ext uri="{BB962C8B-B14F-4D97-AF65-F5344CB8AC3E}">
        <p14:creationId xmlns:p14="http://schemas.microsoft.com/office/powerpoint/2010/main" val="9621899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04800"/>
            <a:ext cx="8534400" cy="758952"/>
          </a:xfrm>
        </p:spPr>
        <p:txBody>
          <a:bodyPr>
            <a:noAutofit/>
          </a:bodyPr>
          <a:lstStyle/>
          <a:p>
            <a:pPr algn="ctr"/>
            <a:r>
              <a:rPr lang="en-US" sz="2800" dirty="0">
                <a:solidFill>
                  <a:schemeClr val="tx1"/>
                </a:solidFill>
              </a:rPr>
              <a:t>Communication Of, Among Other Things, Medical History Requires Interpreter</a:t>
            </a:r>
          </a:p>
        </p:txBody>
      </p:sp>
      <p:sp>
        <p:nvSpPr>
          <p:cNvPr id="4" name="Slide Number Placeholder 3"/>
          <p:cNvSpPr>
            <a:spLocks noGrp="1"/>
          </p:cNvSpPr>
          <p:nvPr>
            <p:ph type="sldNum" sz="quarter" idx="12"/>
          </p:nvPr>
        </p:nvSpPr>
        <p:spPr/>
        <p:txBody>
          <a:bodyPr/>
          <a:lstStyle/>
          <a:p>
            <a:fld id="{D1BC4097-DFDA-4A98-8BB8-552BEA96B555}" type="slidenum">
              <a:rPr lang="en-US" smtClean="0">
                <a:solidFill>
                  <a:srgbClr val="8CADAE">
                    <a:shade val="75000"/>
                  </a:srgbClr>
                </a:solidFill>
              </a:rPr>
              <a:pPr/>
              <a:t>30</a:t>
            </a:fld>
            <a:endParaRPr lang="en-US">
              <a:solidFill>
                <a:srgbClr val="8CADAE">
                  <a:shade val="75000"/>
                </a:srgbClr>
              </a:solidFill>
            </a:endParaRPr>
          </a:p>
        </p:txBody>
      </p:sp>
      <p:sp>
        <p:nvSpPr>
          <p:cNvPr id="5" name="Content Placeholder 4"/>
          <p:cNvSpPr>
            <a:spLocks noGrp="1"/>
          </p:cNvSpPr>
          <p:nvPr>
            <p:ph sz="quarter" idx="1"/>
          </p:nvPr>
        </p:nvSpPr>
        <p:spPr>
          <a:xfrm>
            <a:off x="1825752" y="1447800"/>
            <a:ext cx="8503920" cy="4572000"/>
          </a:xfrm>
        </p:spPr>
        <p:txBody>
          <a:bodyPr>
            <a:noAutofit/>
          </a:bodyPr>
          <a:lstStyle/>
          <a:p>
            <a:pPr marL="0" indent="0">
              <a:buNone/>
            </a:pPr>
            <a:r>
              <a:rPr lang="en-US" sz="1700" dirty="0"/>
              <a:t>DOJ’s section-by-section analysis of the ADA regulations provides guidance on the limited types of communication for which the exchange of notes will constitute effective communication and discusses DOJ’s policy, which is reflected in settlement agreements that have been entered over the years:</a:t>
            </a:r>
          </a:p>
          <a:p>
            <a:endParaRPr lang="en-US" sz="1700" dirty="0"/>
          </a:p>
          <a:p>
            <a:pPr marL="0" indent="0">
              <a:buNone/>
            </a:pPr>
            <a:r>
              <a:rPr lang="en-US" sz="1700" b="1" u="sng" dirty="0"/>
              <a:t>Exchange of notes </a:t>
            </a:r>
            <a:r>
              <a:rPr lang="en-US" sz="1700" dirty="0"/>
              <a:t>likely will be effective in situations that </a:t>
            </a:r>
            <a:r>
              <a:rPr lang="en-US" sz="1700" b="1" u="sng" dirty="0"/>
              <a:t>do not involve substantial conversation</a:t>
            </a:r>
            <a:r>
              <a:rPr lang="en-US" sz="1700" dirty="0"/>
              <a:t>, for example, when blood is drawn for routine lab tests or regular allergy shots are administered.  </a:t>
            </a:r>
            <a:r>
              <a:rPr lang="en-US" sz="1700" b="1" u="sng" dirty="0"/>
              <a:t>However, interpreters should be used when the matter involves more complexity, such as in communication of medical history or diagnosis, in conversations about medical procedures and treatment decisions, or in communication of instructions for care at home or elsewhere</a:t>
            </a:r>
            <a:r>
              <a:rPr lang="en-US" sz="1700" dirty="0"/>
              <a:t>.  The Department discussed in the NPRM the kinds of situations in which use of interpreters or captioning is necessary.  Additional guidance on this issue can be found in a number of agreements entered into with health care providers and hospitals that are available on the Department’s Web site </a:t>
            </a:r>
            <a:r>
              <a:rPr lang="en-US" sz="1700" i="1" dirty="0"/>
              <a:t>at </a:t>
            </a:r>
            <a:r>
              <a:rPr lang="en-US" sz="1700" i="1" u="sng" dirty="0">
                <a:hlinkClick r:id="rId2"/>
              </a:rPr>
              <a:t>http://www.ada.gov.</a:t>
            </a:r>
            <a:r>
              <a:rPr lang="en-US" sz="1700" i="1" dirty="0">
                <a:hlinkClick r:id="rId2"/>
              </a:rPr>
              <a:t>  </a:t>
            </a:r>
          </a:p>
          <a:p>
            <a:endParaRPr lang="en-US" sz="1700" i="1" dirty="0"/>
          </a:p>
          <a:p>
            <a:pPr marL="0" indent="0">
              <a:buNone/>
            </a:pPr>
            <a:r>
              <a:rPr lang="en-US" sz="1700" i="1" dirty="0"/>
              <a:t>28 C.F.R. Pt. 36, App. A, § 36.303 (emphasis added).</a:t>
            </a:r>
          </a:p>
        </p:txBody>
      </p:sp>
    </p:spTree>
    <p:extLst>
      <p:ext uri="{BB962C8B-B14F-4D97-AF65-F5344CB8AC3E}">
        <p14:creationId xmlns:p14="http://schemas.microsoft.com/office/powerpoint/2010/main" val="17971974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dirty="0">
                <a:solidFill>
                  <a:schemeClr val="tx1"/>
                </a:solidFill>
              </a:rPr>
              <a:t>Technical Assistance </a:t>
            </a:r>
            <a:r>
              <a:rPr lang="en-US" altLang="en-US" dirty="0" smtClean="0">
                <a:solidFill>
                  <a:schemeClr val="tx1"/>
                </a:solidFill>
              </a:rPr>
              <a:t>Manual Example</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D1BC4097-DFDA-4A98-8BB8-552BEA96B555}" type="slidenum">
              <a:rPr lang="en-US" smtClean="0">
                <a:solidFill>
                  <a:srgbClr val="8CADAE">
                    <a:shade val="75000"/>
                  </a:srgbClr>
                </a:solidFill>
              </a:rPr>
              <a:pPr/>
              <a:t>31</a:t>
            </a:fld>
            <a:endParaRPr lang="en-US">
              <a:solidFill>
                <a:srgbClr val="8CADAE">
                  <a:shade val="75000"/>
                </a:srgbClr>
              </a:solidFill>
            </a:endParaRPr>
          </a:p>
        </p:txBody>
      </p:sp>
      <p:sp>
        <p:nvSpPr>
          <p:cNvPr id="5" name="Content Placeholder 4"/>
          <p:cNvSpPr>
            <a:spLocks noGrp="1"/>
          </p:cNvSpPr>
          <p:nvPr>
            <p:ph sz="quarter" idx="1"/>
          </p:nvPr>
        </p:nvSpPr>
        <p:spPr/>
        <p:txBody>
          <a:bodyPr>
            <a:normAutofit fontScale="85000" lnSpcReduction="10000"/>
          </a:bodyPr>
          <a:lstStyle/>
          <a:p>
            <a:pPr>
              <a:buClrTx/>
              <a:buFont typeface="Wingdings" pitchFamily="2" charset="2"/>
              <a:buChar char="§"/>
            </a:pPr>
            <a:r>
              <a:rPr lang="en-US" altLang="en-US" sz="2800" dirty="0"/>
              <a:t>“ILLUSTRATION 2a:  H goes to his doctor for a bi‑weekly checkup, during which the nurse records H’s blood pressure and weight.  Exchanging notes and using gestures are likely to provide an effective means of communication at this type of check-up.  </a:t>
            </a:r>
          </a:p>
          <a:p>
            <a:pPr>
              <a:buClrTx/>
              <a:buFont typeface="Wingdings" pitchFamily="2" charset="2"/>
              <a:buChar char="§"/>
            </a:pPr>
            <a:endParaRPr lang="en-US" altLang="en-US" sz="2800" dirty="0"/>
          </a:p>
          <a:p>
            <a:pPr>
              <a:buClrTx/>
              <a:buFont typeface="Wingdings" pitchFamily="2" charset="2"/>
              <a:buChar char="§"/>
            </a:pPr>
            <a:r>
              <a:rPr lang="en-US" altLang="en-US" sz="2800" dirty="0"/>
              <a:t>BUT: Upon experiencing symptoms of a mild stroke, H returns to his doctor for a thorough examination and battery of tests and requests that an interpreter be provided.  H’s doctor should arrange for the services of a qualified interpreter, as an interpreter is likely to be necessary for effective communication with H, given the length and complexity of the communication involved.”   </a:t>
            </a:r>
          </a:p>
          <a:p>
            <a:pPr marL="0" indent="0">
              <a:buClrTx/>
              <a:buNone/>
            </a:pPr>
            <a:endParaRPr lang="en-US" altLang="en-US" sz="2800" dirty="0"/>
          </a:p>
          <a:p>
            <a:pPr marL="0" indent="0">
              <a:buNone/>
            </a:pPr>
            <a:r>
              <a:rPr lang="en-US" sz="1800" dirty="0"/>
              <a:t>Dep’t of Justice, Technical Assistance Manual, § III-4.3200 (1994 Supplement).</a:t>
            </a:r>
          </a:p>
        </p:txBody>
      </p:sp>
    </p:spTree>
    <p:extLst>
      <p:ext uri="{BB962C8B-B14F-4D97-AF65-F5344CB8AC3E}">
        <p14:creationId xmlns:p14="http://schemas.microsoft.com/office/powerpoint/2010/main" val="35684721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a:solidFill>
                  <a:schemeClr val="tx1"/>
                </a:solidFill>
              </a:rPr>
              <a:t>Two DOJ Publications Provide Very Helpful Guidance</a:t>
            </a:r>
          </a:p>
        </p:txBody>
      </p:sp>
      <p:sp>
        <p:nvSpPr>
          <p:cNvPr id="4" name="Slide Number Placeholder 3"/>
          <p:cNvSpPr>
            <a:spLocks noGrp="1"/>
          </p:cNvSpPr>
          <p:nvPr>
            <p:ph type="sldNum" sz="quarter" idx="12"/>
          </p:nvPr>
        </p:nvSpPr>
        <p:spPr/>
        <p:txBody>
          <a:bodyPr/>
          <a:lstStyle/>
          <a:p>
            <a:fld id="{D1BC4097-DFDA-4A98-8BB8-552BEA96B555}" type="slidenum">
              <a:rPr lang="en-US" smtClean="0">
                <a:solidFill>
                  <a:srgbClr val="8CADAE">
                    <a:shade val="75000"/>
                  </a:srgbClr>
                </a:solidFill>
              </a:rPr>
              <a:pPr/>
              <a:t>32</a:t>
            </a:fld>
            <a:endParaRPr lang="en-US">
              <a:solidFill>
                <a:srgbClr val="8CADAE">
                  <a:shade val="75000"/>
                </a:srgbClr>
              </a:solidFill>
            </a:endParaRPr>
          </a:p>
        </p:txBody>
      </p:sp>
      <p:pic>
        <p:nvPicPr>
          <p:cNvPr id="6" name="Content Placeholder 5" descr="Screen Clipping"/>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1971013" y="1447800"/>
            <a:ext cx="8352244" cy="3124200"/>
          </a:xfrm>
        </p:spPr>
      </p:pic>
      <p:pic>
        <p:nvPicPr>
          <p:cNvPr id="7" name="Picture 6"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8801" y="4687111"/>
            <a:ext cx="8664691" cy="1691787"/>
          </a:xfrm>
          <a:prstGeom prst="rect">
            <a:avLst/>
          </a:prstGeom>
        </p:spPr>
      </p:pic>
    </p:spTree>
    <p:extLst>
      <p:ext uri="{BB962C8B-B14F-4D97-AF65-F5344CB8AC3E}">
        <p14:creationId xmlns:p14="http://schemas.microsoft.com/office/powerpoint/2010/main" val="26948947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chemeClr val="tx1"/>
                </a:solidFill>
              </a:rPr>
              <a:t>ADA Business Brief:  Communicating with People Who Are Deaf or Hard of Hearing in Hospital Settings</a:t>
            </a:r>
          </a:p>
        </p:txBody>
      </p:sp>
      <p:sp>
        <p:nvSpPr>
          <p:cNvPr id="4" name="Slide Number Placeholder 3"/>
          <p:cNvSpPr>
            <a:spLocks noGrp="1"/>
          </p:cNvSpPr>
          <p:nvPr>
            <p:ph type="sldNum" sz="quarter" idx="12"/>
          </p:nvPr>
        </p:nvSpPr>
        <p:spPr/>
        <p:txBody>
          <a:bodyPr/>
          <a:lstStyle/>
          <a:p>
            <a:fld id="{D1BC4097-DFDA-4A98-8BB8-552BEA96B555}" type="slidenum">
              <a:rPr lang="en-US" smtClean="0">
                <a:solidFill>
                  <a:srgbClr val="8CADAE">
                    <a:shade val="75000"/>
                  </a:srgbClr>
                </a:solidFill>
              </a:rPr>
              <a:pPr/>
              <a:t>33</a:t>
            </a:fld>
            <a:endParaRPr lang="en-US">
              <a:solidFill>
                <a:srgbClr val="8CADAE">
                  <a:shade val="75000"/>
                </a:srgbClr>
              </a:solidFill>
            </a:endParaRPr>
          </a:p>
        </p:txBody>
      </p:sp>
      <p:sp>
        <p:nvSpPr>
          <p:cNvPr id="11" name="Content Placeholder 10"/>
          <p:cNvSpPr>
            <a:spLocks noGrp="1"/>
          </p:cNvSpPr>
          <p:nvPr>
            <p:ph sz="quarter" idx="1"/>
          </p:nvPr>
        </p:nvSpPr>
        <p:spPr/>
        <p:txBody>
          <a:bodyPr>
            <a:normAutofit fontScale="92500" lnSpcReduction="10000"/>
          </a:bodyPr>
          <a:lstStyle/>
          <a:p>
            <a:r>
              <a:rPr lang="en-US" dirty="0"/>
              <a:t>Situations where an interpreter may be required for effective communication:</a:t>
            </a:r>
          </a:p>
          <a:p>
            <a:pPr marL="0" indent="0">
              <a:buNone/>
            </a:pPr>
            <a:endParaRPr lang="en-US" dirty="0"/>
          </a:p>
          <a:p>
            <a:pPr lvl="0"/>
            <a:r>
              <a:rPr lang="en-US" dirty="0"/>
              <a:t>Discussing a patient’s symptoms and medical condition, medications, and medical history</a:t>
            </a:r>
          </a:p>
          <a:p>
            <a:pPr lvl="0"/>
            <a:r>
              <a:rPr lang="en-US" dirty="0"/>
              <a:t>Explaining and describing medical conditions, tests, treatment options, medications, surgery and other procedures</a:t>
            </a:r>
          </a:p>
          <a:p>
            <a:pPr lvl="0"/>
            <a:r>
              <a:rPr lang="en-US" dirty="0"/>
              <a:t>Providing a diagnosis, prognosis, and recommendation for treatment</a:t>
            </a:r>
          </a:p>
          <a:p>
            <a:pPr lvl="0"/>
            <a:r>
              <a:rPr lang="en-US" dirty="0"/>
              <a:t>Obtaining informed consent for treatment</a:t>
            </a:r>
          </a:p>
          <a:p>
            <a:pPr lvl="0"/>
            <a:r>
              <a:rPr lang="en-US" dirty="0"/>
              <a:t>Communicating with a patient during treatment, testing procedures, and during physician’s </a:t>
            </a:r>
            <a:r>
              <a:rPr lang="en-US" dirty="0" smtClean="0"/>
              <a:t>rounds</a:t>
            </a:r>
            <a:endParaRPr lang="en-US" dirty="0"/>
          </a:p>
        </p:txBody>
      </p:sp>
    </p:spTree>
    <p:extLst>
      <p:ext uri="{BB962C8B-B14F-4D97-AF65-F5344CB8AC3E}">
        <p14:creationId xmlns:p14="http://schemas.microsoft.com/office/powerpoint/2010/main" val="13055945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200" dirty="0">
                <a:solidFill>
                  <a:prstClr val="black"/>
                </a:solidFill>
              </a:rPr>
              <a:t>ADA Business Brief:  Communicating with People Who Are Deaf or Hard of Hearing in Hospital Settings</a:t>
            </a:r>
            <a:endParaRPr lang="en-US" dirty="0"/>
          </a:p>
        </p:txBody>
      </p:sp>
      <p:sp>
        <p:nvSpPr>
          <p:cNvPr id="4" name="Slide Number Placeholder 3"/>
          <p:cNvSpPr>
            <a:spLocks noGrp="1"/>
          </p:cNvSpPr>
          <p:nvPr>
            <p:ph type="sldNum" sz="quarter" idx="12"/>
          </p:nvPr>
        </p:nvSpPr>
        <p:spPr/>
        <p:txBody>
          <a:bodyPr/>
          <a:lstStyle/>
          <a:p>
            <a:fld id="{D1BC4097-DFDA-4A98-8BB8-552BEA96B555}" type="slidenum">
              <a:rPr lang="en-US" smtClean="0">
                <a:solidFill>
                  <a:srgbClr val="8CADAE">
                    <a:shade val="75000"/>
                  </a:srgbClr>
                </a:solidFill>
              </a:rPr>
              <a:pPr/>
              <a:t>34</a:t>
            </a:fld>
            <a:endParaRPr lang="en-US">
              <a:solidFill>
                <a:srgbClr val="8CADAE">
                  <a:shade val="75000"/>
                </a:srgbClr>
              </a:solidFill>
            </a:endParaRPr>
          </a:p>
        </p:txBody>
      </p:sp>
      <p:sp>
        <p:nvSpPr>
          <p:cNvPr id="5" name="Content Placeholder 4"/>
          <p:cNvSpPr>
            <a:spLocks noGrp="1"/>
          </p:cNvSpPr>
          <p:nvPr>
            <p:ph sz="quarter" idx="1"/>
          </p:nvPr>
        </p:nvSpPr>
        <p:spPr/>
        <p:txBody>
          <a:bodyPr>
            <a:normAutofit fontScale="85000" lnSpcReduction="20000"/>
          </a:bodyPr>
          <a:lstStyle/>
          <a:p>
            <a:r>
              <a:rPr lang="en-US" dirty="0"/>
              <a:t>Situations where an interpreter may be required for effective </a:t>
            </a:r>
            <a:r>
              <a:rPr lang="en-US" dirty="0" smtClean="0"/>
              <a:t>communication (continued):</a:t>
            </a:r>
            <a:endParaRPr lang="en-US" dirty="0"/>
          </a:p>
          <a:p>
            <a:pPr marL="0" indent="0">
              <a:buNone/>
            </a:pPr>
            <a:endParaRPr lang="en-US" dirty="0" smtClean="0"/>
          </a:p>
          <a:p>
            <a:pPr lvl="0"/>
            <a:r>
              <a:rPr lang="en-US" dirty="0" smtClean="0"/>
              <a:t>Providing </a:t>
            </a:r>
            <a:r>
              <a:rPr lang="en-US" dirty="0"/>
              <a:t>instructions for medications, post-treatment activities, and follow-up treatments</a:t>
            </a:r>
          </a:p>
          <a:p>
            <a:pPr lvl="0"/>
            <a:r>
              <a:rPr lang="en-US" dirty="0"/>
              <a:t>Providing mental health services, including group or individual therapy, or counseling for patients and family members</a:t>
            </a:r>
          </a:p>
          <a:p>
            <a:pPr lvl="0"/>
            <a:r>
              <a:rPr lang="en-US" dirty="0"/>
              <a:t>Providing information about blood or organ donations</a:t>
            </a:r>
          </a:p>
          <a:p>
            <a:pPr lvl="0"/>
            <a:r>
              <a:rPr lang="en-US" dirty="0"/>
              <a:t>Explaining living wills and powers of attorney</a:t>
            </a:r>
          </a:p>
          <a:p>
            <a:pPr lvl="0"/>
            <a:r>
              <a:rPr lang="en-US" dirty="0"/>
              <a:t>Discussing complex billing or insurance matters</a:t>
            </a:r>
          </a:p>
          <a:p>
            <a:pPr lvl="0"/>
            <a:r>
              <a:rPr lang="en-US" dirty="0"/>
              <a:t>Making education presentations, such as birthing and new parent classes, nutrition and weight management counseling, and CPR and first aid training</a:t>
            </a:r>
          </a:p>
          <a:p>
            <a:endParaRPr lang="en-US" dirty="0"/>
          </a:p>
        </p:txBody>
      </p:sp>
    </p:spTree>
    <p:extLst>
      <p:ext uri="{BB962C8B-B14F-4D97-AF65-F5344CB8AC3E}">
        <p14:creationId xmlns:p14="http://schemas.microsoft.com/office/powerpoint/2010/main" val="28741061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Requirements for a “Qualified Interpreter”</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D1BC4097-DFDA-4A98-8BB8-552BEA96B555}" type="slidenum">
              <a:rPr lang="en-US" smtClean="0">
                <a:solidFill>
                  <a:srgbClr val="8CADAE">
                    <a:shade val="75000"/>
                  </a:srgbClr>
                </a:solidFill>
              </a:rPr>
              <a:pPr/>
              <a:t>35</a:t>
            </a:fld>
            <a:endParaRPr lang="en-US">
              <a:solidFill>
                <a:srgbClr val="8CADAE">
                  <a:shade val="75000"/>
                </a:srgbClr>
              </a:solidFill>
            </a:endParaRPr>
          </a:p>
        </p:txBody>
      </p:sp>
      <p:sp>
        <p:nvSpPr>
          <p:cNvPr id="5" name="Content Placeholder 4"/>
          <p:cNvSpPr>
            <a:spLocks noGrp="1"/>
          </p:cNvSpPr>
          <p:nvPr>
            <p:ph sz="quarter" idx="1"/>
          </p:nvPr>
        </p:nvSpPr>
        <p:spPr/>
        <p:txBody>
          <a:bodyPr>
            <a:normAutofit fontScale="92500" lnSpcReduction="20000"/>
          </a:bodyPr>
          <a:lstStyle/>
          <a:p>
            <a:pPr marL="0" indent="0">
              <a:buClrTx/>
              <a:buNone/>
            </a:pPr>
            <a:r>
              <a:rPr lang="en-US" dirty="0" smtClean="0"/>
              <a:t>Able to interpret:</a:t>
            </a:r>
          </a:p>
          <a:p>
            <a:pPr marL="514350" indent="-514350">
              <a:buClrTx/>
              <a:buFont typeface="+mj-lt"/>
              <a:buAutoNum type="arabicPeriod"/>
            </a:pPr>
            <a:r>
              <a:rPr lang="en-US" b="1" u="sng" dirty="0" smtClean="0"/>
              <a:t>Effectively</a:t>
            </a:r>
            <a:r>
              <a:rPr lang="en-US" dirty="0" smtClean="0"/>
              <a:t> – interprets both receptively </a:t>
            </a:r>
            <a:r>
              <a:rPr lang="en-US" dirty="0"/>
              <a:t>(i.e., understanding what the person with the disability is saying) </a:t>
            </a:r>
            <a:r>
              <a:rPr lang="en-US" dirty="0" smtClean="0"/>
              <a:t>and expressively </a:t>
            </a:r>
            <a:r>
              <a:rPr lang="en-US" dirty="0"/>
              <a:t>(i.e., having the skill needed to convey information back to that person) </a:t>
            </a:r>
            <a:r>
              <a:rPr lang="en-US" dirty="0" smtClean="0"/>
              <a:t>using the sign language of the individual needing the interpreter (e.g., ASL, Signed English, etc.)</a:t>
            </a:r>
          </a:p>
          <a:p>
            <a:pPr marL="0" indent="0">
              <a:buClrTx/>
              <a:buNone/>
            </a:pPr>
            <a:r>
              <a:rPr lang="en-US" dirty="0" smtClean="0"/>
              <a:t>2.    </a:t>
            </a:r>
            <a:r>
              <a:rPr lang="en-US" b="1" u="sng" dirty="0" smtClean="0"/>
              <a:t>Accurately</a:t>
            </a:r>
          </a:p>
          <a:p>
            <a:pPr marL="514350" indent="-514350">
              <a:buClrTx/>
              <a:buAutoNum type="arabicPeriod" startAt="3"/>
            </a:pPr>
            <a:r>
              <a:rPr lang="en-US" b="1" u="sng" dirty="0" smtClean="0"/>
              <a:t>Impartially</a:t>
            </a:r>
          </a:p>
          <a:p>
            <a:pPr marL="514350" indent="-514350">
              <a:buClrTx/>
              <a:buAutoNum type="arabicPeriod" startAt="3"/>
            </a:pPr>
            <a:r>
              <a:rPr lang="en-US" dirty="0" smtClean="0"/>
              <a:t>Understanding the necessary </a:t>
            </a:r>
            <a:r>
              <a:rPr lang="en-US" b="1" u="sng" dirty="0" smtClean="0"/>
              <a:t>specialized vocabulary </a:t>
            </a:r>
            <a:r>
              <a:rPr lang="en-US" dirty="0" smtClean="0"/>
              <a:t>that is used for the particular setting (</a:t>
            </a:r>
            <a:r>
              <a:rPr lang="en-US" i="1" dirty="0" smtClean="0"/>
              <a:t>e.g</a:t>
            </a:r>
            <a:r>
              <a:rPr lang="en-US" dirty="0" smtClean="0"/>
              <a:t>., not all interpreters are qualified for medical settings).</a:t>
            </a:r>
          </a:p>
          <a:p>
            <a:pPr marL="0" indent="0">
              <a:buNone/>
            </a:pPr>
            <a:r>
              <a:rPr lang="en-US" dirty="0"/>
              <a:t>28 C.F.R. § 36.104 (definition </a:t>
            </a:r>
            <a:r>
              <a:rPr lang="en-US" dirty="0" smtClean="0"/>
              <a:t>of “qualified interpreter”); </a:t>
            </a:r>
            <a:r>
              <a:rPr lang="en-US" i="1" dirty="0" smtClean="0"/>
              <a:t>see also </a:t>
            </a:r>
            <a:r>
              <a:rPr lang="en-US" sz="2400" dirty="0"/>
              <a:t>Technical Assistance Manual, § III‑4.3200</a:t>
            </a:r>
            <a:r>
              <a:rPr lang="en-US" dirty="0" smtClean="0"/>
              <a:t>.</a:t>
            </a:r>
            <a:endParaRPr lang="en-US" dirty="0"/>
          </a:p>
        </p:txBody>
      </p:sp>
    </p:spTree>
    <p:extLst>
      <p:ext uri="{BB962C8B-B14F-4D97-AF65-F5344CB8AC3E}">
        <p14:creationId xmlns:p14="http://schemas.microsoft.com/office/powerpoint/2010/main" val="25372015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In Addition, In Order to be Effective…</a:t>
            </a:r>
          </a:p>
        </p:txBody>
      </p:sp>
      <p:sp>
        <p:nvSpPr>
          <p:cNvPr id="4" name="Slide Number Placeholder 3"/>
          <p:cNvSpPr>
            <a:spLocks noGrp="1"/>
          </p:cNvSpPr>
          <p:nvPr>
            <p:ph type="sldNum" sz="quarter" idx="12"/>
          </p:nvPr>
        </p:nvSpPr>
        <p:spPr/>
        <p:txBody>
          <a:bodyPr/>
          <a:lstStyle/>
          <a:p>
            <a:fld id="{D1BC4097-DFDA-4A98-8BB8-552BEA96B555}" type="slidenum">
              <a:rPr lang="en-US" smtClean="0">
                <a:solidFill>
                  <a:srgbClr val="8CADAE">
                    <a:shade val="75000"/>
                  </a:srgbClr>
                </a:solidFill>
              </a:rPr>
              <a:pPr/>
              <a:t>36</a:t>
            </a:fld>
            <a:endParaRPr lang="en-US">
              <a:solidFill>
                <a:srgbClr val="8CADAE">
                  <a:shade val="75000"/>
                </a:srgbClr>
              </a:solidFill>
            </a:endParaRPr>
          </a:p>
        </p:txBody>
      </p:sp>
      <p:sp>
        <p:nvSpPr>
          <p:cNvPr id="5" name="Content Placeholder 4"/>
          <p:cNvSpPr>
            <a:spLocks noGrp="1"/>
          </p:cNvSpPr>
          <p:nvPr>
            <p:ph sz="quarter" idx="1"/>
          </p:nvPr>
        </p:nvSpPr>
        <p:spPr/>
        <p:txBody>
          <a:bodyPr>
            <a:normAutofit/>
          </a:bodyPr>
          <a:lstStyle/>
          <a:p>
            <a:pPr>
              <a:buClrTx/>
              <a:buFont typeface="Wingdings" pitchFamily="2" charset="2"/>
              <a:buChar char="§"/>
            </a:pPr>
            <a:r>
              <a:rPr lang="en-US" altLang="en-US" sz="3600" dirty="0"/>
              <a:t>Accessible formats</a:t>
            </a:r>
          </a:p>
          <a:p>
            <a:pPr>
              <a:buClrTx/>
              <a:buFont typeface="Wingdings 2" pitchFamily="18" charset="2"/>
              <a:buNone/>
            </a:pPr>
            <a:endParaRPr lang="en-US" altLang="en-US" sz="3600" dirty="0"/>
          </a:p>
          <a:p>
            <a:pPr>
              <a:buClrTx/>
              <a:buFont typeface="Wingdings" pitchFamily="2" charset="2"/>
              <a:buChar char="§"/>
            </a:pPr>
            <a:r>
              <a:rPr lang="en-US" altLang="en-US" sz="3600" dirty="0"/>
              <a:t>Timely manner  -- delays mean that service is not equal.</a:t>
            </a:r>
          </a:p>
          <a:p>
            <a:pPr>
              <a:buClrTx/>
              <a:buFont typeface="Wingdings 2" pitchFamily="18" charset="2"/>
              <a:buNone/>
            </a:pPr>
            <a:endParaRPr lang="en-US" altLang="en-US" sz="3600" dirty="0"/>
          </a:p>
          <a:p>
            <a:pPr>
              <a:buClrTx/>
              <a:buFont typeface="Wingdings" pitchFamily="2" charset="2"/>
              <a:buChar char="§"/>
            </a:pPr>
            <a:r>
              <a:rPr lang="en-US" altLang="en-US" sz="3600" dirty="0"/>
              <a:t>Protect privacy and independence</a:t>
            </a:r>
          </a:p>
          <a:p>
            <a:pPr>
              <a:buClrTx/>
              <a:buFont typeface="Wingdings 2" pitchFamily="18" charset="2"/>
              <a:buNone/>
            </a:pPr>
            <a:r>
              <a:rPr lang="en-US" altLang="en-US" sz="3600" dirty="0"/>
              <a:t>			28 CFR 36.303(c)(1)(ii)</a:t>
            </a:r>
          </a:p>
          <a:p>
            <a:endParaRPr lang="en-US" sz="3600" dirty="0"/>
          </a:p>
        </p:txBody>
      </p:sp>
    </p:spTree>
    <p:extLst>
      <p:ext uri="{BB962C8B-B14F-4D97-AF65-F5344CB8AC3E}">
        <p14:creationId xmlns:p14="http://schemas.microsoft.com/office/powerpoint/2010/main" val="19697905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1"/>
                </a:solidFill>
              </a:rPr>
              <a:t>Use of Staff Who Signs “Pretty Well”</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D1BC4097-DFDA-4A98-8BB8-552BEA96B555}" type="slidenum">
              <a:rPr lang="en-US" smtClean="0">
                <a:solidFill>
                  <a:srgbClr val="8CADAE">
                    <a:shade val="75000"/>
                  </a:srgbClr>
                </a:solidFill>
              </a:rPr>
              <a:pPr/>
              <a:t>37</a:t>
            </a:fld>
            <a:endParaRPr lang="en-US">
              <a:solidFill>
                <a:srgbClr val="8CADAE">
                  <a:shade val="75000"/>
                </a:srgbClr>
              </a:solidFill>
            </a:endParaRPr>
          </a:p>
        </p:txBody>
      </p:sp>
      <p:sp>
        <p:nvSpPr>
          <p:cNvPr id="5" name="Content Placeholder 4"/>
          <p:cNvSpPr>
            <a:spLocks noGrp="1"/>
          </p:cNvSpPr>
          <p:nvPr>
            <p:ph sz="quarter" idx="1"/>
          </p:nvPr>
        </p:nvSpPr>
        <p:spPr/>
        <p:txBody>
          <a:bodyPr>
            <a:normAutofit fontScale="92500"/>
          </a:bodyPr>
          <a:lstStyle/>
          <a:p>
            <a:pPr marL="0" indent="0">
              <a:buNone/>
            </a:pPr>
            <a:r>
              <a:rPr lang="en-US" i="1" dirty="0"/>
              <a:t>Can a public accommodation use a staff member who signs “pretty well” as an interpreter for meetings with individuals who use sign language to communicate</a:t>
            </a:r>
            <a:r>
              <a:rPr lang="en-US" i="1" dirty="0" smtClean="0"/>
              <a:t>?</a:t>
            </a:r>
          </a:p>
          <a:p>
            <a:pPr marL="0" indent="0">
              <a:buNone/>
            </a:pPr>
            <a:r>
              <a:rPr lang="en-US" b="1" u="sng" dirty="0" smtClean="0"/>
              <a:t>Signing </a:t>
            </a:r>
            <a:r>
              <a:rPr lang="en-US" b="1" u="sng" dirty="0"/>
              <a:t>and interpreting are not the same thing.  </a:t>
            </a:r>
            <a:r>
              <a:rPr lang="en-US" dirty="0"/>
              <a:t>Being able to sign does not mean that a person can process spoken communication into the proper signs, nor does it mean that he or she possesses the proper skills to observe someone signing and change their signed or </a:t>
            </a:r>
            <a:r>
              <a:rPr lang="en-US" dirty="0" err="1"/>
              <a:t>fingerspelled</a:t>
            </a:r>
            <a:r>
              <a:rPr lang="en-US" dirty="0"/>
              <a:t> communication into spoken words.  </a:t>
            </a:r>
            <a:r>
              <a:rPr lang="en-US" b="1" u="sng" dirty="0"/>
              <a:t>The interpreter must be able to interpret both receptively and expressively</a:t>
            </a:r>
            <a:r>
              <a:rPr lang="en-US" dirty="0" smtClean="0"/>
              <a:t>.</a:t>
            </a:r>
          </a:p>
          <a:p>
            <a:pPr marL="0" indent="0">
              <a:buNone/>
            </a:pPr>
            <a:r>
              <a:rPr lang="en-US" dirty="0" smtClean="0"/>
              <a:t>Americans </a:t>
            </a:r>
            <a:r>
              <a:rPr lang="en-US" dirty="0"/>
              <a:t>with </a:t>
            </a:r>
            <a:r>
              <a:rPr lang="en-US" dirty="0" smtClean="0"/>
              <a:t>Disabilities </a:t>
            </a:r>
            <a:r>
              <a:rPr lang="en-US" dirty="0"/>
              <a:t>Act, Technical Assistance Manual, § III‑4.3100.</a:t>
            </a:r>
          </a:p>
        </p:txBody>
      </p:sp>
    </p:spTree>
    <p:extLst>
      <p:ext uri="{BB962C8B-B14F-4D97-AF65-F5344CB8AC3E}">
        <p14:creationId xmlns:p14="http://schemas.microsoft.com/office/powerpoint/2010/main" val="15663336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1"/>
                </a:solidFill>
              </a:rPr>
              <a:t>Is Certification Necessary?</a:t>
            </a:r>
            <a:endParaRPr lang="en-US" dirty="0">
              <a:solidFill>
                <a:schemeClr val="tx1"/>
              </a:solidFill>
            </a:endParaRPr>
          </a:p>
        </p:txBody>
      </p:sp>
      <p:sp>
        <p:nvSpPr>
          <p:cNvPr id="3" name="Slide Number Placeholder 2"/>
          <p:cNvSpPr>
            <a:spLocks noGrp="1"/>
          </p:cNvSpPr>
          <p:nvPr>
            <p:ph type="sldNum" sz="quarter" idx="12"/>
          </p:nvPr>
        </p:nvSpPr>
        <p:spPr/>
        <p:txBody>
          <a:bodyPr/>
          <a:lstStyle/>
          <a:p>
            <a:fld id="{D1BC4097-DFDA-4A98-8BB8-552BEA96B555}" type="slidenum">
              <a:rPr lang="en-US" smtClean="0">
                <a:solidFill>
                  <a:srgbClr val="8CADAE">
                    <a:shade val="75000"/>
                  </a:srgbClr>
                </a:solidFill>
              </a:rPr>
              <a:pPr/>
              <a:t>38</a:t>
            </a:fld>
            <a:endParaRPr lang="en-US">
              <a:solidFill>
                <a:srgbClr val="8CADAE">
                  <a:shade val="75000"/>
                </a:srgbClr>
              </a:solidFill>
            </a:endParaRPr>
          </a:p>
        </p:txBody>
      </p:sp>
      <p:sp>
        <p:nvSpPr>
          <p:cNvPr id="4" name="Content Placeholder 3"/>
          <p:cNvSpPr>
            <a:spLocks noGrp="1"/>
          </p:cNvSpPr>
          <p:nvPr>
            <p:ph sz="quarter" idx="1"/>
          </p:nvPr>
        </p:nvSpPr>
        <p:spPr/>
        <p:txBody>
          <a:bodyPr>
            <a:normAutofit fontScale="92500" lnSpcReduction="20000"/>
          </a:bodyPr>
          <a:lstStyle/>
          <a:p>
            <a:pPr marL="0" indent="0">
              <a:buNone/>
            </a:pPr>
            <a:r>
              <a:rPr lang="en-US" dirty="0"/>
              <a:t>If a sign language interpreter is required for effective communication, must only a certified interpreter be provided? No. The key question in determining whether effective communication will result is whether the interpreter is </a:t>
            </a:r>
            <a:r>
              <a:rPr lang="en-US" dirty="0" smtClean="0"/>
              <a:t>“</a:t>
            </a:r>
            <a:r>
              <a:rPr lang="en-US" b="1" dirty="0" smtClean="0"/>
              <a:t>qualified</a:t>
            </a:r>
            <a:r>
              <a:rPr lang="en-US" dirty="0" smtClean="0"/>
              <a:t>,” </a:t>
            </a:r>
            <a:r>
              <a:rPr lang="en-US" dirty="0"/>
              <a:t>not whether he or she has been actually certified by an official licensing </a:t>
            </a:r>
            <a:r>
              <a:rPr lang="en-US" dirty="0" smtClean="0"/>
              <a:t>body.  A qualified interpreter is one “who is able to interpret </a:t>
            </a:r>
            <a:r>
              <a:rPr lang="en-US" b="1" dirty="0" smtClean="0"/>
              <a:t>effectively</a:t>
            </a:r>
            <a:r>
              <a:rPr lang="en-US" dirty="0" smtClean="0"/>
              <a:t>, </a:t>
            </a:r>
            <a:r>
              <a:rPr lang="en-US" b="1" dirty="0" smtClean="0"/>
              <a:t>accurately</a:t>
            </a:r>
            <a:r>
              <a:rPr lang="en-US" dirty="0" smtClean="0"/>
              <a:t> and </a:t>
            </a:r>
            <a:r>
              <a:rPr lang="en-US" b="1" dirty="0" smtClean="0"/>
              <a:t>impartially</a:t>
            </a:r>
            <a:r>
              <a:rPr lang="en-US" dirty="0" smtClean="0"/>
              <a:t>, both </a:t>
            </a:r>
            <a:r>
              <a:rPr lang="en-US" b="1" dirty="0" smtClean="0"/>
              <a:t>receptively</a:t>
            </a:r>
            <a:r>
              <a:rPr lang="en-US" dirty="0" smtClean="0"/>
              <a:t> and </a:t>
            </a:r>
            <a:r>
              <a:rPr lang="en-US" b="1" dirty="0" smtClean="0"/>
              <a:t>expressively</a:t>
            </a:r>
            <a:r>
              <a:rPr lang="en-US" dirty="0" smtClean="0"/>
              <a:t>, using necessary </a:t>
            </a:r>
            <a:r>
              <a:rPr lang="en-US" b="1" dirty="0" smtClean="0"/>
              <a:t>specialized vocabulary</a:t>
            </a:r>
            <a:r>
              <a:rPr lang="en-US" dirty="0" smtClean="0"/>
              <a:t>.”  An </a:t>
            </a:r>
            <a:r>
              <a:rPr lang="en-US" dirty="0"/>
              <a:t>individual does not have to be certified in order to meet this </a:t>
            </a:r>
            <a:r>
              <a:rPr lang="en-US" dirty="0" smtClean="0"/>
              <a:t>standard.  A </a:t>
            </a:r>
            <a:r>
              <a:rPr lang="en-US" dirty="0"/>
              <a:t>certified interpreter may not meet this standard in all situations, </a:t>
            </a:r>
            <a:r>
              <a:rPr lang="en-US" i="1" dirty="0"/>
              <a:t>e.g</a:t>
            </a:r>
            <a:r>
              <a:rPr lang="en-US" dirty="0"/>
              <a:t>. , where the interpreter is not familiar with the specialized vocabulary involved in the communication at </a:t>
            </a:r>
            <a:r>
              <a:rPr lang="en-US" dirty="0" smtClean="0"/>
              <a:t>issue.</a:t>
            </a:r>
          </a:p>
          <a:p>
            <a:pPr marL="0" indent="0">
              <a:buNone/>
            </a:pPr>
            <a:r>
              <a:rPr lang="en-US" dirty="0" smtClean="0"/>
              <a:t>Americans </a:t>
            </a:r>
            <a:r>
              <a:rPr lang="en-US" dirty="0"/>
              <a:t>with </a:t>
            </a:r>
            <a:r>
              <a:rPr lang="en-US" dirty="0" smtClean="0"/>
              <a:t>Disabilities </a:t>
            </a:r>
            <a:r>
              <a:rPr lang="en-US" dirty="0"/>
              <a:t>Act, Technical Assistance Manual, § </a:t>
            </a:r>
            <a:r>
              <a:rPr lang="en-US" dirty="0" smtClean="0"/>
              <a:t>III‑4.3100 (emphasis added).</a:t>
            </a:r>
            <a:endParaRPr lang="en-US" dirty="0"/>
          </a:p>
        </p:txBody>
      </p:sp>
    </p:spTree>
    <p:extLst>
      <p:ext uri="{BB962C8B-B14F-4D97-AF65-F5344CB8AC3E}">
        <p14:creationId xmlns:p14="http://schemas.microsoft.com/office/powerpoint/2010/main" val="16932223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1"/>
                </a:solidFill>
              </a:rPr>
              <a:t>VDDHH’s Discussion of “Qualified Interpreter”</a:t>
            </a:r>
            <a:endParaRPr lang="en-US" dirty="0">
              <a:solidFill>
                <a:schemeClr val="tx1"/>
              </a:solidFill>
            </a:endParaRPr>
          </a:p>
        </p:txBody>
      </p:sp>
      <p:sp>
        <p:nvSpPr>
          <p:cNvPr id="3" name="Footer Placeholder 2"/>
          <p:cNvSpPr>
            <a:spLocks noGrp="1"/>
          </p:cNvSpPr>
          <p:nvPr>
            <p:ph type="ftr" sz="quarter" idx="11"/>
          </p:nvPr>
        </p:nvSpPr>
        <p:spPr/>
        <p:txBody>
          <a:bodyPr/>
          <a:lstStyle/>
          <a:p>
            <a:r>
              <a:rPr lang="en-US" smtClean="0"/>
              <a:t>Presented pursuant to Fed.R.Civ.P. 408 </a:t>
            </a:r>
            <a:endParaRPr lang="en-US"/>
          </a:p>
        </p:txBody>
      </p:sp>
      <p:sp>
        <p:nvSpPr>
          <p:cNvPr id="5" name="Content Placeholder 4"/>
          <p:cNvSpPr>
            <a:spLocks noGrp="1"/>
          </p:cNvSpPr>
          <p:nvPr>
            <p:ph sz="quarter" idx="1"/>
          </p:nvPr>
        </p:nvSpPr>
        <p:spPr/>
        <p:txBody>
          <a:bodyPr>
            <a:normAutofit lnSpcReduction="10000"/>
          </a:bodyPr>
          <a:lstStyle/>
          <a:p>
            <a:pPr marL="0" indent="0">
              <a:buNone/>
            </a:pPr>
            <a:r>
              <a:rPr lang="en-US" dirty="0"/>
              <a:t>Perhaps the biggest misconception concerning interpreting for people who are deaf or hard of hearing is the generally-held assumption that a beginning course in sign language or fingerspelling is a sufficient qualification to work as an interpreter.  </a:t>
            </a:r>
            <a:r>
              <a:rPr lang="en-US" b="1" dirty="0"/>
              <a:t>A person who knows conversational sign language does not necessarily possess the expertise required to perform well in the role of an interpreter.</a:t>
            </a:r>
            <a:r>
              <a:rPr lang="en-US" dirty="0"/>
              <a:t>  Professional interpreting requires intense training and experience before proficient levels of skill are attained</a:t>
            </a:r>
            <a:r>
              <a:rPr lang="en-US" dirty="0" smtClean="0"/>
              <a:t>.</a:t>
            </a:r>
          </a:p>
          <a:p>
            <a:pPr marL="0" indent="0">
              <a:buNone/>
            </a:pPr>
            <a:r>
              <a:rPr lang="en-US" dirty="0" smtClean="0"/>
              <a:t>VDDHH, Directory of Qualified Interpreters for the Deaf and Hard of Hearing, at 3 (emphasis in original).</a:t>
            </a:r>
            <a:endParaRPr lang="en-US" dirty="0"/>
          </a:p>
          <a:p>
            <a:endParaRPr lang="en-US" dirty="0"/>
          </a:p>
        </p:txBody>
      </p:sp>
    </p:spTree>
    <p:extLst>
      <p:ext uri="{BB962C8B-B14F-4D97-AF65-F5344CB8AC3E}">
        <p14:creationId xmlns:p14="http://schemas.microsoft.com/office/powerpoint/2010/main" val="838483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04850"/>
            <a:ext cx="8229600" cy="819150"/>
          </a:xfrm>
        </p:spPr>
        <p:txBody>
          <a:bodyPr>
            <a:normAutofit/>
          </a:bodyPr>
          <a:lstStyle/>
          <a:p>
            <a:pPr algn="ctr"/>
            <a:r>
              <a:rPr lang="en-US" sz="2800" dirty="0">
                <a:solidFill>
                  <a:schemeClr val="tx1"/>
                </a:solidFill>
              </a:rPr>
              <a:t>Most Important ADA Resource:  ADA.gov</a:t>
            </a:r>
          </a:p>
        </p:txBody>
      </p:sp>
      <p:sp>
        <p:nvSpPr>
          <p:cNvPr id="4" name="Slide Number Placeholder 3"/>
          <p:cNvSpPr>
            <a:spLocks noGrp="1"/>
          </p:cNvSpPr>
          <p:nvPr>
            <p:ph type="sldNum" sz="quarter" idx="12"/>
          </p:nvPr>
        </p:nvSpPr>
        <p:spPr/>
        <p:txBody>
          <a:bodyPr/>
          <a:lstStyle/>
          <a:p>
            <a:fld id="{D1BC4097-DFDA-4A98-8BB8-552BEA96B555}" type="slidenum">
              <a:rPr lang="en-US" smtClean="0">
                <a:solidFill>
                  <a:srgbClr val="8CADAE">
                    <a:shade val="75000"/>
                  </a:srgbClr>
                </a:solidFill>
              </a:rPr>
              <a:pPr/>
              <a:t>4</a:t>
            </a:fld>
            <a:endParaRPr lang="en-US">
              <a:solidFill>
                <a:srgbClr val="8CADAE">
                  <a:shade val="75000"/>
                </a:srgbClr>
              </a:solidFill>
            </a:endParaRPr>
          </a:p>
        </p:txBody>
      </p:sp>
      <p:pic>
        <p:nvPicPr>
          <p:cNvPr id="6" name="Content Placeholder 5" descr="Screen Clipping"/>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2209800" y="1752600"/>
            <a:ext cx="7667950" cy="4572000"/>
          </a:xfrm>
        </p:spPr>
      </p:pic>
    </p:spTree>
    <p:extLst>
      <p:ext uri="{BB962C8B-B14F-4D97-AF65-F5344CB8AC3E}">
        <p14:creationId xmlns:p14="http://schemas.microsoft.com/office/powerpoint/2010/main" val="2019856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a:solidFill>
                  <a:schemeClr val="tx1"/>
                </a:solidFill>
              </a:rPr>
              <a:t>ADA’s Effective Communication Requirement Covers Patients and “Companions”</a:t>
            </a:r>
          </a:p>
        </p:txBody>
      </p:sp>
      <p:sp>
        <p:nvSpPr>
          <p:cNvPr id="4" name="Slide Number Placeholder 3"/>
          <p:cNvSpPr>
            <a:spLocks noGrp="1"/>
          </p:cNvSpPr>
          <p:nvPr>
            <p:ph type="sldNum" sz="quarter" idx="12"/>
          </p:nvPr>
        </p:nvSpPr>
        <p:spPr/>
        <p:txBody>
          <a:bodyPr/>
          <a:lstStyle/>
          <a:p>
            <a:fld id="{D1BC4097-DFDA-4A98-8BB8-552BEA96B555}" type="slidenum">
              <a:rPr lang="en-US" smtClean="0">
                <a:solidFill>
                  <a:srgbClr val="8CADAE">
                    <a:shade val="75000"/>
                  </a:srgbClr>
                </a:solidFill>
              </a:rPr>
              <a:pPr/>
              <a:t>40</a:t>
            </a:fld>
            <a:endParaRPr lang="en-US">
              <a:solidFill>
                <a:srgbClr val="8CADAE">
                  <a:shade val="75000"/>
                </a:srgbClr>
              </a:solidFill>
            </a:endParaRPr>
          </a:p>
        </p:txBody>
      </p:sp>
      <p:sp>
        <p:nvSpPr>
          <p:cNvPr id="5" name="Content Placeholder 4"/>
          <p:cNvSpPr>
            <a:spLocks noGrp="1"/>
          </p:cNvSpPr>
          <p:nvPr>
            <p:ph sz="quarter" idx="1"/>
          </p:nvPr>
        </p:nvSpPr>
        <p:spPr/>
        <p:txBody>
          <a:bodyPr>
            <a:normAutofit/>
          </a:bodyPr>
          <a:lstStyle/>
          <a:p>
            <a:pPr marL="0" indent="0">
              <a:buNone/>
            </a:pPr>
            <a:r>
              <a:rPr lang="en-US" sz="2800" dirty="0"/>
              <a:t>The ADA regulations require public accommodations to furnish auxiliary aids and services to “individuals with disabilities” and “companions who are individuals with disabilities.”  28 C.F.R. § 36.303(c).</a:t>
            </a:r>
          </a:p>
          <a:p>
            <a:pPr marL="0" indent="0">
              <a:buNone/>
            </a:pPr>
            <a:endParaRPr lang="en-US" dirty="0"/>
          </a:p>
        </p:txBody>
      </p:sp>
    </p:spTree>
    <p:extLst>
      <p:ext uri="{BB962C8B-B14F-4D97-AF65-F5344CB8AC3E}">
        <p14:creationId xmlns:p14="http://schemas.microsoft.com/office/powerpoint/2010/main" val="1006582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solidFill>
                  <a:schemeClr val="tx1"/>
                </a:solidFill>
              </a:rPr>
              <a:t>Companions Have Need for Effective Communication</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D1BC4097-DFDA-4A98-8BB8-552BEA96B555}" type="slidenum">
              <a:rPr lang="en-US" smtClean="0">
                <a:solidFill>
                  <a:srgbClr val="8CADAE">
                    <a:shade val="75000"/>
                  </a:srgbClr>
                </a:solidFill>
              </a:rPr>
              <a:pPr/>
              <a:t>41</a:t>
            </a:fld>
            <a:endParaRPr lang="en-US">
              <a:solidFill>
                <a:srgbClr val="8CADAE">
                  <a:shade val="75000"/>
                </a:srgbClr>
              </a:solidFill>
            </a:endParaRPr>
          </a:p>
        </p:txBody>
      </p:sp>
      <p:sp>
        <p:nvSpPr>
          <p:cNvPr id="5" name="Content Placeholder 4"/>
          <p:cNvSpPr>
            <a:spLocks noGrp="1"/>
          </p:cNvSpPr>
          <p:nvPr>
            <p:ph sz="quarter" idx="1"/>
          </p:nvPr>
        </p:nvSpPr>
        <p:spPr/>
        <p:txBody>
          <a:bodyPr/>
          <a:lstStyle/>
          <a:p>
            <a:pPr marL="0" indent="0">
              <a:buNone/>
            </a:pPr>
            <a:r>
              <a:rPr lang="en-US" sz="3600" dirty="0"/>
              <a:t>A patient’s companion who is deaf often has his or her own independent need for effective communication.  For example, a parent who is deaf bringing a child to the hospital may need to </a:t>
            </a:r>
            <a:r>
              <a:rPr lang="en-US" sz="3600" dirty="0" smtClean="0"/>
              <a:t>communicate with staff.</a:t>
            </a:r>
            <a:endParaRPr lang="en-US" sz="3600" dirty="0"/>
          </a:p>
          <a:p>
            <a:endParaRPr lang="en-US" dirty="0"/>
          </a:p>
        </p:txBody>
      </p:sp>
    </p:spTree>
    <p:extLst>
      <p:ext uri="{BB962C8B-B14F-4D97-AF65-F5344CB8AC3E}">
        <p14:creationId xmlns:p14="http://schemas.microsoft.com/office/powerpoint/2010/main" val="3221737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1"/>
                </a:solidFill>
              </a:rPr>
              <a:t>Companion is Broadly Defined</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D1BC4097-DFDA-4A98-8BB8-552BEA96B555}" type="slidenum">
              <a:rPr lang="en-US" smtClean="0">
                <a:solidFill>
                  <a:srgbClr val="8CADAE">
                    <a:shade val="75000"/>
                  </a:srgbClr>
                </a:solidFill>
              </a:rPr>
              <a:pPr/>
              <a:t>42</a:t>
            </a:fld>
            <a:endParaRPr lang="en-US">
              <a:solidFill>
                <a:srgbClr val="8CADAE">
                  <a:shade val="75000"/>
                </a:srgbClr>
              </a:solidFill>
            </a:endParaRPr>
          </a:p>
        </p:txBody>
      </p:sp>
      <p:sp>
        <p:nvSpPr>
          <p:cNvPr id="5" name="Content Placeholder 4"/>
          <p:cNvSpPr>
            <a:spLocks noGrp="1"/>
          </p:cNvSpPr>
          <p:nvPr>
            <p:ph sz="quarter" idx="1"/>
          </p:nvPr>
        </p:nvSpPr>
        <p:spPr/>
        <p:txBody>
          <a:bodyPr/>
          <a:lstStyle/>
          <a:p>
            <a:pPr marL="0" indent="0">
              <a:buNone/>
            </a:pPr>
            <a:r>
              <a:rPr lang="en-US" sz="2400" dirty="0"/>
              <a:t>“‘[C]</a:t>
            </a:r>
            <a:r>
              <a:rPr lang="en-US" sz="2400" dirty="0" err="1"/>
              <a:t>ompanion</a:t>
            </a:r>
            <a:r>
              <a:rPr lang="en-US" sz="2400" dirty="0"/>
              <a:t>’ means a family member, friend, or associate of an individual seeking access to, or participating in, the goods, services, facilities, privileges, advantages, or accommodations of a public accommodation, who, along with such individual, is an appropriate person with whom the public accommodation should communicate.”  28 C.F.R. § 36.303(c)(1)(ii).</a:t>
            </a:r>
          </a:p>
          <a:p>
            <a:endParaRPr lang="en-US" dirty="0"/>
          </a:p>
        </p:txBody>
      </p:sp>
    </p:spTree>
    <p:extLst>
      <p:ext uri="{BB962C8B-B14F-4D97-AF65-F5344CB8AC3E}">
        <p14:creationId xmlns:p14="http://schemas.microsoft.com/office/powerpoint/2010/main" val="41043724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000" dirty="0">
                <a:solidFill>
                  <a:schemeClr val="tx1"/>
                </a:solidFill>
              </a:rPr>
              <a:t>The Preamble To The ADA Regulations Recognize The Special Significance Of Providing Companions In The Health Care Setting With Effective Communication</a:t>
            </a:r>
          </a:p>
        </p:txBody>
      </p:sp>
      <p:sp>
        <p:nvSpPr>
          <p:cNvPr id="4" name="Slide Number Placeholder 3"/>
          <p:cNvSpPr>
            <a:spLocks noGrp="1"/>
          </p:cNvSpPr>
          <p:nvPr>
            <p:ph type="sldNum" sz="quarter" idx="12"/>
          </p:nvPr>
        </p:nvSpPr>
        <p:spPr/>
        <p:txBody>
          <a:bodyPr/>
          <a:lstStyle/>
          <a:p>
            <a:fld id="{D1BC4097-DFDA-4A98-8BB8-552BEA96B555}" type="slidenum">
              <a:rPr lang="en-US" smtClean="0">
                <a:solidFill>
                  <a:srgbClr val="8CADAE">
                    <a:shade val="75000"/>
                  </a:srgbClr>
                </a:solidFill>
              </a:rPr>
              <a:pPr/>
              <a:t>43</a:t>
            </a:fld>
            <a:endParaRPr lang="en-US">
              <a:solidFill>
                <a:srgbClr val="8CADAE">
                  <a:shade val="75000"/>
                </a:srgbClr>
              </a:solidFill>
            </a:endParaRPr>
          </a:p>
        </p:txBody>
      </p:sp>
      <p:sp>
        <p:nvSpPr>
          <p:cNvPr id="5" name="Content Placeholder 4"/>
          <p:cNvSpPr>
            <a:spLocks noGrp="1"/>
          </p:cNvSpPr>
          <p:nvPr>
            <p:ph sz="quarter" idx="1"/>
          </p:nvPr>
        </p:nvSpPr>
        <p:spPr/>
        <p:txBody>
          <a:bodyPr>
            <a:normAutofit/>
          </a:bodyPr>
          <a:lstStyle/>
          <a:p>
            <a:pPr marL="0" indent="0">
              <a:buNone/>
            </a:pPr>
            <a:r>
              <a:rPr lang="en-US" dirty="0"/>
              <a:t>The Section-by-Section analysis of the ADA regulations further </a:t>
            </a:r>
            <a:r>
              <a:rPr lang="en-US" dirty="0" smtClean="0"/>
              <a:t>explains </a:t>
            </a:r>
            <a:r>
              <a:rPr lang="en-US" dirty="0"/>
              <a:t>that effective communication with companions is especially important in health care settings:</a:t>
            </a:r>
          </a:p>
          <a:p>
            <a:pPr marL="0" indent="0">
              <a:buNone/>
            </a:pPr>
            <a:endParaRPr lang="en-US" dirty="0"/>
          </a:p>
          <a:p>
            <a:pPr marL="0" indent="0">
              <a:buNone/>
            </a:pPr>
            <a:r>
              <a:rPr lang="en-US" dirty="0"/>
              <a:t>“</a:t>
            </a:r>
            <a:r>
              <a:rPr lang="en-US" b="1" u="sng" dirty="0"/>
              <a:t>Effective communication with companions</a:t>
            </a:r>
            <a:r>
              <a:rPr lang="en-US" dirty="0"/>
              <a:t> is particularly critical in </a:t>
            </a:r>
            <a:r>
              <a:rPr lang="en-US" b="1" u="sng" dirty="0"/>
              <a:t>health care settings </a:t>
            </a:r>
            <a:r>
              <a:rPr lang="en-US" dirty="0"/>
              <a:t>where miscommunication may lead to misdiagnosis and improper or delayed medical treatment</a:t>
            </a:r>
            <a:r>
              <a:rPr lang="en-US" dirty="0" smtClean="0"/>
              <a:t>.”</a:t>
            </a:r>
          </a:p>
          <a:p>
            <a:pPr marL="0" indent="0">
              <a:buNone/>
            </a:pPr>
            <a:endParaRPr lang="en-US" dirty="0"/>
          </a:p>
          <a:p>
            <a:pPr marL="0" indent="0">
              <a:buNone/>
            </a:pPr>
            <a:r>
              <a:rPr lang="en-US" dirty="0" smtClean="0"/>
              <a:t>28 </a:t>
            </a:r>
            <a:r>
              <a:rPr lang="en-US" dirty="0"/>
              <a:t>C.F.R. part 36, Appendix </a:t>
            </a:r>
            <a:r>
              <a:rPr lang="en-US" dirty="0" smtClean="0"/>
              <a:t>A (emphasis added).</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2428150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a:solidFill>
                  <a:schemeClr val="tx1"/>
                </a:solidFill>
              </a:rPr>
              <a:t>Public Accommodation Must Absorb Costs Associated With ADA Compliance</a:t>
            </a:r>
          </a:p>
        </p:txBody>
      </p:sp>
      <p:sp>
        <p:nvSpPr>
          <p:cNvPr id="4" name="Slide Number Placeholder 3"/>
          <p:cNvSpPr>
            <a:spLocks noGrp="1"/>
          </p:cNvSpPr>
          <p:nvPr>
            <p:ph type="sldNum" sz="quarter" idx="12"/>
          </p:nvPr>
        </p:nvSpPr>
        <p:spPr/>
        <p:txBody>
          <a:bodyPr/>
          <a:lstStyle/>
          <a:p>
            <a:fld id="{D1BC4097-DFDA-4A98-8BB8-552BEA96B555}" type="slidenum">
              <a:rPr lang="en-US" smtClean="0">
                <a:solidFill>
                  <a:srgbClr val="8CADAE">
                    <a:shade val="75000"/>
                  </a:srgbClr>
                </a:solidFill>
              </a:rPr>
              <a:pPr/>
              <a:t>44</a:t>
            </a:fld>
            <a:endParaRPr lang="en-US">
              <a:solidFill>
                <a:srgbClr val="8CADAE">
                  <a:shade val="75000"/>
                </a:srgbClr>
              </a:solidFill>
            </a:endParaRPr>
          </a:p>
        </p:txBody>
      </p:sp>
      <p:sp>
        <p:nvSpPr>
          <p:cNvPr id="5" name="Content Placeholder 4"/>
          <p:cNvSpPr>
            <a:spLocks noGrp="1"/>
          </p:cNvSpPr>
          <p:nvPr>
            <p:ph sz="quarter" idx="1"/>
          </p:nvPr>
        </p:nvSpPr>
        <p:spPr/>
        <p:txBody>
          <a:bodyPr>
            <a:normAutofit lnSpcReduction="10000"/>
          </a:bodyPr>
          <a:lstStyle/>
          <a:p>
            <a:pPr marL="0" indent="0">
              <a:buNone/>
            </a:pPr>
            <a:r>
              <a:rPr lang="en-US" dirty="0" smtClean="0"/>
              <a:t>“Although compliance [with the ADA] may result in some additional cost, a public accommodation may not place a surcharge only on particular individuals with disabilities or groups of individuals with disabilities to cover these expenses.”</a:t>
            </a:r>
          </a:p>
          <a:p>
            <a:endParaRPr lang="en-US" dirty="0"/>
          </a:p>
          <a:p>
            <a:pPr marL="0" indent="0">
              <a:buNone/>
            </a:pPr>
            <a:r>
              <a:rPr lang="en-US" dirty="0" smtClean="0"/>
              <a:t>“ILLUSTRATION 2:  In order to ensure effective communication with a deaf patient during an office visit, a doctor arranges for the services of a sign language interpreter.  </a:t>
            </a:r>
            <a:r>
              <a:rPr lang="en-US" b="1" u="sng" dirty="0" smtClean="0"/>
              <a:t>The cost of the interpreter’s services must be absorbed by the doctor</a:t>
            </a:r>
            <a:r>
              <a:rPr lang="en-US" dirty="0" smtClean="0"/>
              <a:t>.”</a:t>
            </a:r>
          </a:p>
          <a:p>
            <a:endParaRPr lang="en-US" dirty="0" smtClean="0"/>
          </a:p>
          <a:p>
            <a:pPr marL="0" indent="0">
              <a:buNone/>
            </a:pPr>
            <a:r>
              <a:rPr lang="en-US" dirty="0" smtClean="0"/>
              <a:t>Technical </a:t>
            </a:r>
            <a:r>
              <a:rPr lang="en-US" dirty="0"/>
              <a:t>Assistance Manual, </a:t>
            </a:r>
            <a:r>
              <a:rPr lang="en-US" dirty="0">
                <a:sym typeface="WP TypographicSymbols"/>
              </a:rPr>
              <a:t>§</a:t>
            </a:r>
            <a:r>
              <a:rPr lang="en-US" dirty="0" smtClean="0"/>
              <a:t> </a:t>
            </a:r>
            <a:r>
              <a:rPr lang="en-US" dirty="0"/>
              <a:t>III‑4.1400 (Emphasis added</a:t>
            </a:r>
            <a:r>
              <a:rPr lang="en-US" dirty="0" smtClean="0"/>
              <a:t>).</a:t>
            </a:r>
            <a:endParaRPr lang="en-US" dirty="0"/>
          </a:p>
        </p:txBody>
      </p:sp>
    </p:spTree>
    <p:extLst>
      <p:ext uri="{BB962C8B-B14F-4D97-AF65-F5344CB8AC3E}">
        <p14:creationId xmlns:p14="http://schemas.microsoft.com/office/powerpoint/2010/main" val="24470721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a:solidFill>
                  <a:schemeClr val="tx1"/>
                </a:solidFill>
              </a:rPr>
              <a:t>ADA Prohibition On Relying Upon Adult Companions To Facilitate Communication</a:t>
            </a:r>
          </a:p>
        </p:txBody>
      </p:sp>
      <p:sp>
        <p:nvSpPr>
          <p:cNvPr id="4" name="Slide Number Placeholder 3"/>
          <p:cNvSpPr>
            <a:spLocks noGrp="1"/>
          </p:cNvSpPr>
          <p:nvPr>
            <p:ph type="sldNum" sz="quarter" idx="12"/>
          </p:nvPr>
        </p:nvSpPr>
        <p:spPr/>
        <p:txBody>
          <a:bodyPr/>
          <a:lstStyle/>
          <a:p>
            <a:fld id="{D1BC4097-DFDA-4A98-8BB8-552BEA96B555}" type="slidenum">
              <a:rPr lang="en-US" smtClean="0">
                <a:solidFill>
                  <a:srgbClr val="8CADAE">
                    <a:shade val="75000"/>
                  </a:srgbClr>
                </a:solidFill>
              </a:rPr>
              <a:pPr/>
              <a:t>45</a:t>
            </a:fld>
            <a:endParaRPr lang="en-US">
              <a:solidFill>
                <a:srgbClr val="8CADAE">
                  <a:shade val="75000"/>
                </a:srgbClr>
              </a:solidFill>
            </a:endParaRPr>
          </a:p>
        </p:txBody>
      </p:sp>
      <p:sp>
        <p:nvSpPr>
          <p:cNvPr id="5" name="Content Placeholder 4"/>
          <p:cNvSpPr>
            <a:spLocks noGrp="1"/>
          </p:cNvSpPr>
          <p:nvPr>
            <p:ph sz="quarter" idx="1"/>
          </p:nvPr>
        </p:nvSpPr>
        <p:spPr/>
        <p:txBody>
          <a:bodyPr>
            <a:normAutofit fontScale="85000" lnSpcReduction="10000"/>
          </a:bodyPr>
          <a:lstStyle/>
          <a:p>
            <a:r>
              <a:rPr lang="en-US" dirty="0"/>
              <a:t>A public accommodation </a:t>
            </a:r>
            <a:r>
              <a:rPr lang="en-US" b="1" u="sng" dirty="0"/>
              <a:t>shall </a:t>
            </a:r>
            <a:r>
              <a:rPr lang="en-US" b="1" u="sng" dirty="0" smtClean="0"/>
              <a:t>not</a:t>
            </a:r>
            <a:r>
              <a:rPr lang="en-US" b="1" dirty="0" smtClean="0"/>
              <a:t> </a:t>
            </a:r>
            <a:r>
              <a:rPr lang="en-US" dirty="0" smtClean="0"/>
              <a:t>rely </a:t>
            </a:r>
            <a:r>
              <a:rPr lang="en-US" dirty="0"/>
              <a:t>on an adult accompanying an individual with a disability to interpreter or facilitate communication except –</a:t>
            </a:r>
          </a:p>
          <a:p>
            <a:pPr marL="0" indent="0">
              <a:buNone/>
            </a:pPr>
            <a:r>
              <a:rPr lang="en-US" dirty="0"/>
              <a:t> </a:t>
            </a:r>
          </a:p>
          <a:p>
            <a:pPr lvl="0"/>
            <a:r>
              <a:rPr lang="en-US" dirty="0"/>
              <a:t>In an emergency involving an imminent threat to the safety or welfare of an individual or the public where there is not interpreter available; or</a:t>
            </a:r>
          </a:p>
          <a:p>
            <a:pPr marL="0" indent="0">
              <a:buNone/>
            </a:pPr>
            <a:r>
              <a:rPr lang="en-US" dirty="0"/>
              <a:t> </a:t>
            </a:r>
          </a:p>
          <a:p>
            <a:pPr lvl="0"/>
            <a:r>
              <a:rPr lang="en-US" dirty="0"/>
              <a:t>Where the individual with a disability specifically requests that the accompanying adult interpret or facilitate communication, the </a:t>
            </a:r>
            <a:r>
              <a:rPr lang="en-US" dirty="0" smtClean="0"/>
              <a:t>accompanying </a:t>
            </a:r>
            <a:r>
              <a:rPr lang="en-US" dirty="0"/>
              <a:t>adult agrees to provide such assistance, and reliance on that adult for such assistance is appropriate under the circumstances.</a:t>
            </a:r>
          </a:p>
          <a:p>
            <a:pPr marL="0" indent="0">
              <a:buNone/>
            </a:pPr>
            <a:r>
              <a:rPr lang="en-US" dirty="0"/>
              <a:t> </a:t>
            </a:r>
          </a:p>
          <a:p>
            <a:r>
              <a:rPr lang="en-US" dirty="0"/>
              <a:t>28 C.F.R. § 36.303(c)(3</a:t>
            </a:r>
            <a:r>
              <a:rPr lang="en-US" dirty="0" smtClean="0"/>
              <a:t>).</a:t>
            </a:r>
            <a:endParaRPr lang="en-US" dirty="0"/>
          </a:p>
        </p:txBody>
      </p:sp>
    </p:spTree>
    <p:extLst>
      <p:ext uri="{BB962C8B-B14F-4D97-AF65-F5344CB8AC3E}">
        <p14:creationId xmlns:p14="http://schemas.microsoft.com/office/powerpoint/2010/main" val="27417052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500" dirty="0">
                <a:solidFill>
                  <a:prstClr val="black"/>
                </a:solidFill>
              </a:rPr>
              <a:t>ADA Prohibition On Relying Upon Child Companions To Facilitate Communication</a:t>
            </a:r>
            <a:endParaRPr lang="en-US" dirty="0"/>
          </a:p>
        </p:txBody>
      </p:sp>
      <p:sp>
        <p:nvSpPr>
          <p:cNvPr id="4" name="Slide Number Placeholder 3"/>
          <p:cNvSpPr>
            <a:spLocks noGrp="1"/>
          </p:cNvSpPr>
          <p:nvPr>
            <p:ph type="sldNum" sz="quarter" idx="12"/>
          </p:nvPr>
        </p:nvSpPr>
        <p:spPr/>
        <p:txBody>
          <a:bodyPr/>
          <a:lstStyle/>
          <a:p>
            <a:fld id="{D1BC4097-DFDA-4A98-8BB8-552BEA96B555}" type="slidenum">
              <a:rPr lang="en-US" smtClean="0">
                <a:solidFill>
                  <a:srgbClr val="8CADAE">
                    <a:shade val="75000"/>
                  </a:srgbClr>
                </a:solidFill>
              </a:rPr>
              <a:pPr/>
              <a:t>46</a:t>
            </a:fld>
            <a:endParaRPr lang="en-US">
              <a:solidFill>
                <a:srgbClr val="8CADAE">
                  <a:shade val="75000"/>
                </a:srgbClr>
              </a:solidFill>
            </a:endParaRPr>
          </a:p>
        </p:txBody>
      </p:sp>
      <p:sp>
        <p:nvSpPr>
          <p:cNvPr id="5" name="Content Placeholder 4"/>
          <p:cNvSpPr>
            <a:spLocks noGrp="1"/>
          </p:cNvSpPr>
          <p:nvPr>
            <p:ph sz="quarter" idx="1"/>
          </p:nvPr>
        </p:nvSpPr>
        <p:spPr/>
        <p:txBody>
          <a:bodyPr>
            <a:noAutofit/>
          </a:bodyPr>
          <a:lstStyle/>
          <a:p>
            <a:pPr marL="0" indent="0">
              <a:buNone/>
            </a:pPr>
            <a:r>
              <a:rPr lang="en-US" sz="3600" dirty="0"/>
              <a:t>“A public accommodation </a:t>
            </a:r>
            <a:r>
              <a:rPr lang="en-US" sz="3600" b="1" u="sng" dirty="0"/>
              <a:t>shall not</a:t>
            </a:r>
            <a:r>
              <a:rPr lang="en-US" sz="3600" b="1" dirty="0"/>
              <a:t> </a:t>
            </a:r>
            <a:r>
              <a:rPr lang="en-US" sz="3600" dirty="0"/>
              <a:t>rely on a minor child to interpret or facilitate communication, except in an emergency involving an imminent threat to the safety or welfare of an individual or the public where there is no interpreter available.”</a:t>
            </a:r>
          </a:p>
          <a:p>
            <a:pPr marL="0" indent="0">
              <a:buNone/>
            </a:pPr>
            <a:r>
              <a:rPr lang="en-US" sz="3600" dirty="0"/>
              <a:t>28 C.F.R. § 36.303(c)(4).</a:t>
            </a:r>
          </a:p>
        </p:txBody>
      </p:sp>
    </p:spTree>
    <p:extLst>
      <p:ext uri="{BB962C8B-B14F-4D97-AF65-F5344CB8AC3E}">
        <p14:creationId xmlns:p14="http://schemas.microsoft.com/office/powerpoint/2010/main" val="16048019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a:solidFill>
                  <a:schemeClr val="tx1"/>
                </a:solidFill>
              </a:rPr>
              <a:t>Problems With Family Members And Friends Facilitating Communication</a:t>
            </a:r>
          </a:p>
        </p:txBody>
      </p:sp>
      <p:sp>
        <p:nvSpPr>
          <p:cNvPr id="4" name="Slide Number Placeholder 3"/>
          <p:cNvSpPr>
            <a:spLocks noGrp="1"/>
          </p:cNvSpPr>
          <p:nvPr>
            <p:ph type="sldNum" sz="quarter" idx="12"/>
          </p:nvPr>
        </p:nvSpPr>
        <p:spPr/>
        <p:txBody>
          <a:bodyPr/>
          <a:lstStyle/>
          <a:p>
            <a:fld id="{D1BC4097-DFDA-4A98-8BB8-552BEA96B555}" type="slidenum">
              <a:rPr lang="en-US" smtClean="0">
                <a:solidFill>
                  <a:srgbClr val="8CADAE">
                    <a:shade val="75000"/>
                  </a:srgbClr>
                </a:solidFill>
              </a:rPr>
              <a:pPr/>
              <a:t>47</a:t>
            </a:fld>
            <a:endParaRPr lang="en-US">
              <a:solidFill>
                <a:srgbClr val="8CADAE">
                  <a:shade val="75000"/>
                </a:srgbClr>
              </a:solidFill>
            </a:endParaRPr>
          </a:p>
        </p:txBody>
      </p:sp>
      <p:sp>
        <p:nvSpPr>
          <p:cNvPr id="5" name="Content Placeholder 4"/>
          <p:cNvSpPr>
            <a:spLocks noGrp="1"/>
          </p:cNvSpPr>
          <p:nvPr>
            <p:ph sz="quarter" idx="1"/>
          </p:nvPr>
        </p:nvSpPr>
        <p:spPr/>
        <p:txBody>
          <a:bodyPr>
            <a:normAutofit fontScale="85000" lnSpcReduction="20000"/>
          </a:bodyPr>
          <a:lstStyle/>
          <a:p>
            <a:r>
              <a:rPr lang="en-US" dirty="0"/>
              <a:t>The preamble to the original ADA regulations explains the problems with public accommodations requesting family members </a:t>
            </a:r>
            <a:r>
              <a:rPr lang="en-US" dirty="0" smtClean="0"/>
              <a:t>or friends to </a:t>
            </a:r>
            <a:r>
              <a:rPr lang="en-US" dirty="0"/>
              <a:t>facilitate communication for </a:t>
            </a:r>
            <a:r>
              <a:rPr lang="en-US" dirty="0" smtClean="0"/>
              <a:t>a relative who is deaf:</a:t>
            </a:r>
            <a:endParaRPr lang="en-US" dirty="0"/>
          </a:p>
          <a:p>
            <a:pPr marL="0" indent="0">
              <a:buNone/>
            </a:pPr>
            <a:endParaRPr lang="en-US" dirty="0"/>
          </a:p>
          <a:p>
            <a:r>
              <a:rPr lang="en-US" dirty="0"/>
              <a:t>Public comment also revealed that public accommodations have at times asked persons who are deaf to provide family members or friends to interpret.  In certain circumstances, notwithstanding that the family member or friend is able to interpret or is a certified interpreter, </a:t>
            </a:r>
            <a:r>
              <a:rPr lang="en-US" b="1" i="1" u="sng" dirty="0"/>
              <a:t>the family member or friend may not be qualified to render the necessary interpretation because of factors such as emotional or personal involvement or considerations of confidentiality that may adversely affect the ability to interpret </a:t>
            </a:r>
            <a:r>
              <a:rPr lang="en-US" b="1" i="1" u="sng" dirty="0" smtClean="0">
                <a:sym typeface="WP TypographicSymbols"/>
              </a:rPr>
              <a:t>“</a:t>
            </a:r>
            <a:r>
              <a:rPr lang="en-US" b="1" i="1" u="sng" dirty="0" smtClean="0"/>
              <a:t>effectively</a:t>
            </a:r>
            <a:r>
              <a:rPr lang="en-US" b="1" i="1" u="sng" dirty="0"/>
              <a:t>, accurately, and impartially</a:t>
            </a:r>
            <a:r>
              <a:rPr lang="en-US" b="1" u="sng" dirty="0" smtClean="0"/>
              <a:t>.</a:t>
            </a:r>
            <a:r>
              <a:rPr lang="en-US" dirty="0" smtClean="0">
                <a:sym typeface="WP TypographicSymbols"/>
              </a:rPr>
              <a:t>”</a:t>
            </a:r>
            <a:endParaRPr lang="en-US" dirty="0"/>
          </a:p>
          <a:p>
            <a:pPr marL="0" indent="0">
              <a:buNone/>
            </a:pPr>
            <a:r>
              <a:rPr lang="en-US" dirty="0"/>
              <a:t> </a:t>
            </a:r>
          </a:p>
          <a:p>
            <a:r>
              <a:rPr lang="en-US" dirty="0"/>
              <a:t>28 C.F.R. Pt. 36, App. </a:t>
            </a:r>
            <a:r>
              <a:rPr lang="en-US" dirty="0" smtClean="0"/>
              <a:t>C </a:t>
            </a:r>
            <a:r>
              <a:rPr lang="en-US" dirty="0"/>
              <a:t>(discussion of the definition of “qualified interpreter”) (emphasis added).</a:t>
            </a:r>
          </a:p>
        </p:txBody>
      </p:sp>
    </p:spTree>
    <p:extLst>
      <p:ext uri="{BB962C8B-B14F-4D97-AF65-F5344CB8AC3E}">
        <p14:creationId xmlns:p14="http://schemas.microsoft.com/office/powerpoint/2010/main" val="35444465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solidFill>
                  <a:schemeClr val="tx1"/>
                </a:solidFill>
              </a:rPr>
              <a:t>Video Remote Interpreting -- VRI</a:t>
            </a:r>
            <a:endParaRPr lang="en-US" dirty="0"/>
          </a:p>
        </p:txBody>
      </p:sp>
      <p:sp>
        <p:nvSpPr>
          <p:cNvPr id="4" name="Slide Number Placeholder 3"/>
          <p:cNvSpPr>
            <a:spLocks noGrp="1"/>
          </p:cNvSpPr>
          <p:nvPr>
            <p:ph type="sldNum" sz="quarter" idx="12"/>
          </p:nvPr>
        </p:nvSpPr>
        <p:spPr/>
        <p:txBody>
          <a:bodyPr/>
          <a:lstStyle/>
          <a:p>
            <a:fld id="{D1BC4097-DFDA-4A98-8BB8-552BEA96B555}" type="slidenum">
              <a:rPr lang="en-US" smtClean="0">
                <a:solidFill>
                  <a:srgbClr val="8CADAE">
                    <a:shade val="75000"/>
                  </a:srgbClr>
                </a:solidFill>
              </a:rPr>
              <a:pPr/>
              <a:t>48</a:t>
            </a:fld>
            <a:endParaRPr lang="en-US">
              <a:solidFill>
                <a:srgbClr val="8CADAE">
                  <a:shade val="75000"/>
                </a:srgbClr>
              </a:solidFill>
            </a:endParaRPr>
          </a:p>
        </p:txBody>
      </p:sp>
      <p:sp>
        <p:nvSpPr>
          <p:cNvPr id="5" name="Content Placeholder 4"/>
          <p:cNvSpPr>
            <a:spLocks noGrp="1"/>
          </p:cNvSpPr>
          <p:nvPr>
            <p:ph sz="quarter" idx="1"/>
          </p:nvPr>
        </p:nvSpPr>
        <p:spPr/>
        <p:txBody>
          <a:bodyPr>
            <a:normAutofit/>
          </a:bodyPr>
          <a:lstStyle/>
          <a:p>
            <a:pPr>
              <a:buClrTx/>
              <a:buFont typeface="Wingdings" pitchFamily="2" charset="2"/>
              <a:buChar char="§"/>
            </a:pPr>
            <a:r>
              <a:rPr lang="en-US" altLang="en-US" dirty="0"/>
              <a:t>Real-time video and audio with high-quality images (</a:t>
            </a:r>
            <a:r>
              <a:rPr lang="en-US" altLang="en-US" u="sng" dirty="0"/>
              <a:t>no lags, blurriness, chops or irregular pauses in communication</a:t>
            </a:r>
            <a:r>
              <a:rPr lang="en-US" altLang="en-US" dirty="0"/>
              <a:t>)</a:t>
            </a:r>
          </a:p>
          <a:p>
            <a:pPr>
              <a:buClrTx/>
              <a:buFont typeface="Wingdings" pitchFamily="2" charset="2"/>
              <a:buChar char="§"/>
            </a:pPr>
            <a:r>
              <a:rPr lang="en-US" altLang="en-US" u="sng" dirty="0"/>
              <a:t>Sufficient dedicated wide-bandwidth connection</a:t>
            </a:r>
          </a:p>
          <a:p>
            <a:pPr>
              <a:buClrTx/>
              <a:buFont typeface="Wingdings" pitchFamily="2" charset="2"/>
              <a:buChar char="§"/>
            </a:pPr>
            <a:r>
              <a:rPr lang="en-US" altLang="en-US" dirty="0"/>
              <a:t>Large enough screen</a:t>
            </a:r>
          </a:p>
          <a:p>
            <a:pPr>
              <a:buClrTx/>
              <a:buFont typeface="Wingdings" pitchFamily="2" charset="2"/>
              <a:buChar char="§"/>
            </a:pPr>
            <a:r>
              <a:rPr lang="en-US" altLang="en-US" dirty="0"/>
              <a:t>Clear voices</a:t>
            </a:r>
          </a:p>
          <a:p>
            <a:pPr>
              <a:buClrTx/>
              <a:buFont typeface="Wingdings" pitchFamily="2" charset="2"/>
              <a:buChar char="§"/>
            </a:pPr>
            <a:r>
              <a:rPr lang="en-US" altLang="en-US" u="sng" dirty="0"/>
              <a:t>Training to staff for quick set-</a:t>
            </a:r>
          </a:p>
          <a:p>
            <a:pPr marL="0" indent="0">
              <a:buClrTx/>
              <a:buNone/>
            </a:pPr>
            <a:r>
              <a:rPr lang="en-US" altLang="en-US" u="sng" dirty="0"/>
              <a:t>up and proper operation</a:t>
            </a:r>
          </a:p>
          <a:p>
            <a:pPr>
              <a:buClrTx/>
              <a:buFont typeface="Wingdings 2" pitchFamily="18" charset="2"/>
              <a:buNone/>
            </a:pPr>
            <a:endParaRPr lang="en-US" altLang="en-US" dirty="0"/>
          </a:p>
          <a:p>
            <a:pPr>
              <a:buClrTx/>
              <a:buFont typeface="Wingdings 2" pitchFamily="18" charset="2"/>
              <a:buNone/>
            </a:pPr>
            <a:r>
              <a:rPr lang="en-US" altLang="en-US" sz="2000" dirty="0"/>
              <a:t>28 C.F.R. 36.303(f)</a:t>
            </a:r>
          </a:p>
          <a:p>
            <a:endParaRPr lang="en-US" dirty="0"/>
          </a:p>
        </p:txBody>
      </p:sp>
      <p:pic>
        <p:nvPicPr>
          <p:cNvPr id="6" name="Picture 5" descr="VRI.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57481" y="3657600"/>
            <a:ext cx="3429000" cy="245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01135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sz="3600" dirty="0">
                <a:solidFill>
                  <a:schemeClr val="tx1"/>
                </a:solidFill>
              </a:rPr>
              <a:t>Some Limitations of VRI</a:t>
            </a:r>
            <a:endParaRPr lang="en-US" dirty="0"/>
          </a:p>
        </p:txBody>
      </p:sp>
      <p:sp>
        <p:nvSpPr>
          <p:cNvPr id="4" name="Slide Number Placeholder 3"/>
          <p:cNvSpPr>
            <a:spLocks noGrp="1"/>
          </p:cNvSpPr>
          <p:nvPr>
            <p:ph type="sldNum" sz="quarter" idx="12"/>
          </p:nvPr>
        </p:nvSpPr>
        <p:spPr/>
        <p:txBody>
          <a:bodyPr/>
          <a:lstStyle/>
          <a:p>
            <a:fld id="{D1BC4097-DFDA-4A98-8BB8-552BEA96B555}" type="slidenum">
              <a:rPr lang="en-US" smtClean="0">
                <a:solidFill>
                  <a:srgbClr val="8CADAE">
                    <a:shade val="75000"/>
                  </a:srgbClr>
                </a:solidFill>
              </a:rPr>
              <a:pPr/>
              <a:t>49</a:t>
            </a:fld>
            <a:endParaRPr lang="en-US">
              <a:solidFill>
                <a:srgbClr val="8CADAE">
                  <a:shade val="75000"/>
                </a:srgbClr>
              </a:solidFill>
            </a:endParaRPr>
          </a:p>
        </p:txBody>
      </p:sp>
      <p:sp>
        <p:nvSpPr>
          <p:cNvPr id="5" name="Content Placeholder 4"/>
          <p:cNvSpPr>
            <a:spLocks noGrp="1"/>
          </p:cNvSpPr>
          <p:nvPr>
            <p:ph sz="quarter" idx="1"/>
          </p:nvPr>
        </p:nvSpPr>
        <p:spPr/>
        <p:txBody>
          <a:bodyPr/>
          <a:lstStyle/>
          <a:p>
            <a:pPr>
              <a:buClrTx/>
              <a:buFont typeface="Wingdings" pitchFamily="2" charset="2"/>
              <a:buChar char="§"/>
            </a:pPr>
            <a:r>
              <a:rPr lang="en-US" altLang="en-US" dirty="0"/>
              <a:t>(1) If many people are talking in a room</a:t>
            </a:r>
          </a:p>
          <a:p>
            <a:pPr>
              <a:buClrTx/>
              <a:buFont typeface="Wingdings" pitchFamily="2" charset="2"/>
              <a:buChar char="§"/>
            </a:pPr>
            <a:endParaRPr lang="en-US" altLang="en-US" dirty="0"/>
          </a:p>
          <a:p>
            <a:pPr>
              <a:buClrTx/>
              <a:buFont typeface="Wingdings" pitchFamily="2" charset="2"/>
              <a:buChar char="§"/>
            </a:pPr>
            <a:r>
              <a:rPr lang="en-US" altLang="en-US" dirty="0"/>
              <a:t>(2) Physical conditions (room layout)</a:t>
            </a:r>
          </a:p>
          <a:p>
            <a:pPr>
              <a:buClrTx/>
              <a:buFont typeface="Wingdings" pitchFamily="2" charset="2"/>
              <a:buChar char="§"/>
            </a:pPr>
            <a:endParaRPr lang="en-US" altLang="en-US" dirty="0"/>
          </a:p>
          <a:p>
            <a:pPr>
              <a:buClrTx/>
              <a:buFont typeface="Wingdings" pitchFamily="2" charset="2"/>
              <a:buChar char="§"/>
            </a:pPr>
            <a:r>
              <a:rPr lang="en-US" altLang="en-US" dirty="0"/>
              <a:t>(3) Poor eyesight</a:t>
            </a:r>
          </a:p>
          <a:p>
            <a:pPr>
              <a:buClrTx/>
              <a:buFont typeface="Wingdings" pitchFamily="2" charset="2"/>
              <a:buChar char="§"/>
            </a:pPr>
            <a:endParaRPr lang="en-US" altLang="en-US" dirty="0"/>
          </a:p>
          <a:p>
            <a:pPr>
              <a:buClrTx/>
              <a:buFont typeface="Wingdings" pitchFamily="2" charset="2"/>
              <a:buChar char="§"/>
            </a:pPr>
            <a:r>
              <a:rPr lang="en-US" altLang="en-US" dirty="0"/>
              <a:t>(4) Physical limitations of the individual needing the interpreting services, such as medically unable to focus on a video screen.</a:t>
            </a:r>
          </a:p>
          <a:p>
            <a:endParaRPr lang="en-US" dirty="0"/>
          </a:p>
        </p:txBody>
      </p:sp>
    </p:spTree>
    <p:extLst>
      <p:ext uri="{BB962C8B-B14F-4D97-AF65-F5344CB8AC3E}">
        <p14:creationId xmlns:p14="http://schemas.microsoft.com/office/powerpoint/2010/main" val="39787321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7943" y="296092"/>
            <a:ext cx="10128068" cy="870858"/>
          </a:xfrm>
        </p:spPr>
        <p:txBody>
          <a:bodyPr>
            <a:noAutofit/>
          </a:bodyPr>
          <a:lstStyle/>
          <a:p>
            <a:pPr algn="ctr"/>
            <a:r>
              <a:rPr lang="en-US" sz="2800" dirty="0">
                <a:solidFill>
                  <a:schemeClr val="tx1"/>
                </a:solidFill>
              </a:rPr>
              <a:t>Congressional Findings Supporting Passage of ADA</a:t>
            </a:r>
          </a:p>
        </p:txBody>
      </p:sp>
      <p:sp>
        <p:nvSpPr>
          <p:cNvPr id="4" name="Slide Number Placeholder 3"/>
          <p:cNvSpPr>
            <a:spLocks noGrp="1"/>
          </p:cNvSpPr>
          <p:nvPr>
            <p:ph type="sldNum" sz="quarter" idx="12"/>
          </p:nvPr>
        </p:nvSpPr>
        <p:spPr/>
        <p:txBody>
          <a:bodyPr/>
          <a:lstStyle/>
          <a:p>
            <a:fld id="{D1BC4097-DFDA-4A98-8BB8-552BEA96B555}" type="slidenum">
              <a:rPr lang="en-US" smtClean="0">
                <a:solidFill>
                  <a:srgbClr val="8CADAE">
                    <a:shade val="75000"/>
                  </a:srgbClr>
                </a:solidFill>
              </a:rPr>
              <a:pPr/>
              <a:t>5</a:t>
            </a:fld>
            <a:endParaRPr lang="en-US">
              <a:solidFill>
                <a:srgbClr val="8CADAE">
                  <a:shade val="75000"/>
                </a:srgbClr>
              </a:solidFill>
            </a:endParaRPr>
          </a:p>
        </p:txBody>
      </p:sp>
      <p:sp>
        <p:nvSpPr>
          <p:cNvPr id="5" name="Content Placeholder 4"/>
          <p:cNvSpPr>
            <a:spLocks noGrp="1"/>
          </p:cNvSpPr>
          <p:nvPr>
            <p:ph sz="quarter" idx="1"/>
          </p:nvPr>
        </p:nvSpPr>
        <p:spPr/>
        <p:txBody>
          <a:bodyPr/>
          <a:lstStyle/>
          <a:p>
            <a:pPr marL="0" indent="0">
              <a:buNone/>
            </a:pPr>
            <a:r>
              <a:rPr lang="en-US" dirty="0" smtClean="0"/>
              <a:t>When the ADA was passed in 1990, Congress found, among other things:</a:t>
            </a:r>
          </a:p>
          <a:p>
            <a:pPr marL="0" indent="0">
              <a:buNone/>
            </a:pPr>
            <a:r>
              <a:rPr lang="en-US" dirty="0" smtClean="0"/>
              <a:t>(1)  That “43,000,000 Americans have one or more physical or mental disabilities, and this number is increasing as the population as a whole is growing older.”</a:t>
            </a:r>
          </a:p>
          <a:p>
            <a:pPr marL="0" indent="0">
              <a:buNone/>
            </a:pPr>
            <a:r>
              <a:rPr lang="en-US" dirty="0" smtClean="0"/>
              <a:t>(2) “[D]</a:t>
            </a:r>
            <a:r>
              <a:rPr lang="en-US" dirty="0" err="1" smtClean="0"/>
              <a:t>iscrimination</a:t>
            </a:r>
            <a:r>
              <a:rPr lang="en-US" dirty="0" smtClean="0"/>
              <a:t> against individuals with disabilities persists in such critical areas as . . . health services.”</a:t>
            </a:r>
          </a:p>
          <a:p>
            <a:pPr marL="0" indent="0">
              <a:buNone/>
            </a:pPr>
            <a:r>
              <a:rPr lang="en-US" dirty="0" smtClean="0"/>
              <a:t>42 U.S.C. § 12101</a:t>
            </a:r>
            <a:endParaRPr lang="en-US" dirty="0"/>
          </a:p>
        </p:txBody>
      </p:sp>
    </p:spTree>
    <p:extLst>
      <p:ext uri="{BB962C8B-B14F-4D97-AF65-F5344CB8AC3E}">
        <p14:creationId xmlns:p14="http://schemas.microsoft.com/office/powerpoint/2010/main" val="32280426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1"/>
                </a:solidFill>
              </a:rPr>
              <a:t>Hearing Loss Later in Life</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D1BC4097-DFDA-4A98-8BB8-552BEA96B555}" type="slidenum">
              <a:rPr lang="en-US" smtClean="0">
                <a:solidFill>
                  <a:srgbClr val="8CADAE">
                    <a:shade val="75000"/>
                  </a:srgbClr>
                </a:solidFill>
              </a:rPr>
              <a:pPr/>
              <a:t>50</a:t>
            </a:fld>
            <a:endParaRPr lang="en-US">
              <a:solidFill>
                <a:srgbClr val="8CADAE">
                  <a:shade val="75000"/>
                </a:srgbClr>
              </a:solidFill>
            </a:endParaRPr>
          </a:p>
        </p:txBody>
      </p:sp>
      <p:sp>
        <p:nvSpPr>
          <p:cNvPr id="5" name="Content Placeholder 4"/>
          <p:cNvSpPr>
            <a:spLocks noGrp="1"/>
          </p:cNvSpPr>
          <p:nvPr>
            <p:ph sz="quarter" idx="1"/>
          </p:nvPr>
        </p:nvSpPr>
        <p:spPr/>
        <p:txBody>
          <a:bodyPr/>
          <a:lstStyle/>
          <a:p>
            <a:pPr marL="0" indent="0">
              <a:buNone/>
            </a:pPr>
            <a:r>
              <a:rPr lang="en-US" dirty="0" smtClean="0"/>
              <a:t>Sign language interpreters are effective only for people who use sign language.</a:t>
            </a:r>
          </a:p>
          <a:p>
            <a:pPr marL="0" indent="0">
              <a:buNone/>
            </a:pPr>
            <a:endParaRPr lang="en-US" dirty="0" smtClean="0"/>
          </a:p>
          <a:p>
            <a:pPr marL="0" indent="0">
              <a:buNone/>
            </a:pPr>
            <a:r>
              <a:rPr lang="en-US" dirty="0" smtClean="0"/>
              <a:t>Other methods of communication, such as the use of a transcriber may be necessarily for those who lose hearing later in life and do not use sign language.</a:t>
            </a:r>
            <a:endParaRPr lang="en-US" dirty="0"/>
          </a:p>
        </p:txBody>
      </p:sp>
    </p:spTree>
    <p:extLst>
      <p:ext uri="{BB962C8B-B14F-4D97-AF65-F5344CB8AC3E}">
        <p14:creationId xmlns:p14="http://schemas.microsoft.com/office/powerpoint/2010/main" val="10187987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dirty="0">
                <a:solidFill>
                  <a:prstClr val="black"/>
                </a:solidFill>
              </a:rPr>
              <a:t>Public Accommodations Must Ensure Effective Communication During Each Specific Interaction</a:t>
            </a:r>
            <a:endParaRPr lang="en-US" sz="3600" strike="sngStrike" dirty="0">
              <a:solidFill>
                <a:srgbClr val="FF0000"/>
              </a:solidFill>
            </a:endParaRPr>
          </a:p>
        </p:txBody>
      </p:sp>
      <p:sp>
        <p:nvSpPr>
          <p:cNvPr id="4" name="Slide Number Placeholder 3"/>
          <p:cNvSpPr>
            <a:spLocks noGrp="1"/>
          </p:cNvSpPr>
          <p:nvPr>
            <p:ph type="sldNum" sz="quarter" idx="12"/>
          </p:nvPr>
        </p:nvSpPr>
        <p:spPr/>
        <p:txBody>
          <a:bodyPr/>
          <a:lstStyle/>
          <a:p>
            <a:fld id="{D1BC4097-DFDA-4A98-8BB8-552BEA96B555}" type="slidenum">
              <a:rPr lang="en-US" smtClean="0">
                <a:solidFill>
                  <a:srgbClr val="8CADAE">
                    <a:shade val="75000"/>
                  </a:srgbClr>
                </a:solidFill>
              </a:rPr>
              <a:pPr/>
              <a:t>51</a:t>
            </a:fld>
            <a:endParaRPr lang="en-US">
              <a:solidFill>
                <a:srgbClr val="8CADAE">
                  <a:shade val="75000"/>
                </a:srgbClr>
              </a:solidFill>
            </a:endParaRPr>
          </a:p>
        </p:txBody>
      </p:sp>
      <p:sp>
        <p:nvSpPr>
          <p:cNvPr id="5" name="Content Placeholder 4"/>
          <p:cNvSpPr>
            <a:spLocks noGrp="1"/>
          </p:cNvSpPr>
          <p:nvPr>
            <p:ph sz="quarter" idx="1"/>
          </p:nvPr>
        </p:nvSpPr>
        <p:spPr/>
        <p:txBody>
          <a:bodyPr/>
          <a:lstStyle/>
          <a:p>
            <a:pPr marL="0" indent="0">
              <a:buNone/>
            </a:pPr>
            <a:r>
              <a:rPr lang="en-US" dirty="0" smtClean="0"/>
              <a:t>Health care provider is responsible for providing appropriate auxiliary aids including an interpreter for each interaction with the individual who needs one.</a:t>
            </a:r>
          </a:p>
          <a:p>
            <a:pPr marL="0" indent="0">
              <a:buNone/>
            </a:pPr>
            <a:endParaRPr lang="en-US" dirty="0" smtClean="0"/>
          </a:p>
          <a:p>
            <a:pPr marL="0" indent="0">
              <a:buNone/>
            </a:pPr>
            <a:r>
              <a:rPr lang="en-US" dirty="0" smtClean="0"/>
              <a:t>Courts have focused upon each interaction when an interpreter was necessary and not the interactions as a whole in order to determine whether there has been a violation of the ADA.  </a:t>
            </a:r>
            <a:r>
              <a:rPr lang="en-US" i="1" dirty="0" smtClean="0"/>
              <a:t>Proctor </a:t>
            </a:r>
            <a:r>
              <a:rPr lang="en-US" i="1" dirty="0"/>
              <a:t>v. Prince George’s Hosp. </a:t>
            </a:r>
            <a:r>
              <a:rPr lang="en-US" i="1" dirty="0" err="1"/>
              <a:t>Cntr</a:t>
            </a:r>
            <a:r>
              <a:rPr lang="en-US" dirty="0"/>
              <a:t>, 32 F.Supp.2d 820, 827-28 (</a:t>
            </a:r>
            <a:r>
              <a:rPr lang="en-US" dirty="0" err="1"/>
              <a:t>D.Md</a:t>
            </a:r>
            <a:r>
              <a:rPr lang="en-US" dirty="0"/>
              <a:t>. 1998</a:t>
            </a:r>
            <a:r>
              <a:rPr lang="en-US" dirty="0" smtClean="0"/>
              <a:t>).</a:t>
            </a:r>
            <a:endParaRPr lang="en-US" dirty="0"/>
          </a:p>
        </p:txBody>
      </p:sp>
    </p:spTree>
    <p:extLst>
      <p:ext uri="{BB962C8B-B14F-4D97-AF65-F5344CB8AC3E}">
        <p14:creationId xmlns:p14="http://schemas.microsoft.com/office/powerpoint/2010/main" val="37589688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dirty="0">
                <a:solidFill>
                  <a:schemeClr val="tx1"/>
                </a:solidFill>
              </a:rPr>
              <a:t>Lip Reading Has Many Limitations</a:t>
            </a:r>
            <a:endParaRPr lang="en-US" dirty="0"/>
          </a:p>
        </p:txBody>
      </p:sp>
      <p:sp>
        <p:nvSpPr>
          <p:cNvPr id="4" name="Slide Number Placeholder 3"/>
          <p:cNvSpPr>
            <a:spLocks noGrp="1"/>
          </p:cNvSpPr>
          <p:nvPr>
            <p:ph type="sldNum" sz="quarter" idx="12"/>
          </p:nvPr>
        </p:nvSpPr>
        <p:spPr/>
        <p:txBody>
          <a:bodyPr/>
          <a:lstStyle/>
          <a:p>
            <a:fld id="{D1BC4097-DFDA-4A98-8BB8-552BEA96B555}" type="slidenum">
              <a:rPr lang="en-US" smtClean="0">
                <a:solidFill>
                  <a:srgbClr val="8CADAE">
                    <a:shade val="75000"/>
                  </a:srgbClr>
                </a:solidFill>
              </a:rPr>
              <a:pPr/>
              <a:t>52</a:t>
            </a:fld>
            <a:endParaRPr lang="en-US">
              <a:solidFill>
                <a:srgbClr val="8CADAE">
                  <a:shade val="75000"/>
                </a:srgbClr>
              </a:solidFill>
            </a:endParaRPr>
          </a:p>
        </p:txBody>
      </p:sp>
      <p:sp>
        <p:nvSpPr>
          <p:cNvPr id="5" name="Content Placeholder 4"/>
          <p:cNvSpPr>
            <a:spLocks noGrp="1"/>
          </p:cNvSpPr>
          <p:nvPr>
            <p:ph sz="quarter" idx="1"/>
          </p:nvPr>
        </p:nvSpPr>
        <p:spPr/>
        <p:txBody>
          <a:bodyPr>
            <a:noAutofit/>
          </a:bodyPr>
          <a:lstStyle/>
          <a:p>
            <a:pPr>
              <a:buClrTx/>
              <a:buNone/>
            </a:pPr>
            <a:r>
              <a:rPr lang="en-US" altLang="en-US" sz="3600" dirty="0">
                <a:solidFill>
                  <a:srgbClr val="000000"/>
                </a:solidFill>
              </a:rPr>
              <a:t>-- Can have high error rate</a:t>
            </a:r>
          </a:p>
          <a:p>
            <a:pPr>
              <a:buClrTx/>
              <a:buNone/>
            </a:pPr>
            <a:endParaRPr lang="en-US" altLang="en-US" sz="3600" dirty="0">
              <a:solidFill>
                <a:srgbClr val="000000"/>
              </a:solidFill>
            </a:endParaRPr>
          </a:p>
          <a:p>
            <a:pPr>
              <a:buClrTx/>
              <a:buNone/>
            </a:pPr>
            <a:r>
              <a:rPr lang="en-US" altLang="en-US" sz="3600" dirty="0">
                <a:solidFill>
                  <a:srgbClr val="000000"/>
                </a:solidFill>
              </a:rPr>
              <a:t>-- Facial hair or accents obscure</a:t>
            </a:r>
          </a:p>
          <a:p>
            <a:endParaRPr lang="en-US" sz="3600" dirty="0"/>
          </a:p>
          <a:p>
            <a:pPr marL="0" indent="0">
              <a:buNone/>
            </a:pPr>
            <a:r>
              <a:rPr lang="en-US" sz="3600" dirty="0"/>
              <a:t>--  Don’t assume that just because someone can lip read a few words, they understand everything.</a:t>
            </a:r>
          </a:p>
        </p:txBody>
      </p:sp>
    </p:spTree>
    <p:extLst>
      <p:ext uri="{BB962C8B-B14F-4D97-AF65-F5344CB8AC3E}">
        <p14:creationId xmlns:p14="http://schemas.microsoft.com/office/powerpoint/2010/main" val="41029851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dirty="0">
                <a:solidFill>
                  <a:schemeClr val="tx1"/>
                </a:solidFill>
              </a:rPr>
              <a:t>Common Issues That Have Arisen in BFHCI cases:  Effective Communication</a:t>
            </a:r>
            <a:endParaRPr lang="en-US" dirty="0">
              <a:solidFill>
                <a:schemeClr val="tx1"/>
              </a:solidFill>
            </a:endParaRPr>
          </a:p>
        </p:txBody>
      </p:sp>
      <p:sp>
        <p:nvSpPr>
          <p:cNvPr id="3" name="Content Placeholder 2"/>
          <p:cNvSpPr>
            <a:spLocks noGrp="1"/>
          </p:cNvSpPr>
          <p:nvPr>
            <p:ph idx="1"/>
          </p:nvPr>
        </p:nvSpPr>
        <p:spPr/>
        <p:txBody>
          <a:bodyPr>
            <a:normAutofit lnSpcReduction="10000"/>
          </a:bodyPr>
          <a:lstStyle/>
          <a:p>
            <a:r>
              <a:rPr lang="en-US" sz="1600" dirty="0"/>
              <a:t>Failure to obtain interpreter for late night emergency admissions to hospital</a:t>
            </a:r>
          </a:p>
          <a:p>
            <a:pPr marL="0" indent="0">
              <a:buNone/>
            </a:pPr>
            <a:endParaRPr lang="en-US" sz="1600" dirty="0"/>
          </a:p>
          <a:p>
            <a:r>
              <a:rPr lang="en-US" sz="1600" dirty="0"/>
              <a:t>Enlisting family members, friends and/or  unqualified staff members to facilitate communication</a:t>
            </a:r>
          </a:p>
          <a:p>
            <a:endParaRPr lang="en-US" sz="1600" dirty="0"/>
          </a:p>
          <a:p>
            <a:r>
              <a:rPr lang="en-US" sz="1600" dirty="0"/>
              <a:t>VRI issues:  (1) staff does not know to set up VRI and/or (2) the VRI system is not working properly</a:t>
            </a:r>
          </a:p>
          <a:p>
            <a:endParaRPr lang="en-US" sz="1600" dirty="0"/>
          </a:p>
          <a:p>
            <a:r>
              <a:rPr lang="en-US" sz="1600" dirty="0"/>
              <a:t>Inappropriate reliance on hand-written notes for individuals whose primary means of communication is ASL</a:t>
            </a:r>
          </a:p>
          <a:p>
            <a:endParaRPr lang="en-US" sz="1600" dirty="0"/>
          </a:p>
          <a:p>
            <a:r>
              <a:rPr lang="en-US" sz="1600" dirty="0"/>
              <a:t>Erroneously assuming that an individual who is deaf or hard of hearing can read lips and does not need an auxiliary aid or service</a:t>
            </a:r>
          </a:p>
          <a:p>
            <a:endParaRPr lang="en-US" sz="1600" dirty="0"/>
          </a:p>
          <a:p>
            <a:r>
              <a:rPr lang="en-US" sz="1600" dirty="0"/>
              <a:t>Refusal to provide auxiliary aids and services due to cost</a:t>
            </a:r>
          </a:p>
          <a:p>
            <a:pPr>
              <a:buNone/>
            </a:pPr>
            <a:endParaRPr lang="en-US" sz="1600" dirty="0"/>
          </a:p>
          <a:p>
            <a:r>
              <a:rPr lang="en-US" sz="1600" dirty="0"/>
              <a:t>Failure to train staff on the ADA’s requirements and the services available to individuals who are deaf or hard of hearing</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D5F6651E-70E4-4866-A39C-8AC91DC083FA}" type="slidenum">
              <a:rPr lang="en-US" smtClean="0">
                <a:solidFill>
                  <a:srgbClr val="04617B">
                    <a:shade val="90000"/>
                  </a:srgbClr>
                </a:solidFill>
              </a:rPr>
              <a:pPr>
                <a:defRPr/>
              </a:pPr>
              <a:t>53</a:t>
            </a:fld>
            <a:endParaRPr lang="en-US" dirty="0">
              <a:solidFill>
                <a:srgbClr val="04617B">
                  <a:shade val="90000"/>
                </a:srgbClr>
              </a:solidFill>
            </a:endParaRPr>
          </a:p>
        </p:txBody>
      </p:sp>
    </p:spTree>
    <p:extLst>
      <p:ext uri="{BB962C8B-B14F-4D97-AF65-F5344CB8AC3E}">
        <p14:creationId xmlns:p14="http://schemas.microsoft.com/office/powerpoint/2010/main" val="15131082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1206691"/>
          </a:xfrm>
        </p:spPr>
        <p:txBody>
          <a:bodyPr>
            <a:noAutofit/>
          </a:bodyPr>
          <a:lstStyle/>
          <a:p>
            <a:pPr algn="ctr"/>
            <a:r>
              <a:rPr lang="en-US" sz="2800" dirty="0">
                <a:solidFill>
                  <a:schemeClr val="tx1"/>
                </a:solidFill>
              </a:rPr>
              <a:t>The ADA Requires Hospitals To Ensure That Interpreters are Available For After-Hours Emergencies</a:t>
            </a:r>
          </a:p>
        </p:txBody>
      </p:sp>
      <p:sp>
        <p:nvSpPr>
          <p:cNvPr id="3" name="Slide Number Placeholder 2"/>
          <p:cNvSpPr>
            <a:spLocks noGrp="1"/>
          </p:cNvSpPr>
          <p:nvPr>
            <p:ph type="sldNum" sz="quarter" idx="12"/>
          </p:nvPr>
        </p:nvSpPr>
        <p:spPr/>
        <p:txBody>
          <a:bodyPr/>
          <a:lstStyle/>
          <a:p>
            <a:fld id="{D1BC4097-DFDA-4A98-8BB8-552BEA96B555}" type="slidenum">
              <a:rPr lang="en-US" smtClean="0">
                <a:solidFill>
                  <a:srgbClr val="8CADAE">
                    <a:shade val="75000"/>
                  </a:srgbClr>
                </a:solidFill>
              </a:rPr>
              <a:pPr/>
              <a:t>54</a:t>
            </a:fld>
            <a:endParaRPr lang="en-US">
              <a:solidFill>
                <a:srgbClr val="8CADAE">
                  <a:shade val="75000"/>
                </a:srgbClr>
              </a:solidFill>
            </a:endParaRPr>
          </a:p>
        </p:txBody>
      </p:sp>
      <p:sp>
        <p:nvSpPr>
          <p:cNvPr id="4" name="Content Placeholder 3"/>
          <p:cNvSpPr>
            <a:spLocks noGrp="1"/>
          </p:cNvSpPr>
          <p:nvPr>
            <p:ph sz="quarter" idx="1"/>
          </p:nvPr>
        </p:nvSpPr>
        <p:spPr/>
        <p:txBody>
          <a:bodyPr>
            <a:normAutofit fontScale="92500" lnSpcReduction="20000"/>
          </a:bodyPr>
          <a:lstStyle/>
          <a:p>
            <a:pPr marL="0" indent="0">
              <a:buNone/>
            </a:pPr>
            <a:r>
              <a:rPr lang="en-US" dirty="0"/>
              <a:t>H</a:t>
            </a:r>
            <a:r>
              <a:rPr lang="en-US" dirty="0" smtClean="0"/>
              <a:t>ospitals are required to ensure that qualified interpreters are readily available for after-hours emergencies.  A Department </a:t>
            </a:r>
            <a:r>
              <a:rPr lang="en-US" dirty="0"/>
              <a:t>of Justice publication,  </a:t>
            </a:r>
            <a:r>
              <a:rPr lang="en-US" dirty="0" smtClean="0"/>
              <a:t>entitled, “</a:t>
            </a:r>
            <a:r>
              <a:rPr lang="en-US" i="1" dirty="0" smtClean="0"/>
              <a:t>ADA </a:t>
            </a:r>
            <a:r>
              <a:rPr lang="en-US" i="1" dirty="0"/>
              <a:t>Business Brief:  Communicating with People Who Are Deaf or Hard of Hearing in Hospital </a:t>
            </a:r>
            <a:r>
              <a:rPr lang="en-US" i="1" dirty="0" smtClean="0"/>
              <a:t>Settings</a:t>
            </a:r>
            <a:r>
              <a:rPr lang="en-US" dirty="0" smtClean="0"/>
              <a:t>,” explains </a:t>
            </a:r>
            <a:r>
              <a:rPr lang="en-US" dirty="0"/>
              <a:t>that:</a:t>
            </a:r>
          </a:p>
          <a:p>
            <a:pPr marL="0" indent="0">
              <a:buNone/>
            </a:pPr>
            <a:r>
              <a:rPr lang="en-US" dirty="0"/>
              <a:t> </a:t>
            </a:r>
          </a:p>
          <a:p>
            <a:pPr marL="0" indent="0">
              <a:buNone/>
            </a:pPr>
            <a:r>
              <a:rPr lang="en-US" dirty="0" smtClean="0"/>
              <a:t>“Hospitals </a:t>
            </a:r>
            <a:r>
              <a:rPr lang="en-US" dirty="0"/>
              <a:t>should have arrangements in place to ensure that qualified interpreters are readily available on a scheduled basis and on </a:t>
            </a:r>
            <a:r>
              <a:rPr lang="en-US" b="1" dirty="0"/>
              <a:t>an unscheduled basis with minimal delay, including on-call arrangements for after-hours emergencies.</a:t>
            </a:r>
            <a:r>
              <a:rPr lang="en-US" dirty="0"/>
              <a:t>  Larger facilities may choose to have interpreters on staff</a:t>
            </a:r>
            <a:r>
              <a:rPr lang="en-US" dirty="0" smtClean="0"/>
              <a:t>.”</a:t>
            </a:r>
            <a:endParaRPr lang="en-US" dirty="0"/>
          </a:p>
          <a:p>
            <a:pPr marL="0" indent="0">
              <a:buNone/>
            </a:pPr>
            <a:r>
              <a:rPr lang="en-US" dirty="0"/>
              <a:t> </a:t>
            </a:r>
          </a:p>
          <a:p>
            <a:pPr marL="0" indent="0">
              <a:buNone/>
            </a:pPr>
            <a:r>
              <a:rPr lang="en-US" dirty="0"/>
              <a:t>(Emphasis added</a:t>
            </a:r>
            <a:r>
              <a:rPr lang="en-US" dirty="0" smtClean="0"/>
              <a:t>).</a:t>
            </a:r>
            <a:endParaRPr lang="en-US" dirty="0"/>
          </a:p>
        </p:txBody>
      </p:sp>
    </p:spTree>
    <p:extLst>
      <p:ext uri="{BB962C8B-B14F-4D97-AF65-F5344CB8AC3E}">
        <p14:creationId xmlns:p14="http://schemas.microsoft.com/office/powerpoint/2010/main" val="544170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Legal Principles Addressing Common Issues</a:t>
            </a:r>
            <a:endParaRPr lang="en-US" dirty="0"/>
          </a:p>
        </p:txBody>
      </p:sp>
      <p:sp>
        <p:nvSpPr>
          <p:cNvPr id="3" name="Content Placeholder 2"/>
          <p:cNvSpPr>
            <a:spLocks noGrp="1"/>
          </p:cNvSpPr>
          <p:nvPr>
            <p:ph idx="1"/>
          </p:nvPr>
        </p:nvSpPr>
        <p:spPr/>
        <p:txBody>
          <a:bodyPr/>
          <a:lstStyle/>
          <a:p>
            <a:r>
              <a:rPr lang="en-US" sz="2000" dirty="0"/>
              <a:t>Generally, health care providers are required to furnish auxiliary aids and services including interpreters and may not require the person with a disability to bring their own. 28 C.F.R. § 36.303(c)(2). </a:t>
            </a:r>
          </a:p>
          <a:p>
            <a:r>
              <a:rPr lang="en-US" sz="2000" dirty="0"/>
              <a:t>Health care providers may </a:t>
            </a:r>
            <a:r>
              <a:rPr lang="en-US" sz="2000" b="1" dirty="0"/>
              <a:t>not </a:t>
            </a:r>
            <a:r>
              <a:rPr lang="en-US" sz="2000" dirty="0"/>
              <a:t>enlist companions to interpret.  28 C.F.R. § 36.303(c)(3).</a:t>
            </a:r>
          </a:p>
          <a:p>
            <a:r>
              <a:rPr lang="en-US" sz="2000" dirty="0"/>
              <a:t>ADA regulations define “qualified interpreter” to be someone who can interpret effectively, accurately, impartially and understands the necessary specialized vocabulary. 28 C.F.R. § 36.104.</a:t>
            </a:r>
          </a:p>
          <a:p>
            <a:r>
              <a:rPr lang="en-US" sz="2000" dirty="0"/>
              <a:t>A patient’s companion, who is deaf or hard of hearing, is also entitled to effective communication. 28 C.F.R. § 36.303(c)(1).</a:t>
            </a:r>
          </a:p>
          <a:p>
            <a:r>
              <a:rPr lang="en-US" sz="2000" dirty="0"/>
              <a:t>In order for VRI to be effective communication, users must be trained to quickly and efficiently set up and operate the VRI.  28 C.F.R. § 36.303(f)(4).</a:t>
            </a:r>
          </a:p>
          <a:p>
            <a:endParaRPr lang="en-US" dirty="0"/>
          </a:p>
        </p:txBody>
      </p:sp>
      <p:sp>
        <p:nvSpPr>
          <p:cNvPr id="4" name="Slide Number Placeholder 3"/>
          <p:cNvSpPr>
            <a:spLocks noGrp="1"/>
          </p:cNvSpPr>
          <p:nvPr>
            <p:ph type="sldNum" sz="quarter" idx="12"/>
          </p:nvPr>
        </p:nvSpPr>
        <p:spPr/>
        <p:txBody>
          <a:bodyPr/>
          <a:lstStyle/>
          <a:p>
            <a:pPr>
              <a:defRPr/>
            </a:pPr>
            <a:fld id="{D5F6651E-70E4-4866-A39C-8AC91DC083FA}" type="slidenum">
              <a:rPr lang="en-US" smtClean="0">
                <a:solidFill>
                  <a:srgbClr val="04617B">
                    <a:shade val="90000"/>
                  </a:srgbClr>
                </a:solidFill>
              </a:rPr>
              <a:pPr>
                <a:defRPr/>
              </a:pPr>
              <a:t>55</a:t>
            </a:fld>
            <a:endParaRPr lang="en-US" dirty="0">
              <a:solidFill>
                <a:srgbClr val="04617B">
                  <a:shade val="90000"/>
                </a:srgbClr>
              </a:solidFill>
            </a:endParaRPr>
          </a:p>
        </p:txBody>
      </p:sp>
    </p:spTree>
    <p:extLst>
      <p:ext uri="{BB962C8B-B14F-4D97-AF65-F5344CB8AC3E}">
        <p14:creationId xmlns:p14="http://schemas.microsoft.com/office/powerpoint/2010/main" val="35873421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a:solidFill>
                  <a:schemeClr val="tx1"/>
                </a:solidFill>
              </a:rPr>
              <a:t>Recent ADA Enforcement Actions:  Failure to Provide Effective Communication (Skilled Nursing Facilities)</a:t>
            </a:r>
          </a:p>
        </p:txBody>
      </p:sp>
      <p:sp>
        <p:nvSpPr>
          <p:cNvPr id="4" name="Slide Number Placeholder 3"/>
          <p:cNvSpPr>
            <a:spLocks noGrp="1"/>
          </p:cNvSpPr>
          <p:nvPr>
            <p:ph type="sldNum" sz="quarter" idx="12"/>
          </p:nvPr>
        </p:nvSpPr>
        <p:spPr/>
        <p:txBody>
          <a:bodyPr/>
          <a:lstStyle/>
          <a:p>
            <a:fld id="{D1BC4097-DFDA-4A98-8BB8-552BEA96B555}" type="slidenum">
              <a:rPr lang="en-US" smtClean="0">
                <a:solidFill>
                  <a:srgbClr val="8CADAE">
                    <a:shade val="75000"/>
                  </a:srgbClr>
                </a:solidFill>
              </a:rPr>
              <a:pPr/>
              <a:t>56</a:t>
            </a:fld>
            <a:endParaRPr lang="en-US">
              <a:solidFill>
                <a:srgbClr val="8CADAE">
                  <a:shade val="75000"/>
                </a:srgbClr>
              </a:solidFill>
            </a:endParaRPr>
          </a:p>
        </p:txBody>
      </p:sp>
      <p:sp>
        <p:nvSpPr>
          <p:cNvPr id="5" name="Content Placeholder 4"/>
          <p:cNvSpPr>
            <a:spLocks noGrp="1"/>
          </p:cNvSpPr>
          <p:nvPr>
            <p:ph sz="quarter" idx="1"/>
          </p:nvPr>
        </p:nvSpPr>
        <p:spPr/>
        <p:txBody>
          <a:bodyPr>
            <a:normAutofit fontScale="77500" lnSpcReduction="20000"/>
          </a:bodyPr>
          <a:lstStyle/>
          <a:p>
            <a:pPr marL="0" indent="0">
              <a:buNone/>
            </a:pPr>
            <a:r>
              <a:rPr lang="en-US" sz="3200" u="sng" dirty="0"/>
              <a:t>Fairfax Nursing Center</a:t>
            </a:r>
          </a:p>
          <a:p>
            <a:pPr marL="0" indent="0">
              <a:buNone/>
            </a:pPr>
            <a:r>
              <a:rPr lang="en-US" sz="3200" dirty="0"/>
              <a:t>Failure to provide a qualified ASL interpreter to the daughter and granddaughter of a resident at FNC during a six week physical rehabilitation stay.  Equitable relief, $80,000 in compensatory damages, $12,500 to train other skilled nursing facilities in Virginia on the ADA effective communication requirements, and $5,000 to effectuate the public interest.</a:t>
            </a:r>
          </a:p>
          <a:p>
            <a:pPr marL="0" indent="0">
              <a:buNone/>
            </a:pPr>
            <a:endParaRPr lang="en-US" sz="3200" u="sng" dirty="0"/>
          </a:p>
          <a:p>
            <a:pPr marL="0" indent="0">
              <a:buNone/>
            </a:pPr>
            <a:r>
              <a:rPr lang="en-US" sz="3200" u="sng" dirty="0"/>
              <a:t>Commonwealth Health &amp; Rehab Center</a:t>
            </a:r>
          </a:p>
          <a:p>
            <a:pPr marL="0" indent="0">
              <a:buNone/>
            </a:pPr>
            <a:r>
              <a:rPr lang="en-US" sz="3200" dirty="0"/>
              <a:t>Failure to provide ASL Interpreter to rehab patient, who is deaf. and his Mother and Sister, who are also deaf, during 27-day physical rehabilitation stay at the facility.  Equitable relief, $160,000 in compensatory damages &amp; $2,500 civil penalty</a:t>
            </a:r>
          </a:p>
          <a:p>
            <a:pPr marL="0" indent="0">
              <a:buNone/>
            </a:pPr>
            <a:endParaRPr lang="en-US" sz="3200" dirty="0"/>
          </a:p>
          <a:p>
            <a:pPr marL="0" indent="0">
              <a:buNone/>
            </a:pPr>
            <a:endParaRPr lang="en-US" dirty="0" smtClean="0"/>
          </a:p>
        </p:txBody>
      </p:sp>
    </p:spTree>
    <p:extLst>
      <p:ext uri="{BB962C8B-B14F-4D97-AF65-F5344CB8AC3E}">
        <p14:creationId xmlns:p14="http://schemas.microsoft.com/office/powerpoint/2010/main" val="41869976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57200"/>
            <a:ext cx="8229600" cy="457200"/>
          </a:xfrm>
        </p:spPr>
        <p:txBody>
          <a:bodyPr>
            <a:normAutofit fontScale="90000"/>
          </a:bodyPr>
          <a:lstStyle/>
          <a:p>
            <a:pPr algn="ctr"/>
            <a:r>
              <a:rPr lang="en-US" sz="2500" dirty="0">
                <a:solidFill>
                  <a:prstClr val="black"/>
                </a:solidFill>
              </a:rPr>
              <a:t>Recent ADA Enforcement Actions:  Failure to Provide Effective Communication (Hospitals)</a:t>
            </a:r>
            <a:endParaRPr lang="en-US" dirty="0"/>
          </a:p>
        </p:txBody>
      </p:sp>
      <p:sp>
        <p:nvSpPr>
          <p:cNvPr id="3" name="Slide Number Placeholder 2"/>
          <p:cNvSpPr>
            <a:spLocks noGrp="1"/>
          </p:cNvSpPr>
          <p:nvPr>
            <p:ph type="sldNum" sz="quarter" idx="12"/>
          </p:nvPr>
        </p:nvSpPr>
        <p:spPr/>
        <p:txBody>
          <a:bodyPr/>
          <a:lstStyle/>
          <a:p>
            <a:fld id="{D1BC4097-DFDA-4A98-8BB8-552BEA96B555}" type="slidenum">
              <a:rPr lang="en-US" smtClean="0">
                <a:solidFill>
                  <a:srgbClr val="8CADAE">
                    <a:shade val="75000"/>
                  </a:srgbClr>
                </a:solidFill>
              </a:rPr>
              <a:pPr/>
              <a:t>57</a:t>
            </a:fld>
            <a:endParaRPr lang="en-US">
              <a:solidFill>
                <a:srgbClr val="8CADAE">
                  <a:shade val="75000"/>
                </a:srgbClr>
              </a:solidFill>
            </a:endParaRPr>
          </a:p>
        </p:txBody>
      </p:sp>
      <p:sp>
        <p:nvSpPr>
          <p:cNvPr id="4" name="Content Placeholder 3"/>
          <p:cNvSpPr>
            <a:spLocks noGrp="1"/>
          </p:cNvSpPr>
          <p:nvPr>
            <p:ph sz="quarter" idx="1"/>
          </p:nvPr>
        </p:nvSpPr>
        <p:spPr>
          <a:xfrm>
            <a:off x="923109" y="1066801"/>
            <a:ext cx="9771017" cy="5257800"/>
          </a:xfrm>
        </p:spPr>
        <p:txBody>
          <a:bodyPr>
            <a:normAutofit fontScale="70000" lnSpcReduction="20000"/>
          </a:bodyPr>
          <a:lstStyle/>
          <a:p>
            <a:pPr marL="0" indent="0">
              <a:buNone/>
            </a:pPr>
            <a:r>
              <a:rPr lang="en-US" sz="2800" u="sng" dirty="0"/>
              <a:t>Spotsylvania Regional Medical Center</a:t>
            </a:r>
            <a:endParaRPr lang="en-US" sz="2800" dirty="0"/>
          </a:p>
          <a:p>
            <a:pPr marL="0" indent="0">
              <a:buNone/>
            </a:pPr>
            <a:r>
              <a:rPr lang="en-US" sz="2800" dirty="0"/>
              <a:t>Failure to provide ASL services to the </a:t>
            </a:r>
            <a:r>
              <a:rPr lang="en-US" sz="2800" dirty="0" smtClean="0"/>
              <a:t>daughter, who is deaf, </a:t>
            </a:r>
            <a:r>
              <a:rPr lang="en-US" sz="2800" dirty="0"/>
              <a:t>of a patient during critical interactions, including a late night emergency admission and discussions regarding end of life issues.  Equitable relief and $121,000 in compensatory damages.</a:t>
            </a:r>
          </a:p>
          <a:p>
            <a:pPr marL="0" indent="0">
              <a:buNone/>
            </a:pPr>
            <a:endParaRPr lang="en-US" sz="2800" u="sng" dirty="0"/>
          </a:p>
          <a:p>
            <a:pPr marL="0" indent="0">
              <a:buNone/>
            </a:pPr>
            <a:r>
              <a:rPr lang="en-US" sz="2800" u="sng" dirty="0"/>
              <a:t>Virginia Psychiatric Company, Inc. d/b/a Dominion Hospital</a:t>
            </a:r>
          </a:p>
          <a:p>
            <a:pPr marL="0" indent="0">
              <a:buNone/>
            </a:pPr>
            <a:r>
              <a:rPr lang="en-US" sz="2800" dirty="0"/>
              <a:t>Failure to provide ASL interpreters to </a:t>
            </a:r>
            <a:r>
              <a:rPr lang="en-US" sz="2800" dirty="0" smtClean="0"/>
              <a:t>Mother </a:t>
            </a:r>
            <a:r>
              <a:rPr lang="en-US" sz="2800" dirty="0"/>
              <a:t>and Godmother of </a:t>
            </a:r>
            <a:r>
              <a:rPr lang="en-US" sz="2800" dirty="0" smtClean="0"/>
              <a:t>patient, who are both deaf, </a:t>
            </a:r>
            <a:r>
              <a:rPr lang="en-US" sz="2800" dirty="0"/>
              <a:t>during critical interactions, including late night emergency admission, visiting hours and a family meeting.  Equitable relief and $55,000 in compensatory damages.</a:t>
            </a:r>
            <a:endParaRPr lang="en-US" sz="2800" u="sng" dirty="0"/>
          </a:p>
          <a:p>
            <a:pPr marL="0" indent="0">
              <a:buNone/>
            </a:pPr>
            <a:endParaRPr lang="en-US" sz="2800" u="sng" dirty="0"/>
          </a:p>
          <a:p>
            <a:pPr marL="0" indent="0">
              <a:buNone/>
            </a:pPr>
            <a:r>
              <a:rPr lang="en-US" sz="2800" u="sng" dirty="0"/>
              <a:t>INOVA Health System</a:t>
            </a:r>
          </a:p>
          <a:p>
            <a:pPr marL="0" indent="0">
              <a:buNone/>
            </a:pPr>
            <a:r>
              <a:rPr lang="en-US" sz="2800" dirty="0"/>
              <a:t>Failure to provide an ASL interpreter for multiple critical interactions with parents who are deaf after the birth of a baby who had a serious heart condition.  Interactions with no interpreter included discussion of complex cardiac surgery, discussion of prognosis and subsequent emergency room visits.  Equitable relief, $95,000 in compensatory damages &amp; $25,000 penalty.</a:t>
            </a:r>
          </a:p>
          <a:p>
            <a:pPr marL="0" indent="0">
              <a:buNone/>
            </a:pPr>
            <a:endParaRPr lang="en-US" dirty="0"/>
          </a:p>
        </p:txBody>
      </p:sp>
    </p:spTree>
    <p:extLst>
      <p:ext uri="{BB962C8B-B14F-4D97-AF65-F5344CB8AC3E}">
        <p14:creationId xmlns:p14="http://schemas.microsoft.com/office/powerpoint/2010/main" val="42356840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a:solidFill>
                  <a:schemeClr val="tx1"/>
                </a:solidFill>
              </a:rPr>
              <a:t>Recent ADA Enforcement Actions:  Failure to Provide Effective Communication (Physician’s Offices)</a:t>
            </a:r>
            <a:endParaRPr lang="en-US" sz="2800" dirty="0"/>
          </a:p>
        </p:txBody>
      </p:sp>
      <p:sp>
        <p:nvSpPr>
          <p:cNvPr id="3" name="Slide Number Placeholder 2"/>
          <p:cNvSpPr>
            <a:spLocks noGrp="1"/>
          </p:cNvSpPr>
          <p:nvPr>
            <p:ph type="sldNum" sz="quarter" idx="12"/>
          </p:nvPr>
        </p:nvSpPr>
        <p:spPr/>
        <p:txBody>
          <a:bodyPr/>
          <a:lstStyle/>
          <a:p>
            <a:fld id="{D1BC4097-DFDA-4A98-8BB8-552BEA96B555}" type="slidenum">
              <a:rPr lang="en-US" smtClean="0">
                <a:solidFill>
                  <a:srgbClr val="8CADAE">
                    <a:shade val="75000"/>
                  </a:srgbClr>
                </a:solidFill>
              </a:rPr>
              <a:pPr/>
              <a:t>58</a:t>
            </a:fld>
            <a:endParaRPr lang="en-US">
              <a:solidFill>
                <a:srgbClr val="8CADAE">
                  <a:shade val="75000"/>
                </a:srgbClr>
              </a:solidFill>
            </a:endParaRPr>
          </a:p>
        </p:txBody>
      </p:sp>
      <p:sp>
        <p:nvSpPr>
          <p:cNvPr id="4" name="Content Placeholder 3"/>
          <p:cNvSpPr>
            <a:spLocks noGrp="1"/>
          </p:cNvSpPr>
          <p:nvPr>
            <p:ph sz="quarter" idx="1"/>
          </p:nvPr>
        </p:nvSpPr>
        <p:spPr/>
        <p:txBody>
          <a:bodyPr>
            <a:normAutofit fontScale="92500" lnSpcReduction="10000"/>
          </a:bodyPr>
          <a:lstStyle/>
          <a:p>
            <a:pPr marL="0" indent="0">
              <a:buNone/>
            </a:pPr>
            <a:r>
              <a:rPr lang="en-US" u="sng" dirty="0"/>
              <a:t>Associated Foot and Ankle Centers</a:t>
            </a:r>
          </a:p>
          <a:p>
            <a:pPr marL="0" indent="0">
              <a:buNone/>
            </a:pPr>
            <a:r>
              <a:rPr lang="en-US" dirty="0"/>
              <a:t>Failure to provide ASL interpreter to deaf patient during some medical appointments.  During other medical appointments, the person retained to interpret was not a qualified interpreter.</a:t>
            </a:r>
          </a:p>
          <a:p>
            <a:pPr marL="0" indent="0">
              <a:buNone/>
            </a:pPr>
            <a:r>
              <a:rPr lang="en-US" dirty="0"/>
              <a:t>Equitable relief, $14,000 in compensatory damages, &amp; $1,000 civil penalty</a:t>
            </a:r>
            <a:r>
              <a:rPr lang="en-US" dirty="0" smtClean="0"/>
              <a:t>.</a:t>
            </a:r>
          </a:p>
          <a:p>
            <a:pPr marL="0" indent="0">
              <a:buNone/>
            </a:pPr>
            <a:endParaRPr lang="en-US" dirty="0" smtClean="0"/>
          </a:p>
          <a:p>
            <a:pPr marL="0" indent="0">
              <a:buNone/>
            </a:pPr>
            <a:r>
              <a:rPr lang="en-US" u="sng" dirty="0"/>
              <a:t>Center for </a:t>
            </a:r>
            <a:r>
              <a:rPr lang="en-US" u="sng" dirty="0" err="1"/>
              <a:t>Orthopaedic</a:t>
            </a:r>
            <a:r>
              <a:rPr lang="en-US" u="sng" dirty="0"/>
              <a:t> and Sports Medicine, Inc.</a:t>
            </a:r>
          </a:p>
          <a:p>
            <a:pPr marL="0" indent="0">
              <a:buNone/>
            </a:pPr>
            <a:r>
              <a:rPr lang="en-US" dirty="0"/>
              <a:t>Failure to provide ASL interpreter to deaf patient during </a:t>
            </a:r>
            <a:r>
              <a:rPr lang="en-US" dirty="0" smtClean="0"/>
              <a:t>multiple medical appointments.  Orthopedic practice incorrectly informed patient that she needed to obtain her own interpreter.</a:t>
            </a:r>
            <a:endParaRPr lang="en-US" dirty="0"/>
          </a:p>
          <a:p>
            <a:pPr marL="0" indent="0">
              <a:buNone/>
            </a:pPr>
            <a:r>
              <a:rPr lang="en-US" dirty="0" smtClean="0"/>
              <a:t>Equitable relief and $15,000 </a:t>
            </a:r>
            <a:r>
              <a:rPr lang="en-US" dirty="0"/>
              <a:t>in compensatory damages.</a:t>
            </a:r>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40551195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500" dirty="0">
                <a:solidFill>
                  <a:prstClr val="black"/>
                </a:solidFill>
              </a:rPr>
              <a:t>The ADA Covers Individuals With HIV or AIDS</a:t>
            </a:r>
            <a:endParaRPr lang="en-US" dirty="0"/>
          </a:p>
        </p:txBody>
      </p:sp>
      <p:sp>
        <p:nvSpPr>
          <p:cNvPr id="4" name="Slide Number Placeholder 3"/>
          <p:cNvSpPr>
            <a:spLocks noGrp="1"/>
          </p:cNvSpPr>
          <p:nvPr>
            <p:ph type="sldNum" sz="quarter" idx="12"/>
          </p:nvPr>
        </p:nvSpPr>
        <p:spPr/>
        <p:txBody>
          <a:bodyPr/>
          <a:lstStyle/>
          <a:p>
            <a:fld id="{D1BC4097-DFDA-4A98-8BB8-552BEA96B555}" type="slidenum">
              <a:rPr lang="en-US" smtClean="0">
                <a:solidFill>
                  <a:srgbClr val="8CADAE">
                    <a:shade val="75000"/>
                  </a:srgbClr>
                </a:solidFill>
              </a:rPr>
              <a:pPr/>
              <a:t>59</a:t>
            </a:fld>
            <a:endParaRPr lang="en-US">
              <a:solidFill>
                <a:srgbClr val="8CADAE">
                  <a:shade val="75000"/>
                </a:srgbClr>
              </a:solidFill>
            </a:endParaRPr>
          </a:p>
        </p:txBody>
      </p:sp>
      <p:sp>
        <p:nvSpPr>
          <p:cNvPr id="5" name="Content Placeholder 4"/>
          <p:cNvSpPr>
            <a:spLocks noGrp="1"/>
          </p:cNvSpPr>
          <p:nvPr>
            <p:ph sz="quarter" idx="1"/>
          </p:nvPr>
        </p:nvSpPr>
        <p:spPr/>
        <p:txBody>
          <a:bodyPr>
            <a:normAutofit/>
          </a:bodyPr>
          <a:lstStyle/>
          <a:p>
            <a:pPr marL="0" indent="0">
              <a:buNone/>
            </a:pPr>
            <a:r>
              <a:rPr lang="en-US" dirty="0" smtClean="0"/>
              <a:t>The </a:t>
            </a:r>
            <a:r>
              <a:rPr lang="en-US" dirty="0"/>
              <a:t>ADA covers impairments to major bodily functions such as the immune system. </a:t>
            </a:r>
            <a:r>
              <a:rPr lang="en-US" dirty="0" smtClean="0"/>
              <a:t> </a:t>
            </a:r>
            <a:r>
              <a:rPr lang="en-US" sz="2800" dirty="0"/>
              <a:t>42 U.S.C. § 12102</a:t>
            </a:r>
            <a:r>
              <a:rPr lang="en-US" dirty="0"/>
              <a:t> (2)(B</a:t>
            </a:r>
            <a:r>
              <a:rPr lang="en-US" dirty="0" smtClean="0"/>
              <a:t>).  The ADA protects individual with HIV or AIDS, whether they are symptomatic or asymptomatic.</a:t>
            </a:r>
            <a:endParaRPr lang="en-US" sz="2800" dirty="0"/>
          </a:p>
        </p:txBody>
      </p:sp>
    </p:spTree>
    <p:extLst>
      <p:ext uri="{BB962C8B-B14F-4D97-AF65-F5344CB8AC3E}">
        <p14:creationId xmlns:p14="http://schemas.microsoft.com/office/powerpoint/2010/main" val="8253504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1"/>
                </a:solidFill>
              </a:rPr>
              <a:t>Federal Government Statistics</a:t>
            </a:r>
            <a:endParaRPr lang="en-US" dirty="0">
              <a:solidFill>
                <a:schemeClr val="tx1"/>
              </a:solidFill>
            </a:endParaRPr>
          </a:p>
        </p:txBody>
      </p:sp>
      <p:sp>
        <p:nvSpPr>
          <p:cNvPr id="3" name="Slide Number Placeholder 2"/>
          <p:cNvSpPr>
            <a:spLocks noGrp="1"/>
          </p:cNvSpPr>
          <p:nvPr>
            <p:ph type="sldNum" sz="quarter" idx="12"/>
          </p:nvPr>
        </p:nvSpPr>
        <p:spPr/>
        <p:txBody>
          <a:bodyPr/>
          <a:lstStyle/>
          <a:p>
            <a:fld id="{D1BC4097-DFDA-4A98-8BB8-552BEA96B555}" type="slidenum">
              <a:rPr lang="en-US" smtClean="0">
                <a:solidFill>
                  <a:srgbClr val="8CADAE">
                    <a:shade val="75000"/>
                  </a:srgbClr>
                </a:solidFill>
              </a:rPr>
              <a:pPr/>
              <a:t>6</a:t>
            </a:fld>
            <a:endParaRPr lang="en-US">
              <a:solidFill>
                <a:srgbClr val="8CADAE">
                  <a:shade val="75000"/>
                </a:srgbClr>
              </a:solidFill>
            </a:endParaRPr>
          </a:p>
        </p:txBody>
      </p:sp>
      <p:sp>
        <p:nvSpPr>
          <p:cNvPr id="7" name="Content Placeholder 6"/>
          <p:cNvSpPr>
            <a:spLocks noGrp="1"/>
          </p:cNvSpPr>
          <p:nvPr>
            <p:ph sz="quarter" idx="1"/>
          </p:nvPr>
        </p:nvSpPr>
        <p:spPr/>
        <p:txBody>
          <a:bodyPr/>
          <a:lstStyle/>
          <a:p>
            <a:r>
              <a:rPr lang="en-US" dirty="0"/>
              <a:t>The Census Bureau reports that “Approximately 56.7 million people living in the US had some kind of disability in 2010.”  Americans with Disabilities:  2010.</a:t>
            </a:r>
          </a:p>
          <a:p>
            <a:r>
              <a:rPr lang="en-US" dirty="0"/>
              <a:t>Based on a hearing loss prevalence study, the National Institute on Deafness and Other Communication Disorders (NIDCD) reports that one in eight people in the United States (13 percent, or 30 million) aged 12 or older has hearing loss in both ears, based on standard hearing examinations.</a:t>
            </a:r>
          </a:p>
          <a:p>
            <a:endParaRPr lang="en-US" dirty="0"/>
          </a:p>
        </p:txBody>
      </p:sp>
    </p:spTree>
    <p:extLst>
      <p:ext uri="{BB962C8B-B14F-4D97-AF65-F5344CB8AC3E}">
        <p14:creationId xmlns:p14="http://schemas.microsoft.com/office/powerpoint/2010/main" val="19651133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500" dirty="0">
                <a:solidFill>
                  <a:prstClr val="black"/>
                </a:solidFill>
              </a:rPr>
              <a:t>ADA Mandates </a:t>
            </a:r>
            <a:r>
              <a:rPr lang="en-US" sz="2500" u="sng" dirty="0">
                <a:solidFill>
                  <a:prstClr val="black"/>
                </a:solidFill>
              </a:rPr>
              <a:t>Equal Treatment</a:t>
            </a:r>
            <a:r>
              <a:rPr lang="en-US" sz="2500" dirty="0">
                <a:solidFill>
                  <a:prstClr val="black"/>
                </a:solidFill>
              </a:rPr>
              <a:t> By Health Care Providers For Individuals With HIV or AIDS</a:t>
            </a:r>
            <a:endParaRPr lang="en-US" dirty="0"/>
          </a:p>
        </p:txBody>
      </p:sp>
      <p:sp>
        <p:nvSpPr>
          <p:cNvPr id="4" name="Slide Number Placeholder 3"/>
          <p:cNvSpPr>
            <a:spLocks noGrp="1"/>
          </p:cNvSpPr>
          <p:nvPr>
            <p:ph type="sldNum" sz="quarter" idx="12"/>
          </p:nvPr>
        </p:nvSpPr>
        <p:spPr/>
        <p:txBody>
          <a:bodyPr/>
          <a:lstStyle/>
          <a:p>
            <a:fld id="{D1BC4097-DFDA-4A98-8BB8-552BEA96B555}" type="slidenum">
              <a:rPr lang="en-US" smtClean="0">
                <a:solidFill>
                  <a:srgbClr val="8CADAE">
                    <a:shade val="75000"/>
                  </a:srgbClr>
                </a:solidFill>
              </a:rPr>
              <a:pPr/>
              <a:t>60</a:t>
            </a:fld>
            <a:endParaRPr lang="en-US">
              <a:solidFill>
                <a:srgbClr val="8CADAE">
                  <a:shade val="75000"/>
                </a:srgbClr>
              </a:solidFill>
            </a:endParaRPr>
          </a:p>
        </p:txBody>
      </p:sp>
      <p:sp>
        <p:nvSpPr>
          <p:cNvPr id="5" name="Content Placeholder 4"/>
          <p:cNvSpPr>
            <a:spLocks noGrp="1"/>
          </p:cNvSpPr>
          <p:nvPr>
            <p:ph sz="quarter" idx="1"/>
          </p:nvPr>
        </p:nvSpPr>
        <p:spPr/>
        <p:txBody>
          <a:bodyPr>
            <a:normAutofit/>
          </a:bodyPr>
          <a:lstStyle/>
          <a:p>
            <a:pPr marL="0" indent="0">
              <a:buNone/>
            </a:pPr>
            <a:r>
              <a:rPr lang="en-US" dirty="0" smtClean="0"/>
              <a:t>Individuals </a:t>
            </a:r>
            <a:r>
              <a:rPr lang="en-US" dirty="0"/>
              <a:t>with HIV or AIDS are entitled to </a:t>
            </a:r>
            <a:r>
              <a:rPr lang="en-US" b="1" u="sng" dirty="0"/>
              <a:t>equal treatment</a:t>
            </a:r>
            <a:r>
              <a:rPr lang="en-US" dirty="0"/>
              <a:t> by health care providers</a:t>
            </a:r>
            <a:r>
              <a:rPr lang="en-US" dirty="0" smtClean="0"/>
              <a:t>.  As with other disabilities, the ADA prohibits public accommodations from excluding, denying services</a:t>
            </a:r>
            <a:r>
              <a:rPr lang="en-US" dirty="0"/>
              <a:t>, or otherwise </a:t>
            </a:r>
            <a:r>
              <a:rPr lang="en-US" dirty="0" smtClean="0"/>
              <a:t>treating an individual </a:t>
            </a:r>
            <a:r>
              <a:rPr lang="en-US" dirty="0"/>
              <a:t>differently </a:t>
            </a:r>
            <a:r>
              <a:rPr lang="en-US" dirty="0" smtClean="0"/>
              <a:t>due to a disability.  </a:t>
            </a:r>
            <a:r>
              <a:rPr lang="en-US" sz="2800" dirty="0"/>
              <a:t>42 U.S.C. § 12182(a) (ADA);</a:t>
            </a:r>
            <a:r>
              <a:rPr lang="en-US" dirty="0" smtClean="0"/>
              <a:t> </a:t>
            </a:r>
            <a:r>
              <a:rPr lang="en-US" dirty="0"/>
              <a:t>28 C.F.R. 36.303(a) (ADA regulations)</a:t>
            </a:r>
          </a:p>
          <a:p>
            <a:pPr marL="0" indent="0">
              <a:buNone/>
            </a:pPr>
            <a:endParaRPr lang="en-US" dirty="0"/>
          </a:p>
        </p:txBody>
      </p:sp>
    </p:spTree>
    <p:extLst>
      <p:ext uri="{BB962C8B-B14F-4D97-AF65-F5344CB8AC3E}">
        <p14:creationId xmlns:p14="http://schemas.microsoft.com/office/powerpoint/2010/main" val="30082236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400" dirty="0">
                <a:solidFill>
                  <a:schemeClr val="tx1"/>
                </a:solidFill>
              </a:rPr>
              <a:t>ADA Prohibits A Health Care Provider From Refusing To Treat A Patient Simply Because She Has HIV</a:t>
            </a:r>
          </a:p>
        </p:txBody>
      </p:sp>
      <p:sp>
        <p:nvSpPr>
          <p:cNvPr id="4" name="Slide Number Placeholder 3"/>
          <p:cNvSpPr>
            <a:spLocks noGrp="1"/>
          </p:cNvSpPr>
          <p:nvPr>
            <p:ph type="sldNum" sz="quarter" idx="12"/>
          </p:nvPr>
        </p:nvSpPr>
        <p:spPr/>
        <p:txBody>
          <a:bodyPr/>
          <a:lstStyle/>
          <a:p>
            <a:fld id="{D1BC4097-DFDA-4A98-8BB8-552BEA96B555}" type="slidenum">
              <a:rPr lang="en-US" smtClean="0">
                <a:solidFill>
                  <a:srgbClr val="8CADAE">
                    <a:shade val="75000"/>
                  </a:srgbClr>
                </a:solidFill>
              </a:rPr>
              <a:pPr/>
              <a:t>61</a:t>
            </a:fld>
            <a:endParaRPr lang="en-US">
              <a:solidFill>
                <a:srgbClr val="8CADAE">
                  <a:shade val="75000"/>
                </a:srgbClr>
              </a:solidFill>
            </a:endParaRPr>
          </a:p>
        </p:txBody>
      </p:sp>
      <p:sp>
        <p:nvSpPr>
          <p:cNvPr id="5" name="Content Placeholder 4"/>
          <p:cNvSpPr>
            <a:spLocks noGrp="1"/>
          </p:cNvSpPr>
          <p:nvPr>
            <p:ph sz="quarter" idx="1"/>
          </p:nvPr>
        </p:nvSpPr>
        <p:spPr/>
        <p:txBody>
          <a:bodyPr>
            <a:normAutofit/>
          </a:bodyPr>
          <a:lstStyle/>
          <a:p>
            <a:pPr marL="0" indent="0">
              <a:buNone/>
            </a:pPr>
            <a:r>
              <a:rPr lang="en-US" dirty="0"/>
              <a:t>First, there are little to no circumstances in which a person with HIV would pose a direct threat to the health or safety of others.  Health care providers are required to treat all persons as if they </a:t>
            </a:r>
            <a:r>
              <a:rPr lang="en-US" dirty="0" smtClean="0"/>
              <a:t>have blood-borne </a:t>
            </a:r>
            <a:r>
              <a:rPr lang="en-US" dirty="0"/>
              <a:t>pathogens, and must use universal precautions (gloves, mask, and/or gown where appropriate, etc.).  Failure to treat a person who discloses that she has HIV out of a fear of contracting HIV would be a violation of the ADA.</a:t>
            </a:r>
          </a:p>
        </p:txBody>
      </p:sp>
    </p:spTree>
    <p:extLst>
      <p:ext uri="{BB962C8B-B14F-4D97-AF65-F5344CB8AC3E}">
        <p14:creationId xmlns:p14="http://schemas.microsoft.com/office/powerpoint/2010/main" val="304914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a:solidFill>
                  <a:prstClr val="black"/>
                </a:solidFill>
              </a:rPr>
              <a:t>ADA Prohibits A Health Care Provider From Refusing To Treat A Patient Simply Because She Has HIV</a:t>
            </a:r>
            <a:endParaRPr lang="en-US" dirty="0"/>
          </a:p>
        </p:txBody>
      </p:sp>
      <p:sp>
        <p:nvSpPr>
          <p:cNvPr id="4" name="Slide Number Placeholder 3"/>
          <p:cNvSpPr>
            <a:spLocks noGrp="1"/>
          </p:cNvSpPr>
          <p:nvPr>
            <p:ph type="sldNum" sz="quarter" idx="12"/>
          </p:nvPr>
        </p:nvSpPr>
        <p:spPr/>
        <p:txBody>
          <a:bodyPr/>
          <a:lstStyle/>
          <a:p>
            <a:fld id="{D1BC4097-DFDA-4A98-8BB8-552BEA96B555}" type="slidenum">
              <a:rPr lang="en-US" smtClean="0">
                <a:solidFill>
                  <a:srgbClr val="8CADAE">
                    <a:shade val="75000"/>
                  </a:srgbClr>
                </a:solidFill>
              </a:rPr>
              <a:pPr/>
              <a:t>62</a:t>
            </a:fld>
            <a:endParaRPr lang="en-US">
              <a:solidFill>
                <a:srgbClr val="8CADAE">
                  <a:shade val="75000"/>
                </a:srgbClr>
              </a:solidFill>
            </a:endParaRPr>
          </a:p>
        </p:txBody>
      </p:sp>
      <p:sp>
        <p:nvSpPr>
          <p:cNvPr id="5" name="Content Placeholder 4"/>
          <p:cNvSpPr>
            <a:spLocks noGrp="1"/>
          </p:cNvSpPr>
          <p:nvPr>
            <p:ph sz="quarter" idx="1"/>
          </p:nvPr>
        </p:nvSpPr>
        <p:spPr/>
        <p:txBody>
          <a:bodyPr/>
          <a:lstStyle/>
          <a:p>
            <a:pPr marL="0" indent="0">
              <a:buNone/>
            </a:pPr>
            <a:r>
              <a:rPr lang="en-US" dirty="0"/>
              <a:t>Second, a health care provider cannot refer a patient with HIV or AIDS to another provider simply because the patient has HIV or AIDS.  The referral must be based on the fact that the treatment the patient is seeking is outside the expertise of the provider, not the patient’s HIV status alone.  For example, a person who goes to a dentist for a teeth cleaning cannot be referred away because the dentist claims she is “not equipped” to treat people with HIV</a:t>
            </a:r>
            <a:r>
              <a:rPr lang="en-US" dirty="0" smtClean="0"/>
              <a:t>.</a:t>
            </a:r>
            <a:endParaRPr lang="en-US" dirty="0"/>
          </a:p>
        </p:txBody>
      </p:sp>
    </p:spTree>
    <p:extLst>
      <p:ext uri="{BB962C8B-B14F-4D97-AF65-F5344CB8AC3E}">
        <p14:creationId xmlns:p14="http://schemas.microsoft.com/office/powerpoint/2010/main" val="33476623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1"/>
                </a:solidFill>
              </a:rPr>
              <a:t>Other Restrictions Are Impermissible</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D1BC4097-DFDA-4A98-8BB8-552BEA96B555}" type="slidenum">
              <a:rPr lang="en-US" smtClean="0">
                <a:solidFill>
                  <a:srgbClr val="8CADAE">
                    <a:shade val="75000"/>
                  </a:srgbClr>
                </a:solidFill>
              </a:rPr>
              <a:pPr/>
              <a:t>63</a:t>
            </a:fld>
            <a:endParaRPr lang="en-US">
              <a:solidFill>
                <a:srgbClr val="8CADAE">
                  <a:shade val="75000"/>
                </a:srgbClr>
              </a:solidFill>
            </a:endParaRPr>
          </a:p>
        </p:txBody>
      </p:sp>
      <p:sp>
        <p:nvSpPr>
          <p:cNvPr id="5" name="Content Placeholder 4"/>
          <p:cNvSpPr>
            <a:spLocks noGrp="1"/>
          </p:cNvSpPr>
          <p:nvPr>
            <p:ph sz="quarter" idx="1"/>
          </p:nvPr>
        </p:nvSpPr>
        <p:spPr/>
        <p:txBody>
          <a:bodyPr/>
          <a:lstStyle/>
          <a:p>
            <a:pPr marL="0" indent="0">
              <a:buNone/>
            </a:pPr>
            <a:r>
              <a:rPr lang="en-US" dirty="0"/>
              <a:t>Other restrictions are also impermissible, including charging additional fees or limiting an individual with HIV or AIDS to certain time blocks, such as the last appointment of the day.</a:t>
            </a:r>
          </a:p>
          <a:p>
            <a:endParaRPr lang="en-US" dirty="0"/>
          </a:p>
        </p:txBody>
      </p:sp>
    </p:spTree>
    <p:extLst>
      <p:ext uri="{BB962C8B-B14F-4D97-AF65-F5344CB8AC3E}">
        <p14:creationId xmlns:p14="http://schemas.microsoft.com/office/powerpoint/2010/main" val="13946056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chemeClr val="tx1"/>
                </a:solidFill>
              </a:rPr>
              <a:t>ADA.gov Includes A Section on HIV/AIDS:  </a:t>
            </a:r>
            <a:r>
              <a:rPr lang="en-US" sz="2800" dirty="0">
                <a:solidFill>
                  <a:schemeClr val="tx1">
                    <a:lumMod val="95000"/>
                    <a:lumOff val="5000"/>
                  </a:schemeClr>
                </a:solidFill>
                <a:hlinkClick r:id="rId2"/>
              </a:rPr>
              <a:t>http://www.ada.gov/aids/</a:t>
            </a:r>
            <a:endParaRPr lang="en-US" sz="2800" dirty="0">
              <a:solidFill>
                <a:schemeClr val="tx1">
                  <a:lumMod val="95000"/>
                  <a:lumOff val="5000"/>
                </a:schemeClr>
              </a:solidFill>
            </a:endParaRPr>
          </a:p>
        </p:txBody>
      </p:sp>
      <p:sp>
        <p:nvSpPr>
          <p:cNvPr id="4" name="Slide Number Placeholder 3"/>
          <p:cNvSpPr>
            <a:spLocks noGrp="1"/>
          </p:cNvSpPr>
          <p:nvPr>
            <p:ph type="sldNum" sz="quarter" idx="12"/>
          </p:nvPr>
        </p:nvSpPr>
        <p:spPr/>
        <p:txBody>
          <a:bodyPr/>
          <a:lstStyle/>
          <a:p>
            <a:fld id="{D1BC4097-DFDA-4A98-8BB8-552BEA96B555}" type="slidenum">
              <a:rPr lang="en-US" smtClean="0">
                <a:solidFill>
                  <a:srgbClr val="8CADAE">
                    <a:shade val="75000"/>
                  </a:srgbClr>
                </a:solidFill>
              </a:rPr>
              <a:pPr/>
              <a:t>64</a:t>
            </a:fld>
            <a:endParaRPr lang="en-US">
              <a:solidFill>
                <a:srgbClr val="8CADAE">
                  <a:shade val="75000"/>
                </a:srgbClr>
              </a:solidFill>
            </a:endParaRPr>
          </a:p>
        </p:txBody>
      </p:sp>
      <p:sp>
        <p:nvSpPr>
          <p:cNvPr id="5" name="Content Placeholder 4"/>
          <p:cNvSpPr>
            <a:spLocks noGrp="1"/>
          </p:cNvSpPr>
          <p:nvPr>
            <p:ph sz="quarter" idx="1"/>
          </p:nvPr>
        </p:nvSpPr>
        <p:spPr/>
        <p:txBody>
          <a:bodyPr/>
          <a:lstStyle/>
          <a:p>
            <a:pPr marL="0" indent="0">
              <a:buNone/>
            </a:pPr>
            <a:endParaRPr lang="en-US" dirty="0"/>
          </a:p>
        </p:txBody>
      </p:sp>
      <p:pic>
        <p:nvPicPr>
          <p:cNvPr id="6" name="Picture 5"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8801" y="1524000"/>
            <a:ext cx="7712109" cy="4221846"/>
          </a:xfrm>
          <a:prstGeom prst="rect">
            <a:avLst/>
          </a:prstGeom>
        </p:spPr>
      </p:pic>
    </p:spTree>
    <p:extLst>
      <p:ext uri="{BB962C8B-B14F-4D97-AF65-F5344CB8AC3E}">
        <p14:creationId xmlns:p14="http://schemas.microsoft.com/office/powerpoint/2010/main" val="3444869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158241"/>
            <a:ext cx="10972800" cy="4849052"/>
          </a:xfrm>
        </p:spPr>
        <p:txBody>
          <a:bodyPr>
            <a:normAutofit lnSpcReduction="10000"/>
          </a:bodyPr>
          <a:lstStyle/>
          <a:p>
            <a:pPr marL="0" indent="0">
              <a:buNone/>
            </a:pPr>
            <a:r>
              <a:rPr lang="en-US" sz="2000" u="sng" dirty="0"/>
              <a:t>Castlewood Treatment Center</a:t>
            </a:r>
          </a:p>
          <a:p>
            <a:pPr marL="0" indent="0">
              <a:buNone/>
            </a:pPr>
            <a:r>
              <a:rPr lang="en-US" sz="2000" dirty="0"/>
              <a:t>A facility that provides treatment for eating disorders refused to treat a woman with a serious eating disorder because she has HIV.</a:t>
            </a:r>
          </a:p>
          <a:p>
            <a:pPr marL="0" indent="0">
              <a:buNone/>
            </a:pPr>
            <a:r>
              <a:rPr lang="en-US" sz="2000" dirty="0"/>
              <a:t>$115,000 in compensatory damages &amp; $25,000 civil penalty</a:t>
            </a:r>
          </a:p>
          <a:p>
            <a:pPr marL="109728" indent="0">
              <a:buNone/>
            </a:pPr>
            <a:endParaRPr lang="en-US" sz="2000" dirty="0"/>
          </a:p>
          <a:p>
            <a:pPr marL="0" indent="0">
              <a:buNone/>
            </a:pPr>
            <a:r>
              <a:rPr lang="en-US" sz="2100" u="sng" dirty="0"/>
              <a:t>United States v. </a:t>
            </a:r>
            <a:r>
              <a:rPr lang="en-US" sz="2100" u="sng" dirty="0" err="1"/>
              <a:t>Asare</a:t>
            </a:r>
            <a:r>
              <a:rPr lang="en-US" sz="2100" dirty="0"/>
              <a:t>, 291 F.Supp.3d 476 (S.D.N.Y. 2017)</a:t>
            </a:r>
          </a:p>
          <a:p>
            <a:pPr marL="0" indent="0">
              <a:buNone/>
            </a:pPr>
            <a:r>
              <a:rPr lang="en-US" sz="2100" dirty="0"/>
              <a:t>Plastic surgeon refused to perform surgery on three individuals who are HIV positive.  The Court held:  (1) that the practice’s eligibility criteria, which screened out individuals with HIV was not necessary; and (2) practice could not meet its burden to show that modification to accommodate patients would fundamentally alter the nature of the surgery.</a:t>
            </a:r>
          </a:p>
          <a:p>
            <a:pPr marL="109728" indent="0">
              <a:buNone/>
            </a:pPr>
            <a:endParaRPr lang="en-US" sz="2000" dirty="0" smtClean="0"/>
          </a:p>
          <a:p>
            <a:pPr marL="0" indent="0">
              <a:buNone/>
            </a:pPr>
            <a:r>
              <a:rPr lang="en-US" sz="2000" u="sng" dirty="0"/>
              <a:t>Rite Aid of Michigan</a:t>
            </a:r>
          </a:p>
          <a:p>
            <a:pPr marL="0" indent="0">
              <a:buNone/>
            </a:pPr>
            <a:r>
              <a:rPr lang="en-US" sz="2000" dirty="0" smtClean="0"/>
              <a:t>Pharmacist </a:t>
            </a:r>
            <a:r>
              <a:rPr lang="en-US" sz="2000" dirty="0"/>
              <a:t>refused to administer a flu shot to individual with HIV.</a:t>
            </a:r>
          </a:p>
          <a:p>
            <a:pPr marL="0" indent="0">
              <a:buNone/>
            </a:pPr>
            <a:r>
              <a:rPr lang="en-US" sz="2000" dirty="0" smtClean="0"/>
              <a:t>$</a:t>
            </a:r>
            <a:r>
              <a:rPr lang="en-US" sz="2000" dirty="0"/>
              <a:t>10,000 in compensatory damages &amp; $5,000 civil penalty.</a:t>
            </a:r>
          </a:p>
          <a:p>
            <a:pPr marL="109728" indent="0">
              <a:buNone/>
            </a:pPr>
            <a:endParaRPr lang="en-US" sz="2000" dirty="0"/>
          </a:p>
          <a:p>
            <a:pPr marL="109728" indent="0">
              <a:buNone/>
            </a:pPr>
            <a:endParaRPr lang="en-US" sz="2000" dirty="0"/>
          </a:p>
        </p:txBody>
      </p:sp>
      <p:sp>
        <p:nvSpPr>
          <p:cNvPr id="3" name="Footer Placeholder 2"/>
          <p:cNvSpPr>
            <a:spLocks noGrp="1"/>
          </p:cNvSpPr>
          <p:nvPr>
            <p:ph type="ftr" sz="quarter" idx="11"/>
          </p:nvPr>
        </p:nvSpPr>
        <p:spPr/>
        <p:txBody>
          <a:bodyPr/>
          <a:lstStyle/>
          <a:p>
            <a:r>
              <a:rPr lang="en-US" smtClean="0"/>
              <a:t>Privileged and Confidential DRAFT --  Attorney Work Product</a:t>
            </a:r>
            <a:endParaRPr lang="en-US"/>
          </a:p>
        </p:txBody>
      </p:sp>
      <p:sp>
        <p:nvSpPr>
          <p:cNvPr id="4" name="Title 3"/>
          <p:cNvSpPr>
            <a:spLocks noGrp="1"/>
          </p:cNvSpPr>
          <p:nvPr>
            <p:ph type="title"/>
          </p:nvPr>
        </p:nvSpPr>
        <p:spPr/>
        <p:txBody>
          <a:bodyPr/>
          <a:lstStyle/>
          <a:p>
            <a:pPr algn="ctr"/>
            <a:r>
              <a:rPr lang="en-US" dirty="0">
                <a:solidFill>
                  <a:schemeClr val="tx1"/>
                </a:solidFill>
              </a:rPr>
              <a:t>ADA Enforcement Actions:  HIV</a:t>
            </a:r>
            <a:endParaRPr lang="en-US" dirty="0"/>
          </a:p>
        </p:txBody>
      </p:sp>
    </p:spTree>
    <p:extLst>
      <p:ext uri="{BB962C8B-B14F-4D97-AF65-F5344CB8AC3E}">
        <p14:creationId xmlns:p14="http://schemas.microsoft.com/office/powerpoint/2010/main" val="165701462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1"/>
                </a:solidFill>
              </a:rPr>
              <a:t>ADA Enforcement Actions:  HIV</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D1BC4097-DFDA-4A98-8BB8-552BEA96B555}" type="slidenum">
              <a:rPr lang="en-US" smtClean="0">
                <a:solidFill>
                  <a:srgbClr val="8CADAE">
                    <a:shade val="75000"/>
                  </a:srgbClr>
                </a:solidFill>
              </a:rPr>
              <a:pPr/>
              <a:t>66</a:t>
            </a:fld>
            <a:endParaRPr lang="en-US">
              <a:solidFill>
                <a:srgbClr val="8CADAE">
                  <a:shade val="75000"/>
                </a:srgbClr>
              </a:solidFill>
            </a:endParaRPr>
          </a:p>
        </p:txBody>
      </p:sp>
      <p:sp>
        <p:nvSpPr>
          <p:cNvPr id="5" name="Content Placeholder 4"/>
          <p:cNvSpPr>
            <a:spLocks noGrp="1"/>
          </p:cNvSpPr>
          <p:nvPr>
            <p:ph sz="quarter" idx="1"/>
          </p:nvPr>
        </p:nvSpPr>
        <p:spPr>
          <a:xfrm>
            <a:off x="609600" y="1114697"/>
            <a:ext cx="10972800" cy="4892595"/>
          </a:xfrm>
        </p:spPr>
        <p:txBody>
          <a:bodyPr>
            <a:normAutofit fontScale="77500" lnSpcReduction="20000"/>
          </a:bodyPr>
          <a:lstStyle/>
          <a:p>
            <a:pPr marL="0" indent="0">
              <a:buNone/>
            </a:pPr>
            <a:r>
              <a:rPr lang="en-US" u="sng" dirty="0" smtClean="0"/>
              <a:t>Mercy </a:t>
            </a:r>
            <a:r>
              <a:rPr lang="en-US" u="sng" dirty="0"/>
              <a:t>Medical Group &amp; CHW Medical </a:t>
            </a:r>
            <a:r>
              <a:rPr lang="en-US" u="sng" dirty="0" smtClean="0"/>
              <a:t>Foundation</a:t>
            </a:r>
            <a:endParaRPr lang="en-US" u="sng" dirty="0"/>
          </a:p>
          <a:p>
            <a:pPr marL="0" indent="0">
              <a:buNone/>
            </a:pPr>
            <a:r>
              <a:rPr lang="en-US" dirty="0"/>
              <a:t>A podiatrist at a medical clinic declined to offer surgery as a treatment option to a patient, explaining incorrectly that there was a risk that the doctor would contract </a:t>
            </a:r>
            <a:r>
              <a:rPr lang="en-US" dirty="0" smtClean="0"/>
              <a:t>HIV.</a:t>
            </a:r>
          </a:p>
          <a:p>
            <a:pPr marL="0" indent="0">
              <a:buNone/>
            </a:pPr>
            <a:r>
              <a:rPr lang="en-US" dirty="0" smtClean="0"/>
              <a:t>$60,000 in compensatory damages &amp; </a:t>
            </a:r>
            <a:r>
              <a:rPr lang="en-US" dirty="0"/>
              <a:t>$25,000 civil penalty</a:t>
            </a:r>
          </a:p>
          <a:p>
            <a:pPr marL="0" indent="0">
              <a:buNone/>
            </a:pPr>
            <a:endParaRPr lang="en-US" dirty="0"/>
          </a:p>
          <a:p>
            <a:pPr marL="0" indent="0">
              <a:buNone/>
            </a:pPr>
            <a:r>
              <a:rPr lang="en-US" u="sng" dirty="0"/>
              <a:t>Knoxville Chiropractic Clinic</a:t>
            </a:r>
          </a:p>
          <a:p>
            <a:pPr marL="0" indent="0">
              <a:buNone/>
            </a:pPr>
            <a:r>
              <a:rPr lang="en-US" dirty="0" smtClean="0"/>
              <a:t>Chiropractor </a:t>
            </a:r>
            <a:r>
              <a:rPr lang="en-US" dirty="0"/>
              <a:t>declined to treat a patient following a car accident, applying a blanket policy of refusing treatment to persons with </a:t>
            </a:r>
            <a:r>
              <a:rPr lang="en-US" dirty="0" smtClean="0"/>
              <a:t>HIV.  $10,000 </a:t>
            </a:r>
            <a:r>
              <a:rPr lang="en-US" dirty="0"/>
              <a:t>civil </a:t>
            </a:r>
            <a:r>
              <a:rPr lang="en-US" dirty="0" smtClean="0"/>
              <a:t>penalty.</a:t>
            </a:r>
          </a:p>
          <a:p>
            <a:pPr marL="109728" indent="0">
              <a:buNone/>
            </a:pPr>
            <a:endParaRPr lang="en-US" dirty="0"/>
          </a:p>
          <a:p>
            <a:pPr marL="0" indent="0">
              <a:buNone/>
            </a:pPr>
            <a:r>
              <a:rPr lang="en-US" u="sng" dirty="0"/>
              <a:t>Valley Hope Association</a:t>
            </a:r>
          </a:p>
          <a:p>
            <a:pPr marL="0" indent="0">
              <a:buNone/>
            </a:pPr>
            <a:r>
              <a:rPr lang="en-US" dirty="0"/>
              <a:t>Addiction treatment center required individuals who are HIV positive to either have not roommate or inform their roommate that they were HIV positive and the center would not allow individuals who are HIV positive to work in the kitchen.  $20,000 in compensatory damages &amp; $5,000 Civil penalty.</a:t>
            </a:r>
          </a:p>
          <a:p>
            <a:pPr marL="0" indent="0">
              <a:buNone/>
            </a:pPr>
            <a:endParaRPr lang="en-US" dirty="0" smtClean="0"/>
          </a:p>
          <a:p>
            <a:pPr marL="0" indent="0">
              <a:buNone/>
            </a:pPr>
            <a:endParaRPr lang="en-US" dirty="0" smtClean="0"/>
          </a:p>
        </p:txBody>
      </p:sp>
    </p:spTree>
    <p:extLst>
      <p:ext uri="{BB962C8B-B14F-4D97-AF65-F5344CB8AC3E}">
        <p14:creationId xmlns:p14="http://schemas.microsoft.com/office/powerpoint/2010/main" val="14584256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a:solidFill>
                  <a:schemeClr val="tx1"/>
                </a:solidFill>
              </a:rPr>
              <a:t>Access To Medical Care For Individuals With Mobility Disabilities</a:t>
            </a:r>
            <a:endParaRPr lang="en-US" sz="2800" dirty="0"/>
          </a:p>
        </p:txBody>
      </p:sp>
      <p:sp>
        <p:nvSpPr>
          <p:cNvPr id="4" name="Slide Number Placeholder 3"/>
          <p:cNvSpPr>
            <a:spLocks noGrp="1"/>
          </p:cNvSpPr>
          <p:nvPr>
            <p:ph type="sldNum" sz="quarter" idx="12"/>
          </p:nvPr>
        </p:nvSpPr>
        <p:spPr/>
        <p:txBody>
          <a:bodyPr/>
          <a:lstStyle/>
          <a:p>
            <a:fld id="{D1BC4097-DFDA-4A98-8BB8-552BEA96B555}" type="slidenum">
              <a:rPr lang="en-US" smtClean="0">
                <a:solidFill>
                  <a:srgbClr val="8CADAE">
                    <a:shade val="75000"/>
                  </a:srgbClr>
                </a:solidFill>
              </a:rPr>
              <a:pPr/>
              <a:t>67</a:t>
            </a:fld>
            <a:endParaRPr lang="en-US">
              <a:solidFill>
                <a:srgbClr val="8CADAE">
                  <a:shade val="75000"/>
                </a:srgbClr>
              </a:solidFill>
            </a:endParaRPr>
          </a:p>
        </p:txBody>
      </p:sp>
      <p:sp>
        <p:nvSpPr>
          <p:cNvPr id="5" name="Content Placeholder 4"/>
          <p:cNvSpPr>
            <a:spLocks noGrp="1"/>
          </p:cNvSpPr>
          <p:nvPr>
            <p:ph sz="quarter" idx="1"/>
          </p:nvPr>
        </p:nvSpPr>
        <p:spPr/>
        <p:txBody>
          <a:bodyPr/>
          <a:lstStyle/>
          <a:p>
            <a:pPr marL="0" indent="0">
              <a:buNone/>
            </a:pPr>
            <a:r>
              <a:rPr lang="en-US" dirty="0" smtClean="0"/>
              <a:t>Physical accessibility </a:t>
            </a:r>
            <a:r>
              <a:rPr lang="en-US" dirty="0"/>
              <a:t>of doctors’ offices, clinics, and other health care providers is essential in providing medical care to people with </a:t>
            </a:r>
            <a:r>
              <a:rPr lang="en-US" dirty="0" smtClean="0"/>
              <a:t>disabilities.</a:t>
            </a:r>
          </a:p>
          <a:p>
            <a:pPr marL="0" indent="0">
              <a:buNone/>
            </a:pPr>
            <a:r>
              <a:rPr lang="en-US" dirty="0" smtClean="0"/>
              <a:t>Due </a:t>
            </a:r>
            <a:r>
              <a:rPr lang="en-US" dirty="0"/>
              <a:t>to </a:t>
            </a:r>
            <a:r>
              <a:rPr lang="en-US" dirty="0" smtClean="0"/>
              <a:t>physical barriers</a:t>
            </a:r>
            <a:r>
              <a:rPr lang="en-US" dirty="0"/>
              <a:t>, individuals with disabilities are less likely to get routine preventative medical care than people without </a:t>
            </a:r>
            <a:r>
              <a:rPr lang="en-US" dirty="0" smtClean="0"/>
              <a:t>disabilities. </a:t>
            </a:r>
          </a:p>
          <a:p>
            <a:pPr marL="0" indent="0">
              <a:buNone/>
            </a:pPr>
            <a:r>
              <a:rPr lang="en-US" dirty="0" smtClean="0"/>
              <a:t>Accessibility </a:t>
            </a:r>
            <a:r>
              <a:rPr lang="en-US" dirty="0"/>
              <a:t>is not only legally </a:t>
            </a:r>
            <a:r>
              <a:rPr lang="en-US" dirty="0" smtClean="0"/>
              <a:t>required by the ADA and Rehab Act, </a:t>
            </a:r>
            <a:r>
              <a:rPr lang="en-US" dirty="0"/>
              <a:t>it is important medically so that minor problems can be detected and treated before turning into major and possibly life-threatening problems.</a:t>
            </a:r>
          </a:p>
        </p:txBody>
      </p:sp>
    </p:spTree>
    <p:extLst>
      <p:ext uri="{BB962C8B-B14F-4D97-AF65-F5344CB8AC3E}">
        <p14:creationId xmlns:p14="http://schemas.microsoft.com/office/powerpoint/2010/main" val="6415630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1"/>
                </a:solidFill>
              </a:rPr>
              <a:t>Very Helpful DOJ Publication</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D1BC4097-DFDA-4A98-8BB8-552BEA96B555}" type="slidenum">
              <a:rPr lang="en-US" smtClean="0">
                <a:solidFill>
                  <a:srgbClr val="8CADAE">
                    <a:shade val="75000"/>
                  </a:srgbClr>
                </a:solidFill>
              </a:rPr>
              <a:pPr/>
              <a:t>68</a:t>
            </a:fld>
            <a:endParaRPr lang="en-US">
              <a:solidFill>
                <a:srgbClr val="8CADAE">
                  <a:shade val="75000"/>
                </a:srgbClr>
              </a:solidFill>
            </a:endParaRPr>
          </a:p>
        </p:txBody>
      </p:sp>
      <p:pic>
        <p:nvPicPr>
          <p:cNvPr id="6" name="Content Placeholder 5" descr="Screen Clipping"/>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3962401" y="1981200"/>
            <a:ext cx="4097603" cy="4572000"/>
          </a:xfrm>
        </p:spPr>
      </p:pic>
    </p:spTree>
    <p:extLst>
      <p:ext uri="{BB962C8B-B14F-4D97-AF65-F5344CB8AC3E}">
        <p14:creationId xmlns:p14="http://schemas.microsoft.com/office/powerpoint/2010/main" val="19039523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1"/>
                </a:solidFill>
              </a:rPr>
              <a:t>Common Questions</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D1BC4097-DFDA-4A98-8BB8-552BEA96B555}" type="slidenum">
              <a:rPr lang="en-US" smtClean="0">
                <a:solidFill>
                  <a:srgbClr val="8CADAE">
                    <a:shade val="75000"/>
                  </a:srgbClr>
                </a:solidFill>
              </a:rPr>
              <a:pPr/>
              <a:t>69</a:t>
            </a:fld>
            <a:endParaRPr lang="en-US">
              <a:solidFill>
                <a:srgbClr val="8CADAE">
                  <a:shade val="75000"/>
                </a:srgbClr>
              </a:solidFill>
            </a:endParaRPr>
          </a:p>
        </p:txBody>
      </p:sp>
      <p:sp>
        <p:nvSpPr>
          <p:cNvPr id="5" name="Content Placeholder 4"/>
          <p:cNvSpPr>
            <a:spLocks noGrp="1"/>
          </p:cNvSpPr>
          <p:nvPr>
            <p:ph sz="quarter" idx="1"/>
          </p:nvPr>
        </p:nvSpPr>
        <p:spPr/>
        <p:txBody>
          <a:bodyPr>
            <a:normAutofit fontScale="92500"/>
          </a:bodyPr>
          <a:lstStyle/>
          <a:p>
            <a:r>
              <a:rPr lang="en-US" dirty="0"/>
              <a:t>Is it OK to examine a patient who uses a wheelchair in the wheelchair, because the patient cannot get onto the exam table independently? </a:t>
            </a:r>
          </a:p>
          <a:p>
            <a:r>
              <a:rPr lang="en-US" b="1" dirty="0"/>
              <a:t>Generally no</a:t>
            </a:r>
            <a:r>
              <a:rPr lang="en-US" dirty="0"/>
              <a:t>. Examining a patient in their wheelchair usually is less thorough than on the exam table, and does not provide the patient equal medical services. </a:t>
            </a:r>
            <a:r>
              <a:rPr lang="en-US" dirty="0" smtClean="0"/>
              <a:t>What </a:t>
            </a:r>
            <a:r>
              <a:rPr lang="en-US" dirty="0"/>
              <a:t>is important is that a person with a disability receives equal medical services to those received by a person without a disability. If the examination does not require that a person lie down (for example, an examination of the face), then the exam table is not important to the medical care and the patient may remain seated. </a:t>
            </a:r>
          </a:p>
        </p:txBody>
      </p:sp>
    </p:spTree>
    <p:extLst>
      <p:ext uri="{BB962C8B-B14F-4D97-AF65-F5344CB8AC3E}">
        <p14:creationId xmlns:p14="http://schemas.microsoft.com/office/powerpoint/2010/main" val="37860181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1"/>
                </a:solidFill>
              </a:rPr>
              <a:t>What Is Covered By ADA?</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D1BC4097-DFDA-4A98-8BB8-552BEA96B555}" type="slidenum">
              <a:rPr lang="en-US" smtClean="0">
                <a:solidFill>
                  <a:srgbClr val="8CADAE">
                    <a:shade val="75000"/>
                  </a:srgbClr>
                </a:solidFill>
              </a:rPr>
              <a:pPr/>
              <a:t>7</a:t>
            </a:fld>
            <a:endParaRPr lang="en-US">
              <a:solidFill>
                <a:srgbClr val="8CADAE">
                  <a:shade val="75000"/>
                </a:srgbClr>
              </a:solidFill>
            </a:endParaRPr>
          </a:p>
        </p:txBody>
      </p:sp>
      <p:sp>
        <p:nvSpPr>
          <p:cNvPr id="5" name="Content Placeholder 4"/>
          <p:cNvSpPr>
            <a:spLocks noGrp="1"/>
          </p:cNvSpPr>
          <p:nvPr>
            <p:ph sz="quarter" idx="1"/>
          </p:nvPr>
        </p:nvSpPr>
        <p:spPr/>
        <p:txBody>
          <a:bodyPr>
            <a:normAutofit/>
          </a:bodyPr>
          <a:lstStyle/>
          <a:p>
            <a:pPr marL="0" indent="0">
              <a:buNone/>
            </a:pPr>
            <a:r>
              <a:rPr lang="en-US" sz="4000" dirty="0"/>
              <a:t>The ADA prohibits discrimination and ensures equal opportunities for persons with disabilities in:</a:t>
            </a:r>
          </a:p>
          <a:p>
            <a:pPr>
              <a:buFont typeface="Wingdings" panose="05000000000000000000" pitchFamily="2" charset="2"/>
              <a:buChar char="§"/>
            </a:pPr>
            <a:r>
              <a:rPr lang="en-US" sz="4000" dirty="0"/>
              <a:t>Employment (Title I)</a:t>
            </a:r>
          </a:p>
          <a:p>
            <a:pPr>
              <a:buFont typeface="Wingdings" panose="05000000000000000000" pitchFamily="2" charset="2"/>
              <a:buChar char="§"/>
            </a:pPr>
            <a:r>
              <a:rPr lang="en-US" sz="4000" dirty="0"/>
              <a:t>State and local government services (Title II)</a:t>
            </a:r>
          </a:p>
          <a:p>
            <a:pPr>
              <a:buFont typeface="Wingdings" panose="05000000000000000000" pitchFamily="2" charset="2"/>
              <a:buChar char="§"/>
            </a:pPr>
            <a:r>
              <a:rPr lang="en-US" sz="4000" dirty="0"/>
              <a:t>Public accommodations (Title III)</a:t>
            </a:r>
          </a:p>
        </p:txBody>
      </p:sp>
    </p:spTree>
    <p:extLst>
      <p:ext uri="{BB962C8B-B14F-4D97-AF65-F5344CB8AC3E}">
        <p14:creationId xmlns:p14="http://schemas.microsoft.com/office/powerpoint/2010/main" val="10430741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1"/>
                </a:solidFill>
              </a:rPr>
              <a:t>Common Questions</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D1BC4097-DFDA-4A98-8BB8-552BEA96B555}" type="slidenum">
              <a:rPr lang="en-US" smtClean="0">
                <a:solidFill>
                  <a:srgbClr val="8CADAE">
                    <a:shade val="75000"/>
                  </a:srgbClr>
                </a:solidFill>
              </a:rPr>
              <a:pPr/>
              <a:t>70</a:t>
            </a:fld>
            <a:endParaRPr lang="en-US">
              <a:solidFill>
                <a:srgbClr val="8CADAE">
                  <a:shade val="75000"/>
                </a:srgbClr>
              </a:solidFill>
            </a:endParaRPr>
          </a:p>
        </p:txBody>
      </p:sp>
      <p:sp>
        <p:nvSpPr>
          <p:cNvPr id="5" name="Content Placeholder 4"/>
          <p:cNvSpPr>
            <a:spLocks noGrp="1"/>
          </p:cNvSpPr>
          <p:nvPr>
            <p:ph sz="quarter" idx="1"/>
          </p:nvPr>
        </p:nvSpPr>
        <p:spPr/>
        <p:txBody>
          <a:bodyPr/>
          <a:lstStyle/>
          <a:p>
            <a:r>
              <a:rPr lang="en-US" dirty="0"/>
              <a:t>Can I tell a patient that I cannot treat her because I don’t have accessible medical equipment? </a:t>
            </a:r>
          </a:p>
          <a:p>
            <a:r>
              <a:rPr lang="en-US" b="1" dirty="0"/>
              <a:t>Generally no.</a:t>
            </a:r>
            <a:r>
              <a:rPr lang="en-US" dirty="0"/>
              <a:t> You cannot deny service to a patient whom you would otherwise serve because she has a disability. You must examine the patient as you would any patient. In order to do so, you may need to provide an accessible exam table, an accessible stretcher or gurney, or a patient lift, or have enough trained staff available who can assist the patient to transfer.</a:t>
            </a:r>
          </a:p>
          <a:p>
            <a:endParaRPr lang="en-US" dirty="0"/>
          </a:p>
        </p:txBody>
      </p:sp>
    </p:spTree>
    <p:extLst>
      <p:ext uri="{BB962C8B-B14F-4D97-AF65-F5344CB8AC3E}">
        <p14:creationId xmlns:p14="http://schemas.microsoft.com/office/powerpoint/2010/main" val="857058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1"/>
                </a:solidFill>
              </a:rPr>
              <a:t>Common Questions</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D1BC4097-DFDA-4A98-8BB8-552BEA96B555}" type="slidenum">
              <a:rPr lang="en-US" smtClean="0">
                <a:solidFill>
                  <a:srgbClr val="8CADAE">
                    <a:shade val="75000"/>
                  </a:srgbClr>
                </a:solidFill>
              </a:rPr>
              <a:pPr/>
              <a:t>71</a:t>
            </a:fld>
            <a:endParaRPr lang="en-US">
              <a:solidFill>
                <a:srgbClr val="8CADAE">
                  <a:shade val="75000"/>
                </a:srgbClr>
              </a:solidFill>
            </a:endParaRPr>
          </a:p>
        </p:txBody>
      </p:sp>
      <p:sp>
        <p:nvSpPr>
          <p:cNvPr id="5" name="Content Placeholder 4"/>
          <p:cNvSpPr>
            <a:spLocks noGrp="1"/>
          </p:cNvSpPr>
          <p:nvPr>
            <p:ph sz="quarter" idx="1"/>
          </p:nvPr>
        </p:nvSpPr>
        <p:spPr/>
        <p:txBody>
          <a:bodyPr>
            <a:normAutofit lnSpcReduction="10000"/>
          </a:bodyPr>
          <a:lstStyle/>
          <a:p>
            <a:r>
              <a:rPr lang="en-US" dirty="0"/>
              <a:t>Is it OK to tell a patient who has a disability to bring along someone who can help at the exam? </a:t>
            </a:r>
          </a:p>
          <a:p>
            <a:r>
              <a:rPr lang="en-US" b="1" dirty="0"/>
              <a:t>No.</a:t>
            </a:r>
            <a:r>
              <a:rPr lang="en-US" dirty="0"/>
              <a:t> If a patient chooses to bring along a friend or family member to the appointment, they may. However, a patient with a disability, just like other individuals, may come to an appointment alone, and the provider must provide reasonable assistance to enable the individual to receive the medical care. </a:t>
            </a:r>
            <a:r>
              <a:rPr lang="en-US" dirty="0" smtClean="0"/>
              <a:t> This </a:t>
            </a:r>
            <a:r>
              <a:rPr lang="en-US" dirty="0"/>
              <a:t>assistance may include helping the patient to undress and dress, get on and off the exam table or other equipment, and lie back and be positioned on the examination table or other </a:t>
            </a:r>
            <a:r>
              <a:rPr lang="en-US" dirty="0" smtClean="0"/>
              <a:t>equipment.  </a:t>
            </a:r>
            <a:endParaRPr lang="en-US" dirty="0"/>
          </a:p>
        </p:txBody>
      </p:sp>
    </p:spTree>
    <p:extLst>
      <p:ext uri="{BB962C8B-B14F-4D97-AF65-F5344CB8AC3E}">
        <p14:creationId xmlns:p14="http://schemas.microsoft.com/office/powerpoint/2010/main" val="1673124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1"/>
                </a:solidFill>
              </a:rPr>
              <a:t>Common Questions</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D1BC4097-DFDA-4A98-8BB8-552BEA96B555}" type="slidenum">
              <a:rPr lang="en-US" smtClean="0">
                <a:solidFill>
                  <a:srgbClr val="8CADAE">
                    <a:shade val="75000"/>
                  </a:srgbClr>
                </a:solidFill>
              </a:rPr>
              <a:pPr/>
              <a:t>72</a:t>
            </a:fld>
            <a:endParaRPr lang="en-US">
              <a:solidFill>
                <a:srgbClr val="8CADAE">
                  <a:shade val="75000"/>
                </a:srgbClr>
              </a:solidFill>
            </a:endParaRPr>
          </a:p>
        </p:txBody>
      </p:sp>
      <p:sp>
        <p:nvSpPr>
          <p:cNvPr id="5" name="Content Placeholder 4"/>
          <p:cNvSpPr>
            <a:spLocks noGrp="1"/>
          </p:cNvSpPr>
          <p:nvPr>
            <p:ph sz="quarter" idx="1"/>
          </p:nvPr>
        </p:nvSpPr>
        <p:spPr/>
        <p:txBody>
          <a:bodyPr>
            <a:normAutofit fontScale="85000" lnSpcReduction="20000"/>
          </a:bodyPr>
          <a:lstStyle/>
          <a:p>
            <a:r>
              <a:rPr lang="en-US" dirty="0"/>
              <a:t>If the patient does bring an assistant or a family member, do I talk to the patient or the companion? Should the companion remain in the room while I examine the patient and while discussing the medical problem or results? </a:t>
            </a:r>
          </a:p>
          <a:p>
            <a:r>
              <a:rPr lang="en-US" b="1" dirty="0"/>
              <a:t>You should always address the patient directly, not the companion, as you would with any other patient.</a:t>
            </a:r>
            <a:r>
              <a:rPr lang="en-US" dirty="0"/>
              <a:t> Just because the patient has a disability does not mean that he or she cannot speak for him or herself or understand the exam results. </a:t>
            </a:r>
            <a:r>
              <a:rPr lang="en-US" dirty="0" smtClean="0"/>
              <a:t> It </a:t>
            </a:r>
            <a:r>
              <a:rPr lang="en-US" dirty="0"/>
              <a:t>is up to the patient to decide whether a companion remains in the room during your exam or discussion with the patient. The patient may have brought a companion to assist in getting to the exam, but would prefer to ask the companion to leave the room before the doctor begins a substantive discussion. </a:t>
            </a:r>
            <a:r>
              <a:rPr lang="en-US" dirty="0" smtClean="0"/>
              <a:t> Before </a:t>
            </a:r>
            <a:r>
              <a:rPr lang="en-US" dirty="0"/>
              <a:t>beginning your examination or discussion, you should ask the patient if he or she wishes the companion to remain in the room.</a:t>
            </a:r>
          </a:p>
          <a:p>
            <a:endParaRPr lang="en-US" dirty="0"/>
          </a:p>
        </p:txBody>
      </p:sp>
    </p:spTree>
    <p:extLst>
      <p:ext uri="{BB962C8B-B14F-4D97-AF65-F5344CB8AC3E}">
        <p14:creationId xmlns:p14="http://schemas.microsoft.com/office/powerpoint/2010/main" val="22166606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1"/>
                </a:solidFill>
              </a:rPr>
              <a:t>Common Questions</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D1BC4097-DFDA-4A98-8BB8-552BEA96B555}" type="slidenum">
              <a:rPr lang="en-US" smtClean="0">
                <a:solidFill>
                  <a:srgbClr val="8CADAE">
                    <a:shade val="75000"/>
                  </a:srgbClr>
                </a:solidFill>
              </a:rPr>
              <a:pPr/>
              <a:t>73</a:t>
            </a:fld>
            <a:endParaRPr lang="en-US">
              <a:solidFill>
                <a:srgbClr val="8CADAE">
                  <a:shade val="75000"/>
                </a:srgbClr>
              </a:solidFill>
            </a:endParaRPr>
          </a:p>
        </p:txBody>
      </p:sp>
      <p:sp>
        <p:nvSpPr>
          <p:cNvPr id="5" name="Content Placeholder 4"/>
          <p:cNvSpPr>
            <a:spLocks noGrp="1"/>
          </p:cNvSpPr>
          <p:nvPr>
            <p:ph sz="quarter" idx="1"/>
          </p:nvPr>
        </p:nvSpPr>
        <p:spPr/>
        <p:txBody>
          <a:bodyPr/>
          <a:lstStyle/>
          <a:p>
            <a:r>
              <a:rPr lang="en-US" dirty="0"/>
              <a:t>Can I decide not to treat a patient with a disability because it takes me longer to examine them, and insurance won’t reimburse me for the additional time? </a:t>
            </a:r>
          </a:p>
          <a:p>
            <a:r>
              <a:rPr lang="en-US" b="1" dirty="0"/>
              <a:t>No, you cannot refuse to treat a patient who has a disability just because the exam might take more of your or your staff’s time. </a:t>
            </a:r>
            <a:r>
              <a:rPr lang="en-US" dirty="0"/>
              <a:t>Some examinations take longer than others, for all sorts of reasons, in the normal course of a medical practice. </a:t>
            </a:r>
          </a:p>
          <a:p>
            <a:endParaRPr lang="en-US" dirty="0"/>
          </a:p>
        </p:txBody>
      </p:sp>
    </p:spTree>
    <p:extLst>
      <p:ext uri="{BB962C8B-B14F-4D97-AF65-F5344CB8AC3E}">
        <p14:creationId xmlns:p14="http://schemas.microsoft.com/office/powerpoint/2010/main" val="7392697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a:solidFill>
                  <a:schemeClr val="tx1"/>
                </a:solidFill>
              </a:rPr>
              <a:t>ADA Enforcement Actions:  Accessible Medical Equipment</a:t>
            </a:r>
          </a:p>
        </p:txBody>
      </p:sp>
      <p:sp>
        <p:nvSpPr>
          <p:cNvPr id="3" name="Slide Number Placeholder 2"/>
          <p:cNvSpPr>
            <a:spLocks noGrp="1"/>
          </p:cNvSpPr>
          <p:nvPr>
            <p:ph type="sldNum" sz="quarter" idx="12"/>
          </p:nvPr>
        </p:nvSpPr>
        <p:spPr/>
        <p:txBody>
          <a:bodyPr/>
          <a:lstStyle/>
          <a:p>
            <a:fld id="{D1BC4097-DFDA-4A98-8BB8-552BEA96B555}" type="slidenum">
              <a:rPr lang="en-US" smtClean="0">
                <a:solidFill>
                  <a:srgbClr val="8CADAE">
                    <a:shade val="75000"/>
                  </a:srgbClr>
                </a:solidFill>
              </a:rPr>
              <a:pPr/>
              <a:t>74</a:t>
            </a:fld>
            <a:endParaRPr lang="en-US">
              <a:solidFill>
                <a:srgbClr val="8CADAE">
                  <a:shade val="75000"/>
                </a:srgbClr>
              </a:solidFill>
            </a:endParaRPr>
          </a:p>
        </p:txBody>
      </p:sp>
      <p:sp>
        <p:nvSpPr>
          <p:cNvPr id="4" name="Content Placeholder 3"/>
          <p:cNvSpPr>
            <a:spLocks noGrp="1"/>
          </p:cNvSpPr>
          <p:nvPr>
            <p:ph sz="quarter" idx="1"/>
          </p:nvPr>
        </p:nvSpPr>
        <p:spPr/>
        <p:txBody>
          <a:bodyPr>
            <a:normAutofit fontScale="92500"/>
          </a:bodyPr>
          <a:lstStyle/>
          <a:p>
            <a:pPr marL="0" indent="0">
              <a:buNone/>
            </a:pPr>
            <a:r>
              <a:rPr lang="en-US" u="sng" dirty="0" smtClean="0"/>
              <a:t>Marin Magnetic Imaging</a:t>
            </a:r>
          </a:p>
          <a:p>
            <a:pPr marL="0" indent="0">
              <a:buNone/>
            </a:pPr>
            <a:r>
              <a:rPr lang="en-US" dirty="0" smtClean="0"/>
              <a:t>Technicians refused to transfer a patient, who is a quadriplegic and uses a wheelchair, to the MRI table.</a:t>
            </a:r>
          </a:p>
          <a:p>
            <a:pPr marL="0" indent="0">
              <a:buNone/>
            </a:pPr>
            <a:r>
              <a:rPr lang="en-US" dirty="0" smtClean="0"/>
              <a:t>Equitable relief, including the purchase of a MRI compatible adjustable gurney, and $2,000 in compensatory damages.</a:t>
            </a:r>
          </a:p>
          <a:p>
            <a:pPr marL="0" indent="0">
              <a:buNone/>
            </a:pPr>
            <a:endParaRPr lang="en-US" dirty="0" smtClean="0"/>
          </a:p>
          <a:p>
            <a:pPr marL="0" indent="0">
              <a:buNone/>
            </a:pPr>
            <a:r>
              <a:rPr lang="en-US" u="sng" dirty="0" smtClean="0"/>
              <a:t>Valley Radiologists Medical Group, Inc.</a:t>
            </a:r>
            <a:endParaRPr lang="en-US" dirty="0" smtClean="0"/>
          </a:p>
          <a:p>
            <a:pPr marL="0" indent="0">
              <a:buNone/>
            </a:pPr>
            <a:r>
              <a:rPr lang="en-US" dirty="0" smtClean="0"/>
              <a:t>Radiology practice did not have lift or adjustable height table to lift patient with multiple sclerosis onto bone density x-ray machine.</a:t>
            </a:r>
          </a:p>
          <a:p>
            <a:pPr marL="0" indent="0">
              <a:buNone/>
            </a:pPr>
            <a:r>
              <a:rPr lang="en-US" dirty="0" smtClean="0"/>
              <a:t>Equitable relief, including purchase of </a:t>
            </a:r>
            <a:r>
              <a:rPr lang="en-US" dirty="0" err="1" smtClean="0"/>
              <a:t>hoyer</a:t>
            </a:r>
            <a:r>
              <a:rPr lang="en-US" dirty="0" smtClean="0"/>
              <a:t> lifts and transfer boards.</a:t>
            </a:r>
            <a:endParaRPr lang="en-US" dirty="0"/>
          </a:p>
        </p:txBody>
      </p:sp>
    </p:spTree>
    <p:extLst>
      <p:ext uri="{BB962C8B-B14F-4D97-AF65-F5344CB8AC3E}">
        <p14:creationId xmlns:p14="http://schemas.microsoft.com/office/powerpoint/2010/main" val="36728483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solidFill>
                  <a:schemeClr val="tx1"/>
                </a:solidFill>
              </a:rPr>
              <a:t>Ignorance of the ADA’s Legal Requirements Is Not a Valid Defense</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D1BC4097-DFDA-4A98-8BB8-552BEA96B555}" type="slidenum">
              <a:rPr lang="en-US" smtClean="0">
                <a:solidFill>
                  <a:srgbClr val="8CADAE">
                    <a:shade val="75000"/>
                  </a:srgbClr>
                </a:solidFill>
              </a:rPr>
              <a:pPr/>
              <a:t>75</a:t>
            </a:fld>
            <a:endParaRPr lang="en-US">
              <a:solidFill>
                <a:srgbClr val="8CADAE">
                  <a:shade val="75000"/>
                </a:srgbClr>
              </a:solidFill>
            </a:endParaRPr>
          </a:p>
        </p:txBody>
      </p:sp>
      <p:sp>
        <p:nvSpPr>
          <p:cNvPr id="5" name="Content Placeholder 4"/>
          <p:cNvSpPr>
            <a:spLocks noGrp="1"/>
          </p:cNvSpPr>
          <p:nvPr>
            <p:ph sz="quarter" idx="1"/>
          </p:nvPr>
        </p:nvSpPr>
        <p:spPr/>
        <p:txBody>
          <a:bodyPr>
            <a:normAutofit/>
          </a:bodyPr>
          <a:lstStyle/>
          <a:p>
            <a:pPr marL="0" indent="0">
              <a:buNone/>
            </a:pPr>
            <a:r>
              <a:rPr lang="en-US" dirty="0"/>
              <a:t>A </a:t>
            </a:r>
            <a:r>
              <a:rPr lang="en-US" dirty="0" smtClean="0"/>
              <a:t>covered entity’s </a:t>
            </a:r>
            <a:r>
              <a:rPr lang="en-US" dirty="0"/>
              <a:t>subjective belief that it is complying with the ADA -- when in fact it is not in compliance -- is not a valid defense.  T</a:t>
            </a:r>
            <a:r>
              <a:rPr lang="en-US" dirty="0" smtClean="0"/>
              <a:t>he </a:t>
            </a:r>
            <a:r>
              <a:rPr lang="en-US" dirty="0"/>
              <a:t>plain language of the ADA places liability upon a public accommodation for simply failing to comply with the ADA’s requirements.  Thus, </a:t>
            </a:r>
            <a:r>
              <a:rPr lang="en-US" dirty="0" smtClean="0"/>
              <a:t>“discrimination” </a:t>
            </a:r>
            <a:r>
              <a:rPr lang="en-US" dirty="0"/>
              <a:t>under the ADA is broadly defined to include:  “the failure to take such steps as may be necessary to ensure that no individual with a disability is </a:t>
            </a:r>
            <a:r>
              <a:rPr lang="en-US" dirty="0" smtClean="0"/>
              <a:t>excluded [or], </a:t>
            </a:r>
            <a:r>
              <a:rPr lang="en-US" dirty="0"/>
              <a:t>denied </a:t>
            </a:r>
            <a:r>
              <a:rPr lang="en-US" dirty="0" smtClean="0"/>
              <a:t>services. . .”  </a:t>
            </a:r>
            <a:r>
              <a:rPr lang="en-US" dirty="0"/>
              <a:t>42 U.S.C. § 12182(b)(2)(A)(iii</a:t>
            </a:r>
            <a:r>
              <a:rPr lang="en-US" dirty="0" smtClean="0"/>
              <a:t>). </a:t>
            </a:r>
            <a:endParaRPr lang="en-US" dirty="0"/>
          </a:p>
        </p:txBody>
      </p:sp>
    </p:spTree>
    <p:extLst>
      <p:ext uri="{BB962C8B-B14F-4D97-AF65-F5344CB8AC3E}">
        <p14:creationId xmlns:p14="http://schemas.microsoft.com/office/powerpoint/2010/main" val="5706316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solidFill>
                  <a:schemeClr val="tx1"/>
                </a:solidFill>
              </a:rPr>
              <a:t>Ignorance of the ADA’s Legal Requirements Is Not a Valid Defense</a:t>
            </a:r>
            <a:endParaRPr lang="en-US" dirty="0"/>
          </a:p>
        </p:txBody>
      </p:sp>
      <p:sp>
        <p:nvSpPr>
          <p:cNvPr id="4" name="Slide Number Placeholder 3"/>
          <p:cNvSpPr>
            <a:spLocks noGrp="1"/>
          </p:cNvSpPr>
          <p:nvPr>
            <p:ph type="sldNum" sz="quarter" idx="12"/>
          </p:nvPr>
        </p:nvSpPr>
        <p:spPr/>
        <p:txBody>
          <a:bodyPr/>
          <a:lstStyle/>
          <a:p>
            <a:fld id="{D1BC4097-DFDA-4A98-8BB8-552BEA96B555}" type="slidenum">
              <a:rPr lang="en-US" smtClean="0">
                <a:solidFill>
                  <a:srgbClr val="8CADAE">
                    <a:shade val="75000"/>
                  </a:srgbClr>
                </a:solidFill>
              </a:rPr>
              <a:pPr/>
              <a:t>76</a:t>
            </a:fld>
            <a:endParaRPr lang="en-US">
              <a:solidFill>
                <a:srgbClr val="8CADAE">
                  <a:shade val="75000"/>
                </a:srgbClr>
              </a:solidFill>
            </a:endParaRPr>
          </a:p>
        </p:txBody>
      </p:sp>
      <p:sp>
        <p:nvSpPr>
          <p:cNvPr id="5" name="Content Placeholder 4"/>
          <p:cNvSpPr>
            <a:spLocks noGrp="1"/>
          </p:cNvSpPr>
          <p:nvPr>
            <p:ph sz="quarter" idx="1"/>
          </p:nvPr>
        </p:nvSpPr>
        <p:spPr/>
        <p:txBody>
          <a:bodyPr/>
          <a:lstStyle/>
          <a:p>
            <a:pPr marL="0" indent="0">
              <a:buNone/>
            </a:pPr>
            <a:r>
              <a:rPr lang="en-US" dirty="0"/>
              <a:t>As one court recently noted:  “[t]he ADA seeks to prevent not only intentional discrimination against people with disabilities but also – indeed primarily – discrimination that results from ‘thoughtlessness and indifference,’ that is, from ‘benign neglect.’”  </a:t>
            </a:r>
            <a:r>
              <a:rPr lang="en-US" i="1" dirty="0"/>
              <a:t>Brooklyn </a:t>
            </a:r>
            <a:r>
              <a:rPr lang="en-US" i="1" dirty="0" err="1"/>
              <a:t>Cntr</a:t>
            </a:r>
            <a:r>
              <a:rPr lang="en-US" i="1" dirty="0"/>
              <a:t> for Independence of the Disabled v. Bloomberg</a:t>
            </a:r>
            <a:r>
              <a:rPr lang="en-US" dirty="0"/>
              <a:t>, 980F. Supp.2d 588, 640 (S.D.N.Y.  2013) (quoting, </a:t>
            </a:r>
            <a:r>
              <a:rPr lang="en-US" dirty="0" err="1"/>
              <a:t>H.R.Rep</a:t>
            </a:r>
            <a:r>
              <a:rPr lang="en-US" dirty="0"/>
              <a:t>. No. 101–485(II), at 29 (1990)).</a:t>
            </a:r>
          </a:p>
        </p:txBody>
      </p:sp>
    </p:spTree>
    <p:extLst>
      <p:ext uri="{BB962C8B-B14F-4D97-AF65-F5344CB8AC3E}">
        <p14:creationId xmlns:p14="http://schemas.microsoft.com/office/powerpoint/2010/main" val="20104823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a:solidFill>
                  <a:schemeClr val="tx1"/>
                </a:solidFill>
              </a:rPr>
              <a:t>Medicare &amp; Medicaid Providers Have An Affirmative Obligation To Inform Themselves and Comply with the ADA and Rehab Act</a:t>
            </a:r>
          </a:p>
        </p:txBody>
      </p:sp>
      <p:sp>
        <p:nvSpPr>
          <p:cNvPr id="4" name="Slide Number Placeholder 3"/>
          <p:cNvSpPr>
            <a:spLocks noGrp="1"/>
          </p:cNvSpPr>
          <p:nvPr>
            <p:ph type="sldNum" sz="quarter" idx="12"/>
          </p:nvPr>
        </p:nvSpPr>
        <p:spPr/>
        <p:txBody>
          <a:bodyPr/>
          <a:lstStyle/>
          <a:p>
            <a:fld id="{D1BC4097-DFDA-4A98-8BB8-552BEA96B555}" type="slidenum">
              <a:rPr lang="en-US" smtClean="0">
                <a:solidFill>
                  <a:srgbClr val="8CADAE">
                    <a:shade val="75000"/>
                  </a:srgbClr>
                </a:solidFill>
              </a:rPr>
              <a:pPr/>
              <a:t>77</a:t>
            </a:fld>
            <a:endParaRPr lang="en-US">
              <a:solidFill>
                <a:srgbClr val="8CADAE">
                  <a:shade val="75000"/>
                </a:srgbClr>
              </a:solidFill>
            </a:endParaRPr>
          </a:p>
        </p:txBody>
      </p:sp>
      <p:sp>
        <p:nvSpPr>
          <p:cNvPr id="5" name="Content Placeholder 4"/>
          <p:cNvSpPr>
            <a:spLocks noGrp="1"/>
          </p:cNvSpPr>
          <p:nvPr>
            <p:ph sz="quarter" idx="1"/>
          </p:nvPr>
        </p:nvSpPr>
        <p:spPr/>
        <p:txBody>
          <a:bodyPr>
            <a:normAutofit fontScale="85000" lnSpcReduction="10000"/>
          </a:bodyPr>
          <a:lstStyle/>
          <a:p>
            <a:pPr marL="0" indent="0">
              <a:buNone/>
            </a:pPr>
            <a:r>
              <a:rPr lang="en-US" dirty="0"/>
              <a:t>The courts have long-held that those impacted by a legal requirement, particularly those who seek funds from the Federal </a:t>
            </a:r>
            <a:r>
              <a:rPr lang="en-US" dirty="0" err="1"/>
              <a:t>fisc</a:t>
            </a:r>
            <a:r>
              <a:rPr lang="en-US" dirty="0"/>
              <a:t>, are presumed to have knowledge of the applicable laws, including statutes and regulations.  In this regard, the Supreme Court has written that:</a:t>
            </a:r>
          </a:p>
          <a:p>
            <a:pPr marL="0" indent="0">
              <a:buNone/>
            </a:pPr>
            <a:r>
              <a:rPr lang="en-US" dirty="0"/>
              <a:t> </a:t>
            </a:r>
          </a:p>
          <a:p>
            <a:r>
              <a:rPr lang="en-US" dirty="0"/>
              <a:t>[p]</a:t>
            </a:r>
            <a:r>
              <a:rPr lang="en-US" dirty="0" err="1"/>
              <a:t>rotection</a:t>
            </a:r>
            <a:r>
              <a:rPr lang="en-US" dirty="0"/>
              <a:t> of the public </a:t>
            </a:r>
            <a:r>
              <a:rPr lang="en-US" dirty="0" err="1"/>
              <a:t>fisc</a:t>
            </a:r>
            <a:r>
              <a:rPr lang="en-US" dirty="0"/>
              <a:t> requires that those who seek public funds act with </a:t>
            </a:r>
            <a:r>
              <a:rPr lang="en-US" b="1" dirty="0"/>
              <a:t>scrupulous regard for the requirements of law; respondent could expect no less than to be held to the most demanding standards in its quest for public funds.</a:t>
            </a:r>
            <a:r>
              <a:rPr lang="en-US" dirty="0"/>
              <a:t>  </a:t>
            </a:r>
            <a:r>
              <a:rPr lang="en-US" b="1" dirty="0"/>
              <a:t>This is consistent with the general rule that those who deal with the Government are expected to know the law</a:t>
            </a:r>
            <a:r>
              <a:rPr lang="en-US" dirty="0"/>
              <a:t> . . .</a:t>
            </a:r>
            <a:r>
              <a:rPr lang="en-US" dirty="0">
                <a:sym typeface="WP TypographicSymbols"/>
              </a:rPr>
              <a:t></a:t>
            </a:r>
            <a:endParaRPr lang="en-US" dirty="0"/>
          </a:p>
          <a:p>
            <a:pPr marL="0" indent="0">
              <a:buNone/>
            </a:pPr>
            <a:r>
              <a:rPr lang="en-US" dirty="0"/>
              <a:t> </a:t>
            </a:r>
          </a:p>
          <a:p>
            <a:r>
              <a:rPr lang="en-US" i="1" dirty="0"/>
              <a:t>Heckler v. Community Health Serv.</a:t>
            </a:r>
            <a:r>
              <a:rPr lang="en-US" dirty="0"/>
              <a:t>, 467 U.S. 63 (1984) (emphasis added).</a:t>
            </a:r>
          </a:p>
        </p:txBody>
      </p:sp>
    </p:spTree>
    <p:extLst>
      <p:ext uri="{BB962C8B-B14F-4D97-AF65-F5344CB8AC3E}">
        <p14:creationId xmlns:p14="http://schemas.microsoft.com/office/powerpoint/2010/main" val="32170944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1"/>
                </a:solidFill>
              </a:rPr>
              <a:t>ADA Enforcement &amp; Remedies</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D1BC4097-DFDA-4A98-8BB8-552BEA96B555}" type="slidenum">
              <a:rPr lang="en-US" smtClean="0">
                <a:solidFill>
                  <a:srgbClr val="8CADAE">
                    <a:shade val="75000"/>
                  </a:srgbClr>
                </a:solidFill>
              </a:rPr>
              <a:pPr/>
              <a:t>78</a:t>
            </a:fld>
            <a:endParaRPr lang="en-US">
              <a:solidFill>
                <a:srgbClr val="8CADAE">
                  <a:shade val="75000"/>
                </a:srgbClr>
              </a:solidFill>
            </a:endParaRPr>
          </a:p>
        </p:txBody>
      </p:sp>
      <p:sp>
        <p:nvSpPr>
          <p:cNvPr id="5" name="Content Placeholder 4"/>
          <p:cNvSpPr>
            <a:spLocks noGrp="1"/>
          </p:cNvSpPr>
          <p:nvPr>
            <p:ph sz="quarter" idx="1"/>
          </p:nvPr>
        </p:nvSpPr>
        <p:spPr/>
        <p:txBody>
          <a:bodyPr>
            <a:noAutofit/>
          </a:bodyPr>
          <a:lstStyle/>
          <a:p>
            <a:r>
              <a:rPr lang="en-US" sz="3600" dirty="0"/>
              <a:t>Injunctive Relief (e.g., establishing new policies and procedures, and training).</a:t>
            </a:r>
          </a:p>
          <a:p>
            <a:r>
              <a:rPr lang="en-US" sz="3600" dirty="0"/>
              <a:t>Compensatory Damages (actual damages and pain and suffering).</a:t>
            </a:r>
          </a:p>
          <a:p>
            <a:r>
              <a:rPr lang="en-US" sz="3600" dirty="0"/>
              <a:t>Civil Penalty</a:t>
            </a:r>
          </a:p>
          <a:p>
            <a:pPr marL="0" indent="0">
              <a:buNone/>
            </a:pPr>
            <a:r>
              <a:rPr lang="en-US" sz="3600" dirty="0"/>
              <a:t>42 U.S.C. § 12188. </a:t>
            </a:r>
          </a:p>
        </p:txBody>
      </p:sp>
    </p:spTree>
    <p:extLst>
      <p:ext uri="{BB962C8B-B14F-4D97-AF65-F5344CB8AC3E}">
        <p14:creationId xmlns:p14="http://schemas.microsoft.com/office/powerpoint/2010/main" val="31584038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1"/>
                </a:solidFill>
              </a:rPr>
              <a:t>Elements for Successful ADA Compliance</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D1BC4097-DFDA-4A98-8BB8-552BEA96B555}" type="slidenum">
              <a:rPr lang="en-US" smtClean="0">
                <a:solidFill>
                  <a:srgbClr val="8CADAE">
                    <a:shade val="75000"/>
                  </a:srgbClr>
                </a:solidFill>
              </a:rPr>
              <a:pPr/>
              <a:t>79</a:t>
            </a:fld>
            <a:endParaRPr lang="en-US">
              <a:solidFill>
                <a:srgbClr val="8CADAE">
                  <a:shade val="75000"/>
                </a:srgbClr>
              </a:solidFill>
            </a:endParaRPr>
          </a:p>
        </p:txBody>
      </p:sp>
      <p:sp>
        <p:nvSpPr>
          <p:cNvPr id="5" name="Content Placeholder 4"/>
          <p:cNvSpPr>
            <a:spLocks noGrp="1"/>
          </p:cNvSpPr>
          <p:nvPr>
            <p:ph sz="quarter" idx="1"/>
          </p:nvPr>
        </p:nvSpPr>
        <p:spPr/>
        <p:txBody>
          <a:bodyPr>
            <a:normAutofit lnSpcReduction="10000"/>
          </a:bodyPr>
          <a:lstStyle/>
          <a:p>
            <a:r>
              <a:rPr lang="en-US" dirty="0" smtClean="0"/>
              <a:t>Understand the ADA and how it relates to health care providers.</a:t>
            </a:r>
          </a:p>
          <a:p>
            <a:r>
              <a:rPr lang="en-US" dirty="0" smtClean="0"/>
              <a:t>Designate an ADA Coordinator for the provider, who has sufficient authority within the organization to ensure compliance.</a:t>
            </a:r>
          </a:p>
          <a:p>
            <a:r>
              <a:rPr lang="en-US" dirty="0" smtClean="0"/>
              <a:t>Train staff who have direct contact with the public on the requirements of the ADA and on how to use equipment that supports individuals with disabilities.</a:t>
            </a:r>
          </a:p>
          <a:p>
            <a:r>
              <a:rPr lang="en-US" dirty="0" smtClean="0"/>
              <a:t>Develop a process within the organization to handle ADA Accommodation requests that include communication with individuals with disabilities to ascertain their needs.</a:t>
            </a:r>
          </a:p>
          <a:p>
            <a:endParaRPr lang="en-US" dirty="0" smtClean="0"/>
          </a:p>
          <a:p>
            <a:endParaRPr lang="en-US" dirty="0"/>
          </a:p>
        </p:txBody>
      </p:sp>
    </p:spTree>
    <p:extLst>
      <p:ext uri="{BB962C8B-B14F-4D97-AF65-F5344CB8AC3E}">
        <p14:creationId xmlns:p14="http://schemas.microsoft.com/office/powerpoint/2010/main" val="2230956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a:solidFill>
                  <a:schemeClr val="tx1"/>
                </a:solidFill>
              </a:rPr>
              <a:t>Title III Covers Private Sector Hospitals, Nursing Homes and Other Health Care Providers</a:t>
            </a:r>
            <a:endParaRPr lang="en-US" sz="2800" dirty="0"/>
          </a:p>
        </p:txBody>
      </p:sp>
      <p:sp>
        <p:nvSpPr>
          <p:cNvPr id="4" name="Slide Number Placeholder 3"/>
          <p:cNvSpPr>
            <a:spLocks noGrp="1"/>
          </p:cNvSpPr>
          <p:nvPr>
            <p:ph type="sldNum" sz="quarter" idx="12"/>
          </p:nvPr>
        </p:nvSpPr>
        <p:spPr/>
        <p:txBody>
          <a:bodyPr/>
          <a:lstStyle/>
          <a:p>
            <a:fld id="{D1BC4097-DFDA-4A98-8BB8-552BEA96B555}" type="slidenum">
              <a:rPr lang="en-US" smtClean="0">
                <a:solidFill>
                  <a:srgbClr val="8CADAE">
                    <a:shade val="75000"/>
                  </a:srgbClr>
                </a:solidFill>
              </a:rPr>
              <a:pPr/>
              <a:t>8</a:t>
            </a:fld>
            <a:endParaRPr lang="en-US">
              <a:solidFill>
                <a:srgbClr val="8CADAE">
                  <a:shade val="75000"/>
                </a:srgbClr>
              </a:solidFill>
            </a:endParaRPr>
          </a:p>
        </p:txBody>
      </p:sp>
      <p:sp>
        <p:nvSpPr>
          <p:cNvPr id="5" name="Content Placeholder 4"/>
          <p:cNvSpPr>
            <a:spLocks noGrp="1"/>
          </p:cNvSpPr>
          <p:nvPr>
            <p:ph sz="quarter" idx="1"/>
          </p:nvPr>
        </p:nvSpPr>
        <p:spPr/>
        <p:txBody>
          <a:bodyPr>
            <a:normAutofit lnSpcReduction="10000"/>
          </a:bodyPr>
          <a:lstStyle/>
          <a:p>
            <a:pPr marL="0" indent="0">
              <a:buNone/>
            </a:pPr>
            <a:r>
              <a:rPr lang="en-US" sz="2800" dirty="0"/>
              <a:t>Title III covers “public accommodations,” which include a wide range of entities, such as:</a:t>
            </a:r>
          </a:p>
          <a:p>
            <a:pPr marL="0" indent="0">
              <a:buNone/>
            </a:pPr>
            <a:r>
              <a:rPr lang="en-US" sz="2800" dirty="0"/>
              <a:t>(1) Hospitals;</a:t>
            </a:r>
          </a:p>
          <a:p>
            <a:pPr marL="0" indent="0">
              <a:buNone/>
            </a:pPr>
            <a:r>
              <a:rPr lang="en-US" sz="2800" dirty="0"/>
              <a:t>(2) </a:t>
            </a:r>
            <a:r>
              <a:rPr lang="en-US" sz="2800" b="1" dirty="0"/>
              <a:t>Nursing homes</a:t>
            </a:r>
            <a:r>
              <a:rPr lang="en-US" sz="2800" dirty="0"/>
              <a:t>; and</a:t>
            </a:r>
          </a:p>
          <a:p>
            <a:pPr marL="0" indent="0">
              <a:buNone/>
            </a:pPr>
            <a:r>
              <a:rPr lang="en-US" sz="2800" dirty="0"/>
              <a:t>(3) Professional office of a health care provider.</a:t>
            </a:r>
          </a:p>
          <a:p>
            <a:pPr marL="0" indent="0">
              <a:buNone/>
            </a:pPr>
            <a:endParaRPr lang="en-US" sz="2800" dirty="0"/>
          </a:p>
          <a:p>
            <a:pPr marL="0" indent="0">
              <a:buNone/>
            </a:pPr>
            <a:r>
              <a:rPr lang="en-US" sz="2800" dirty="0"/>
              <a:t>42 U.S.C. § 12181(7)(K); ADA Technical Assistance Manual, § III-1.2000.C. (1994 Supplement) (“</a:t>
            </a:r>
            <a:r>
              <a:rPr lang="en-US" sz="2800" b="1" dirty="0"/>
              <a:t>nursing homes are expressly covered in Title III regulations as social service establishments</a:t>
            </a:r>
            <a:r>
              <a:rPr lang="en-US" sz="2800" dirty="0"/>
              <a:t>”).</a:t>
            </a:r>
          </a:p>
          <a:p>
            <a:pPr marL="0" indent="0">
              <a:buNone/>
            </a:pPr>
            <a:endParaRPr lang="en-US" dirty="0"/>
          </a:p>
        </p:txBody>
      </p:sp>
    </p:spTree>
    <p:extLst>
      <p:ext uri="{BB962C8B-B14F-4D97-AF65-F5344CB8AC3E}">
        <p14:creationId xmlns:p14="http://schemas.microsoft.com/office/powerpoint/2010/main" val="20336031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tx1"/>
                </a:solidFill>
              </a:rPr>
              <a:t>Elements for Successful ADA Compliance</a:t>
            </a:r>
            <a:endParaRPr lang="en-US" dirty="0"/>
          </a:p>
        </p:txBody>
      </p:sp>
      <p:sp>
        <p:nvSpPr>
          <p:cNvPr id="4" name="Slide Number Placeholder 3"/>
          <p:cNvSpPr>
            <a:spLocks noGrp="1"/>
          </p:cNvSpPr>
          <p:nvPr>
            <p:ph type="sldNum" sz="quarter" idx="12"/>
          </p:nvPr>
        </p:nvSpPr>
        <p:spPr/>
        <p:txBody>
          <a:bodyPr/>
          <a:lstStyle/>
          <a:p>
            <a:fld id="{D1BC4097-DFDA-4A98-8BB8-552BEA96B555}" type="slidenum">
              <a:rPr lang="en-US" smtClean="0">
                <a:solidFill>
                  <a:srgbClr val="8CADAE">
                    <a:shade val="75000"/>
                  </a:srgbClr>
                </a:solidFill>
              </a:rPr>
              <a:pPr/>
              <a:t>80</a:t>
            </a:fld>
            <a:endParaRPr lang="en-US">
              <a:solidFill>
                <a:srgbClr val="8CADAE">
                  <a:shade val="75000"/>
                </a:srgbClr>
              </a:solidFill>
            </a:endParaRPr>
          </a:p>
        </p:txBody>
      </p:sp>
      <p:sp>
        <p:nvSpPr>
          <p:cNvPr id="5" name="Content Placeholder 4"/>
          <p:cNvSpPr>
            <a:spLocks noGrp="1"/>
          </p:cNvSpPr>
          <p:nvPr>
            <p:ph sz="quarter" idx="1"/>
          </p:nvPr>
        </p:nvSpPr>
        <p:spPr/>
        <p:txBody>
          <a:bodyPr>
            <a:normAutofit/>
          </a:bodyPr>
          <a:lstStyle/>
          <a:p>
            <a:r>
              <a:rPr lang="en-US" dirty="0" smtClean="0"/>
              <a:t>Easy </a:t>
            </a:r>
            <a:r>
              <a:rPr lang="en-US" dirty="0"/>
              <a:t>access to </a:t>
            </a:r>
            <a:r>
              <a:rPr lang="en-US" dirty="0" smtClean="0"/>
              <a:t>auxiliary aids, including sign </a:t>
            </a:r>
            <a:r>
              <a:rPr lang="en-US" dirty="0"/>
              <a:t>language </a:t>
            </a:r>
            <a:r>
              <a:rPr lang="en-US" dirty="0" smtClean="0"/>
              <a:t>interpreters, for staff.</a:t>
            </a:r>
            <a:endParaRPr lang="en-US" dirty="0"/>
          </a:p>
          <a:p>
            <a:r>
              <a:rPr lang="en-US" dirty="0" smtClean="0"/>
              <a:t>ADA compliant architectural </a:t>
            </a:r>
            <a:r>
              <a:rPr lang="en-US" dirty="0"/>
              <a:t>access </a:t>
            </a:r>
            <a:r>
              <a:rPr lang="en-US" dirty="0" smtClean="0"/>
              <a:t>and </a:t>
            </a:r>
            <a:r>
              <a:rPr lang="en-US" dirty="0"/>
              <a:t>accessible examination equipment</a:t>
            </a:r>
            <a:r>
              <a:rPr lang="en-US" dirty="0" smtClean="0"/>
              <a:t>.</a:t>
            </a:r>
          </a:p>
          <a:p>
            <a:r>
              <a:rPr lang="en-US" dirty="0" smtClean="0"/>
              <a:t>Proper documenting/charting when dealing with ADA issues.</a:t>
            </a:r>
          </a:p>
          <a:p>
            <a:r>
              <a:rPr lang="en-US" dirty="0" smtClean="0"/>
              <a:t>Effective grievance procedure for ADA issues.</a:t>
            </a:r>
          </a:p>
          <a:p>
            <a:r>
              <a:rPr lang="en-US" dirty="0" smtClean="0"/>
              <a:t>Develop a procedure to assess and monitor ADA compliance.</a:t>
            </a:r>
            <a:endParaRPr lang="en-US" dirty="0"/>
          </a:p>
          <a:p>
            <a:endParaRPr lang="en-US" dirty="0"/>
          </a:p>
        </p:txBody>
      </p:sp>
    </p:spTree>
    <p:extLst>
      <p:ext uri="{BB962C8B-B14F-4D97-AF65-F5344CB8AC3E}">
        <p14:creationId xmlns:p14="http://schemas.microsoft.com/office/powerpoint/2010/main" val="9351199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1"/>
                </a:solidFill>
              </a:rPr>
              <a:t>Staff Training is Critical</a:t>
            </a:r>
            <a:endParaRPr lang="en-US" dirty="0">
              <a:solidFill>
                <a:schemeClr val="tx1"/>
              </a:solidFill>
            </a:endParaRPr>
          </a:p>
        </p:txBody>
      </p:sp>
      <p:sp>
        <p:nvSpPr>
          <p:cNvPr id="3" name="Slide Number Placeholder 2"/>
          <p:cNvSpPr>
            <a:spLocks noGrp="1"/>
          </p:cNvSpPr>
          <p:nvPr>
            <p:ph type="sldNum" sz="quarter" idx="12"/>
          </p:nvPr>
        </p:nvSpPr>
        <p:spPr/>
        <p:txBody>
          <a:bodyPr/>
          <a:lstStyle/>
          <a:p>
            <a:fld id="{D1BC4097-DFDA-4A98-8BB8-552BEA96B555}" type="slidenum">
              <a:rPr lang="en-US" smtClean="0">
                <a:solidFill>
                  <a:srgbClr val="8CADAE">
                    <a:shade val="75000"/>
                  </a:srgbClr>
                </a:solidFill>
              </a:rPr>
              <a:pPr/>
              <a:t>81</a:t>
            </a:fld>
            <a:endParaRPr lang="en-US">
              <a:solidFill>
                <a:srgbClr val="8CADAE">
                  <a:shade val="75000"/>
                </a:srgbClr>
              </a:solidFill>
            </a:endParaRPr>
          </a:p>
        </p:txBody>
      </p:sp>
      <p:sp>
        <p:nvSpPr>
          <p:cNvPr id="4" name="Content Placeholder 3"/>
          <p:cNvSpPr>
            <a:spLocks noGrp="1"/>
          </p:cNvSpPr>
          <p:nvPr>
            <p:ph sz="quarter" idx="1"/>
          </p:nvPr>
        </p:nvSpPr>
        <p:spPr/>
        <p:txBody>
          <a:bodyPr/>
          <a:lstStyle/>
          <a:p>
            <a:pPr marL="0" indent="0">
              <a:buNone/>
            </a:pPr>
            <a:r>
              <a:rPr lang="en-US" dirty="0" smtClean="0"/>
              <a:t>A critical and often overlooked component of ensuring success is comprehensive and ongoing staff training.  Covered entities may have established good policies, but if front line staff are not aware of them or do not know how to implement them, problems can arise.  Covered entities should teach staff about the ADA’s requirements for effective communication, HIV and accessible equipment.  Many disability organizations can provide ADA trainings.</a:t>
            </a:r>
            <a:endParaRPr lang="en-US" dirty="0"/>
          </a:p>
        </p:txBody>
      </p:sp>
    </p:spTree>
    <p:extLst>
      <p:ext uri="{BB962C8B-B14F-4D97-AF65-F5344CB8AC3E}">
        <p14:creationId xmlns:p14="http://schemas.microsoft.com/office/powerpoint/2010/main" val="42636277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1"/>
                </a:solidFill>
              </a:rPr>
              <a:t>Sources of Legal Requirements</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D1BC4097-DFDA-4A98-8BB8-552BEA96B555}" type="slidenum">
              <a:rPr lang="en-US" smtClean="0">
                <a:solidFill>
                  <a:srgbClr val="8CADAE">
                    <a:shade val="75000"/>
                  </a:srgbClr>
                </a:solidFill>
              </a:rPr>
              <a:pPr/>
              <a:t>82</a:t>
            </a:fld>
            <a:endParaRPr lang="en-US">
              <a:solidFill>
                <a:srgbClr val="8CADAE">
                  <a:shade val="75000"/>
                </a:srgbClr>
              </a:solidFill>
            </a:endParaRPr>
          </a:p>
        </p:txBody>
      </p:sp>
      <p:sp>
        <p:nvSpPr>
          <p:cNvPr id="5" name="Content Placeholder 4"/>
          <p:cNvSpPr>
            <a:spLocks noGrp="1"/>
          </p:cNvSpPr>
          <p:nvPr>
            <p:ph sz="quarter" idx="1"/>
          </p:nvPr>
        </p:nvSpPr>
        <p:spPr/>
        <p:txBody>
          <a:bodyPr>
            <a:normAutofit lnSpcReduction="10000"/>
          </a:bodyPr>
          <a:lstStyle/>
          <a:p>
            <a:pPr marL="514350" indent="-514350">
              <a:buClrTx/>
              <a:buFont typeface="+mj-lt"/>
              <a:buAutoNum type="arabicPeriod"/>
            </a:pPr>
            <a:r>
              <a:rPr lang="en-US" dirty="0" smtClean="0"/>
              <a:t>The Americans with Disabilities Act (“</a:t>
            </a:r>
            <a:r>
              <a:rPr lang="en-US" dirty="0"/>
              <a:t>ADA</a:t>
            </a:r>
            <a:r>
              <a:rPr lang="en-US" dirty="0" smtClean="0"/>
              <a:t>”).  42 </a:t>
            </a:r>
            <a:r>
              <a:rPr lang="en-US" dirty="0"/>
              <a:t>U.S.C. § 12101, </a:t>
            </a:r>
            <a:r>
              <a:rPr lang="en-US" i="1" dirty="0"/>
              <a:t>et. </a:t>
            </a:r>
            <a:r>
              <a:rPr lang="en-US" i="1" dirty="0" smtClean="0"/>
              <a:t>seq.</a:t>
            </a:r>
            <a:endParaRPr lang="en-US" dirty="0" smtClean="0"/>
          </a:p>
          <a:p>
            <a:pPr marL="514350" indent="-514350">
              <a:buClrTx/>
              <a:buFont typeface="+mj-lt"/>
              <a:buAutoNum type="arabicPeriod"/>
            </a:pPr>
            <a:r>
              <a:rPr lang="en-US" dirty="0" smtClean="0"/>
              <a:t>The ADA regulations.  28 C.F.R. Parts 35 (Title II) &amp; 36 (Title III).</a:t>
            </a:r>
          </a:p>
          <a:p>
            <a:pPr marL="514350" indent="-514350">
              <a:buClrTx/>
              <a:buFont typeface="+mj-lt"/>
              <a:buAutoNum type="arabicPeriod"/>
            </a:pPr>
            <a:r>
              <a:rPr lang="en-US" dirty="0" smtClean="0"/>
              <a:t>The section by section analysis of the ADA regulations.</a:t>
            </a:r>
          </a:p>
          <a:p>
            <a:pPr marL="514350" indent="-514350">
              <a:buClrTx/>
              <a:buFont typeface="+mj-lt"/>
              <a:buAutoNum type="arabicPeriod"/>
            </a:pPr>
            <a:r>
              <a:rPr lang="en-US" dirty="0" smtClean="0"/>
              <a:t>The ADA Technical Manuals for Title II and Title III.</a:t>
            </a:r>
          </a:p>
          <a:p>
            <a:pPr marL="514350" indent="-514350">
              <a:buClrTx/>
              <a:buFont typeface="+mj-lt"/>
              <a:buAutoNum type="arabicPeriod"/>
            </a:pPr>
            <a:r>
              <a:rPr lang="en-US" dirty="0" smtClean="0"/>
              <a:t>DOJ Business briefings on ADA.gov.</a:t>
            </a:r>
          </a:p>
          <a:p>
            <a:pPr marL="514350" indent="-514350">
              <a:buClrTx/>
              <a:buFont typeface="+mj-lt"/>
              <a:buAutoNum type="arabicPeriod"/>
            </a:pPr>
            <a:r>
              <a:rPr lang="en-US" dirty="0" smtClean="0"/>
              <a:t>Section 504 of Rehabilitation Act of 1973.  29 </a:t>
            </a:r>
            <a:r>
              <a:rPr lang="en-US" dirty="0"/>
              <a:t>U.S.C. § 794(a</a:t>
            </a:r>
            <a:r>
              <a:rPr lang="en-US" dirty="0" smtClean="0"/>
              <a:t>).</a:t>
            </a:r>
          </a:p>
          <a:p>
            <a:pPr marL="514350" indent="-514350">
              <a:buClrTx/>
              <a:buFont typeface="+mj-lt"/>
              <a:buAutoNum type="arabicPeriod"/>
            </a:pPr>
            <a:r>
              <a:rPr lang="en-US" dirty="0" smtClean="0"/>
              <a:t>Rehabilitation Act of 1973 regulations.  45 C.F.R</a:t>
            </a:r>
            <a:r>
              <a:rPr lang="en-US" dirty="0"/>
              <a:t>. § </a:t>
            </a:r>
            <a:r>
              <a:rPr lang="en-US" dirty="0" smtClean="0"/>
              <a:t>84.</a:t>
            </a:r>
          </a:p>
          <a:p>
            <a:pPr marL="514350" indent="-514350">
              <a:buClrTx/>
              <a:buFont typeface="+mj-lt"/>
              <a:buAutoNum type="arabicPeriod"/>
            </a:pPr>
            <a:r>
              <a:rPr lang="en-US" dirty="0" smtClean="0"/>
              <a:t>Case law interpreting these legal authorities.</a:t>
            </a:r>
            <a:endParaRPr lang="en-US" dirty="0"/>
          </a:p>
        </p:txBody>
      </p:sp>
    </p:spTree>
    <p:extLst>
      <p:ext uri="{BB962C8B-B14F-4D97-AF65-F5344CB8AC3E}">
        <p14:creationId xmlns:p14="http://schemas.microsoft.com/office/powerpoint/2010/main" val="42444697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1"/>
                </a:solidFill>
              </a:rPr>
              <a:t>Reminder:  ADA.gov Is Great Resource</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D1BC4097-DFDA-4A98-8BB8-552BEA96B555}" type="slidenum">
              <a:rPr lang="en-US" smtClean="0">
                <a:solidFill>
                  <a:srgbClr val="8CADAE">
                    <a:shade val="75000"/>
                  </a:srgbClr>
                </a:solidFill>
              </a:rPr>
              <a:pPr/>
              <a:t>83</a:t>
            </a:fld>
            <a:endParaRPr lang="en-US">
              <a:solidFill>
                <a:srgbClr val="8CADAE">
                  <a:shade val="75000"/>
                </a:srgbClr>
              </a:solidFill>
            </a:endParaRPr>
          </a:p>
        </p:txBody>
      </p:sp>
      <p:pic>
        <p:nvPicPr>
          <p:cNvPr id="6" name="Content Placeholder 5" descr="Screen Clipping"/>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2133600" y="1828800"/>
            <a:ext cx="7667950" cy="4572000"/>
          </a:xfrm>
        </p:spPr>
      </p:pic>
    </p:spTree>
    <p:extLst>
      <p:ext uri="{BB962C8B-B14F-4D97-AF65-F5344CB8AC3E}">
        <p14:creationId xmlns:p14="http://schemas.microsoft.com/office/powerpoint/2010/main" val="11935385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1"/>
                </a:solidFill>
              </a:rPr>
              <a:t>My Contact Information</a:t>
            </a:r>
            <a:endParaRPr lang="en-US" dirty="0">
              <a:solidFill>
                <a:schemeClr val="tx1"/>
              </a:solidFill>
            </a:endParaRPr>
          </a:p>
        </p:txBody>
      </p:sp>
      <p:sp>
        <p:nvSpPr>
          <p:cNvPr id="3" name="Slide Number Placeholder 2"/>
          <p:cNvSpPr>
            <a:spLocks noGrp="1"/>
          </p:cNvSpPr>
          <p:nvPr>
            <p:ph type="sldNum" sz="quarter" idx="12"/>
          </p:nvPr>
        </p:nvSpPr>
        <p:spPr/>
        <p:txBody>
          <a:bodyPr/>
          <a:lstStyle/>
          <a:p>
            <a:fld id="{D1BC4097-DFDA-4A98-8BB8-552BEA96B555}" type="slidenum">
              <a:rPr lang="en-US" smtClean="0">
                <a:solidFill>
                  <a:srgbClr val="8CADAE">
                    <a:shade val="75000"/>
                  </a:srgbClr>
                </a:solidFill>
              </a:rPr>
              <a:pPr/>
              <a:t>84</a:t>
            </a:fld>
            <a:endParaRPr lang="en-US">
              <a:solidFill>
                <a:srgbClr val="8CADAE">
                  <a:shade val="75000"/>
                </a:srgbClr>
              </a:solidFill>
            </a:endParaRPr>
          </a:p>
        </p:txBody>
      </p:sp>
      <p:sp>
        <p:nvSpPr>
          <p:cNvPr id="4" name="Content Placeholder 3"/>
          <p:cNvSpPr>
            <a:spLocks noGrp="1"/>
          </p:cNvSpPr>
          <p:nvPr>
            <p:ph sz="quarter" idx="1"/>
          </p:nvPr>
        </p:nvSpPr>
        <p:spPr/>
        <p:txBody>
          <a:bodyPr/>
          <a:lstStyle/>
          <a:p>
            <a:pPr marL="0" indent="0">
              <a:buNone/>
            </a:pPr>
            <a:r>
              <a:rPr lang="en-US" dirty="0" smtClean="0"/>
              <a:t>Steven Gordon</a:t>
            </a:r>
          </a:p>
          <a:p>
            <a:pPr marL="0" indent="0">
              <a:buNone/>
            </a:pPr>
            <a:r>
              <a:rPr lang="en-US" dirty="0" smtClean="0"/>
              <a:t>Civil Rights Enforcement Coordinator</a:t>
            </a:r>
          </a:p>
          <a:p>
            <a:pPr marL="0" indent="0">
              <a:buNone/>
            </a:pPr>
            <a:r>
              <a:rPr lang="en-US" dirty="0" smtClean="0"/>
              <a:t>Assistant United States Attorney</a:t>
            </a:r>
          </a:p>
          <a:p>
            <a:pPr marL="0" indent="0">
              <a:buNone/>
            </a:pPr>
            <a:r>
              <a:rPr lang="en-US" dirty="0" smtClean="0"/>
              <a:t>Eastern District of Virginia</a:t>
            </a:r>
          </a:p>
          <a:p>
            <a:pPr marL="0" indent="0">
              <a:buNone/>
            </a:pPr>
            <a:r>
              <a:rPr lang="en-US" dirty="0" smtClean="0"/>
              <a:t>Steve.gordon@usdoj.gov</a:t>
            </a:r>
          </a:p>
          <a:p>
            <a:pPr marL="0" indent="0">
              <a:buNone/>
            </a:pPr>
            <a:r>
              <a:rPr lang="en-US" dirty="0" smtClean="0"/>
              <a:t>(703) 299-3817</a:t>
            </a:r>
            <a:endParaRPr lang="en-US" dirty="0"/>
          </a:p>
        </p:txBody>
      </p:sp>
    </p:spTree>
    <p:extLst>
      <p:ext uri="{BB962C8B-B14F-4D97-AF65-F5344CB8AC3E}">
        <p14:creationId xmlns:p14="http://schemas.microsoft.com/office/powerpoint/2010/main" val="37096745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1"/>
                </a:solidFill>
              </a:rPr>
              <a:t>Definition of Disability</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D1BC4097-DFDA-4A98-8BB8-552BEA96B555}" type="slidenum">
              <a:rPr lang="en-US" smtClean="0">
                <a:solidFill>
                  <a:srgbClr val="8CADAE">
                    <a:shade val="75000"/>
                  </a:srgbClr>
                </a:solidFill>
              </a:rPr>
              <a:pPr/>
              <a:t>9</a:t>
            </a:fld>
            <a:endParaRPr lang="en-US">
              <a:solidFill>
                <a:srgbClr val="8CADAE">
                  <a:shade val="75000"/>
                </a:srgbClr>
              </a:solidFill>
            </a:endParaRPr>
          </a:p>
        </p:txBody>
      </p:sp>
      <p:sp>
        <p:nvSpPr>
          <p:cNvPr id="5" name="Content Placeholder 4"/>
          <p:cNvSpPr>
            <a:spLocks noGrp="1"/>
          </p:cNvSpPr>
          <p:nvPr>
            <p:ph sz="quarter" idx="1"/>
          </p:nvPr>
        </p:nvSpPr>
        <p:spPr/>
        <p:txBody>
          <a:bodyPr>
            <a:noAutofit/>
          </a:bodyPr>
          <a:lstStyle/>
          <a:p>
            <a:r>
              <a:rPr lang="en-US" sz="3100" dirty="0"/>
              <a:t>A physical or mental impairment that substantially limits one or more major life activities (</a:t>
            </a:r>
            <a:r>
              <a:rPr lang="en-US" sz="3100" i="1" dirty="0"/>
              <a:t>e.g</a:t>
            </a:r>
            <a:r>
              <a:rPr lang="en-US" sz="3100" dirty="0"/>
              <a:t>., hearing, seeing, walking or operation of bodily function such as immune system).</a:t>
            </a:r>
          </a:p>
          <a:p>
            <a:r>
              <a:rPr lang="en-US" sz="3100" dirty="0"/>
              <a:t>A record of such an impairment.</a:t>
            </a:r>
          </a:p>
          <a:p>
            <a:r>
              <a:rPr lang="en-US" sz="3100" dirty="0"/>
              <a:t>Being regarded as having such an impairment.</a:t>
            </a:r>
          </a:p>
          <a:p>
            <a:pPr marL="0" indent="0">
              <a:buNone/>
            </a:pPr>
            <a:r>
              <a:rPr lang="en-US" sz="3100" dirty="0"/>
              <a:t>42 U.S.C. § 12102</a:t>
            </a:r>
          </a:p>
        </p:txBody>
      </p:sp>
    </p:spTree>
    <p:extLst>
      <p:ext uri="{BB962C8B-B14F-4D97-AF65-F5344CB8AC3E}">
        <p14:creationId xmlns:p14="http://schemas.microsoft.com/office/powerpoint/2010/main" val="4776078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1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9DE212D3F45D94490B095331D3AB7AC" ma:contentTypeVersion="9" ma:contentTypeDescription="Create a new document." ma:contentTypeScope="" ma:versionID="1946758fa3c088474575c3001934af35">
  <xsd:schema xmlns:xsd="http://www.w3.org/2001/XMLSchema" xmlns:xs="http://www.w3.org/2001/XMLSchema" xmlns:p="http://schemas.microsoft.com/office/2006/metadata/properties" xmlns:ns2="e29f7b87-6d27-4949-b528-f30a3114a4ad" xmlns:ns3="2bc2e994-2e3b-4582-bff9-dab2b9bee964" targetNamespace="http://schemas.microsoft.com/office/2006/metadata/properties" ma:root="true" ma:fieldsID="f39d8fd16eb07f431efd5c9e1ccf0f97" ns2:_="" ns3:_="">
    <xsd:import namespace="e29f7b87-6d27-4949-b528-f30a3114a4ad"/>
    <xsd:import namespace="2bc2e994-2e3b-4582-bff9-dab2b9bee964"/>
    <xsd:element name="properties">
      <xsd:complexType>
        <xsd:sequence>
          <xsd:element name="documentManagement">
            <xsd:complexType>
              <xsd:all>
                <xsd:element ref="ns2:_dlc_DocId" minOccurs="0"/>
                <xsd:element ref="ns2:_dlc_DocIdUrl" minOccurs="0"/>
                <xsd:element ref="ns2:_dlc_DocIdPersistId" minOccurs="0"/>
                <xsd:element ref="ns3:Category"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9f7b87-6d27-4949-b528-f30a3114a4ad" elementFormDefault="qualified">
    <xsd:import namespace="http://schemas.microsoft.com/office/2006/documentManagement/types"/>
    <xsd:import namespace="http://schemas.microsoft.com/office/infopath/2007/PartnerControls"/>
    <xsd:element name="_dlc_DocId" ma:index="4" nillable="true" ma:displayName="Document ID Value" ma:description="The value of the document ID assigned to this item." ma:internalName="_dlc_DocId" ma:readOnly="true">
      <xsd:simpleType>
        <xsd:restriction base="dms:Text"/>
      </xsd:simpleType>
    </xsd:element>
    <xsd:element name="_dlc_DocIdUrl" ma:index="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6" nillable="true" ma:displayName="Persist ID" ma:description="Keep ID on add." ma:hidden="true" ma:internalName="_dlc_DocIdPersistId" ma:readOnly="true">
      <xsd:simpleType>
        <xsd:restriction base="dms:Boolean"/>
      </xsd:simpleType>
    </xsd:element>
    <xsd:element name="SharedWithUsers" ma:index="1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bc2e994-2e3b-4582-bff9-dab2b9bee964" elementFormDefault="qualified">
    <xsd:import namespace="http://schemas.microsoft.com/office/2006/documentManagement/types"/>
    <xsd:import namespace="http://schemas.microsoft.com/office/infopath/2007/PartnerControls"/>
    <xsd:element name="Category" ma:index="7" nillable="true" ma:displayName="Category" ma:internalName="Category" ma:readOnly="fals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CDC26EE72F728479819838AE2A89E7E" ma:contentTypeVersion="8" ma:contentTypeDescription="Create a new document." ma:contentTypeScope="" ma:versionID="e9f060826e199e8edf1495c789afbff0">
  <xsd:schema xmlns:xsd="http://www.w3.org/2001/XMLSchema" xmlns:xs="http://www.w3.org/2001/XMLSchema" xmlns:p="http://schemas.microsoft.com/office/2006/metadata/properties" xmlns:ns1="http://schemas.microsoft.com/sharepoint/v3" xmlns:ns2="89461f00-0b74-46d7-ba90-7a84aa4e2ee4" xmlns:ns3="0e571ce1-07d3-4480-bf75-fb9c6ac3b3af" targetNamespace="http://schemas.microsoft.com/office/2006/metadata/properties" ma:root="true" ma:fieldsID="d97e0804446cc07338b39c8194637cb0" ns1:_="" ns2:_="" ns3:_="">
    <xsd:import namespace="http://schemas.microsoft.com/sharepoint/v3"/>
    <xsd:import namespace="89461f00-0b74-46d7-ba90-7a84aa4e2ee4"/>
    <xsd:import namespace="0e571ce1-07d3-4480-bf75-fb9c6ac3b3af"/>
    <xsd:element name="properties">
      <xsd:complexType>
        <xsd:sequence>
          <xsd:element name="documentManagement">
            <xsd:complexType>
              <xsd:all>
                <xsd:element ref="ns2:_dlc_DocId" minOccurs="0"/>
                <xsd:element ref="ns2:_dlc_DocIdUrl" minOccurs="0"/>
                <xsd:element ref="ns2:_dlc_DocIdPersistId" minOccurs="0"/>
                <xsd:element ref="ns3:Category"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2"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3"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9461f00-0b74-46d7-ba90-7a84aa4e2ee4" elementFormDefault="qualified">
    <xsd:import namespace="http://schemas.microsoft.com/office/2006/documentManagement/types"/>
    <xsd:import namespace="http://schemas.microsoft.com/office/infopath/2007/PartnerControls"/>
    <xsd:element name="_dlc_DocId" ma:index="4" nillable="true" ma:displayName="Document ID Value" ma:description="The value of the document ID assigned to this item." ma:internalName="_dlc_DocId" ma:readOnly="true">
      <xsd:simpleType>
        <xsd:restriction base="dms:Text"/>
      </xsd:simpleType>
    </xsd:element>
    <xsd:element name="_dlc_DocIdUrl" ma:index="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6"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0e571ce1-07d3-4480-bf75-fb9c6ac3b3af" elementFormDefault="qualified">
    <xsd:import namespace="http://schemas.microsoft.com/office/2006/documentManagement/types"/>
    <xsd:import namespace="http://schemas.microsoft.com/office/infopath/2007/PartnerControls"/>
    <xsd:element name="Category" ma:index="7" nillable="true" ma:displayName="Category" ma:internalName="Category" ma:readOnly="fals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Category xmlns="0e571ce1-07d3-4480-bf75-fb9c6ac3b3af">Programs</Category>
    <PublishingExpirationDate xmlns="http://schemas.microsoft.com/sharepoint/v3" xsi:nil="true"/>
    <PublishingStartDate xmlns="http://schemas.microsoft.com/sharepoint/v3" xsi:nil="true"/>
    <_dlc_DocId xmlns="89461f00-0b74-46d7-ba90-7a84aa4e2ee4">NKAHMF2WWKTP-54631402-1427</_dlc_DocId>
    <_dlc_DocIdUrl xmlns="89461f00-0b74-46d7-ba90-7a84aa4e2ee4">
      <Url>https://sharepoint.wwrc.net/VDAproviders/_layouts/15/DocIdRedir.aspx?ID=NKAHMF2WWKTP-54631402-1427</Url>
      <Description>NKAHMF2WWKTP-54631402-1427</Description>
    </_dlc_DocIdUrl>
  </documentManagement>
</p:properties>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E87A7734-EF14-4EA9-A3AC-92EDD6B92083}"/>
</file>

<file path=customXml/itemProps2.xml><?xml version="1.0" encoding="utf-8"?>
<ds:datastoreItem xmlns:ds="http://schemas.openxmlformats.org/officeDocument/2006/customXml" ds:itemID="{34A33178-AA47-4025-A902-AB10311C2C67}"/>
</file>

<file path=customXml/itemProps3.xml><?xml version="1.0" encoding="utf-8"?>
<ds:datastoreItem xmlns:ds="http://schemas.openxmlformats.org/officeDocument/2006/customXml" ds:itemID="{E8D9800D-03F8-4DE4-BA33-BAEBC2C4F28D}"/>
</file>

<file path=customXml/itemProps4.xml><?xml version="1.0" encoding="utf-8"?>
<ds:datastoreItem xmlns:ds="http://schemas.openxmlformats.org/officeDocument/2006/customXml" ds:itemID="{19F1A509-DA33-4A84-A3B7-6C980457AC6B}"/>
</file>

<file path=customXml/itemProps5.xml><?xml version="1.0" encoding="utf-8"?>
<ds:datastoreItem xmlns:ds="http://schemas.openxmlformats.org/officeDocument/2006/customXml" ds:itemID="{AE36F7A7-8FD3-430D-8D41-D7C4EBE65E6E}"/>
</file>

<file path=docProps/app.xml><?xml version="1.0" encoding="utf-8"?>
<Properties xmlns="http://schemas.openxmlformats.org/officeDocument/2006/extended-properties" xmlns:vt="http://schemas.openxmlformats.org/officeDocument/2006/docPropsVTypes">
  <TotalTime>4357</TotalTime>
  <Words>6175</Words>
  <Application>Microsoft Office PowerPoint</Application>
  <PresentationFormat>Widescreen</PresentationFormat>
  <Paragraphs>489</Paragraphs>
  <Slides>84</Slides>
  <Notes>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84</vt:i4>
      </vt:variant>
    </vt:vector>
  </HeadingPairs>
  <TitlesOfParts>
    <vt:vector size="94" baseType="lpstr">
      <vt:lpstr>Calibri</vt:lpstr>
      <vt:lpstr>Constantia</vt:lpstr>
      <vt:lpstr>Lucida Sans Unicode</vt:lpstr>
      <vt:lpstr>Verdana</vt:lpstr>
      <vt:lpstr>Wingdings</vt:lpstr>
      <vt:lpstr>Wingdings 2</vt:lpstr>
      <vt:lpstr>Wingdings 3</vt:lpstr>
      <vt:lpstr>WP TypographicSymbols</vt:lpstr>
      <vt:lpstr>1_Concourse</vt:lpstr>
      <vt:lpstr>Flow</vt:lpstr>
      <vt:lpstr>Equal Access To Health Care Services For Individuals With Disabilities</vt:lpstr>
      <vt:lpstr>Disclaimer</vt:lpstr>
      <vt:lpstr>Overview</vt:lpstr>
      <vt:lpstr>Most Important ADA Resource:  ADA.gov</vt:lpstr>
      <vt:lpstr>Congressional Findings Supporting Passage of ADA</vt:lpstr>
      <vt:lpstr>Federal Government Statistics</vt:lpstr>
      <vt:lpstr>What Is Covered By ADA?</vt:lpstr>
      <vt:lpstr>Title III Covers Private Sector Hospitals, Nursing Homes and Other Health Care Providers</vt:lpstr>
      <vt:lpstr>Definition of Disability</vt:lpstr>
      <vt:lpstr>Conditions that May Be A “Disability”</vt:lpstr>
      <vt:lpstr>Barrier-Free Health Care Initiative</vt:lpstr>
      <vt:lpstr>ADA Requires Public Accommodations, Including Health Care Providers To Provide Equal Services</vt:lpstr>
      <vt:lpstr>Section 504 of the Rehabilitation Act of 1973 Provides A Similar Prohibition</vt:lpstr>
      <vt:lpstr>Pursuant to the ADA and Rehab Act, Health Care Providers Must Furnish Auxiliary Aids</vt:lpstr>
      <vt:lpstr>Effective Communication</vt:lpstr>
      <vt:lpstr>Factors to Consider To Determine the Type of Auxiliary Aid for Effective Communication</vt:lpstr>
      <vt:lpstr>Individual Assessment Is Important</vt:lpstr>
      <vt:lpstr>Communication Request Form in DOJ ADA Settlements Are A Useful Tool To Obtain Individualized Information</vt:lpstr>
      <vt:lpstr>Communication Request Form in ADA Settlements Are A Useful Form To Obtain Individualized Information</vt:lpstr>
      <vt:lpstr>The Auxiliary Aid Must Work For the Individual</vt:lpstr>
      <vt:lpstr>Communication Access Realtime Translation (CART)</vt:lpstr>
      <vt:lpstr>CART</vt:lpstr>
      <vt:lpstr>Many Kinds of Assistive Listening Devices</vt:lpstr>
      <vt:lpstr>PockeTalker (Used for hard of hearing patients who do not wear hearing aids or do not want to bring their hearing aids to the hospital.  Additionally, hearing aid wearers with t-coils in their hearing aids if they use a neckloop)</vt:lpstr>
      <vt:lpstr>Captioning &amp; Telecommunications</vt:lpstr>
      <vt:lpstr>Hearing Aid Compatible Telephones And Amplified Telephones</vt:lpstr>
      <vt:lpstr>Captel Phone</vt:lpstr>
      <vt:lpstr>Sign Language Is An Auxiliary Aid Or Service</vt:lpstr>
      <vt:lpstr>Nature of the Communication?</vt:lpstr>
      <vt:lpstr>Communication Of, Among Other Things, Medical History Requires Interpreter</vt:lpstr>
      <vt:lpstr>Technical Assistance Manual Example</vt:lpstr>
      <vt:lpstr>Two DOJ Publications Provide Very Helpful Guidance</vt:lpstr>
      <vt:lpstr>ADA Business Brief:  Communicating with People Who Are Deaf or Hard of Hearing in Hospital Settings</vt:lpstr>
      <vt:lpstr>ADA Business Brief:  Communicating with People Who Are Deaf or Hard of Hearing in Hospital Settings</vt:lpstr>
      <vt:lpstr>Requirements for a “Qualified Interpreter”</vt:lpstr>
      <vt:lpstr>In Addition, In Order to be Effective…</vt:lpstr>
      <vt:lpstr>Use of Staff Who Signs “Pretty Well”</vt:lpstr>
      <vt:lpstr>Is Certification Necessary?</vt:lpstr>
      <vt:lpstr>VDDHH’s Discussion of “Qualified Interpreter”</vt:lpstr>
      <vt:lpstr>ADA’s Effective Communication Requirement Covers Patients and “Companions”</vt:lpstr>
      <vt:lpstr>Companions Have Need for Effective Communication</vt:lpstr>
      <vt:lpstr>Companion is Broadly Defined</vt:lpstr>
      <vt:lpstr>The Preamble To The ADA Regulations Recognize The Special Significance Of Providing Companions In The Health Care Setting With Effective Communication</vt:lpstr>
      <vt:lpstr>Public Accommodation Must Absorb Costs Associated With ADA Compliance</vt:lpstr>
      <vt:lpstr>ADA Prohibition On Relying Upon Adult Companions To Facilitate Communication</vt:lpstr>
      <vt:lpstr>ADA Prohibition On Relying Upon Child Companions To Facilitate Communication</vt:lpstr>
      <vt:lpstr>Problems With Family Members And Friends Facilitating Communication</vt:lpstr>
      <vt:lpstr>Video Remote Interpreting -- VRI</vt:lpstr>
      <vt:lpstr>Some Limitations of VRI</vt:lpstr>
      <vt:lpstr>Hearing Loss Later in Life</vt:lpstr>
      <vt:lpstr>Public Accommodations Must Ensure Effective Communication During Each Specific Interaction</vt:lpstr>
      <vt:lpstr>Lip Reading Has Many Limitations</vt:lpstr>
      <vt:lpstr>Common Issues That Have Arisen in BFHCI cases:  Effective Communication</vt:lpstr>
      <vt:lpstr>The ADA Requires Hospitals To Ensure That Interpreters are Available For After-Hours Emergencies</vt:lpstr>
      <vt:lpstr>Legal Principles Addressing Common Issues</vt:lpstr>
      <vt:lpstr>Recent ADA Enforcement Actions:  Failure to Provide Effective Communication (Skilled Nursing Facilities)</vt:lpstr>
      <vt:lpstr>Recent ADA Enforcement Actions:  Failure to Provide Effective Communication (Hospitals)</vt:lpstr>
      <vt:lpstr>Recent ADA Enforcement Actions:  Failure to Provide Effective Communication (Physician’s Offices)</vt:lpstr>
      <vt:lpstr>The ADA Covers Individuals With HIV or AIDS</vt:lpstr>
      <vt:lpstr>ADA Mandates Equal Treatment By Health Care Providers For Individuals With HIV or AIDS</vt:lpstr>
      <vt:lpstr>ADA Prohibits A Health Care Provider From Refusing To Treat A Patient Simply Because She Has HIV</vt:lpstr>
      <vt:lpstr>ADA Prohibits A Health Care Provider From Refusing To Treat A Patient Simply Because She Has HIV</vt:lpstr>
      <vt:lpstr>Other Restrictions Are Impermissible</vt:lpstr>
      <vt:lpstr>ADA.gov Includes A Section on HIV/AIDS:  http://www.ada.gov/aids/</vt:lpstr>
      <vt:lpstr>ADA Enforcement Actions:  HIV</vt:lpstr>
      <vt:lpstr>ADA Enforcement Actions:  HIV</vt:lpstr>
      <vt:lpstr>Access To Medical Care For Individuals With Mobility Disabilities</vt:lpstr>
      <vt:lpstr>Very Helpful DOJ Publication</vt:lpstr>
      <vt:lpstr>Common Questions</vt:lpstr>
      <vt:lpstr>Common Questions</vt:lpstr>
      <vt:lpstr>Common Questions</vt:lpstr>
      <vt:lpstr>Common Questions</vt:lpstr>
      <vt:lpstr>Common Questions</vt:lpstr>
      <vt:lpstr>ADA Enforcement Actions:  Accessible Medical Equipment</vt:lpstr>
      <vt:lpstr>Ignorance of the ADA’s Legal Requirements Is Not a Valid Defense</vt:lpstr>
      <vt:lpstr>Ignorance of the ADA’s Legal Requirements Is Not a Valid Defense</vt:lpstr>
      <vt:lpstr>Medicare &amp; Medicaid Providers Have An Affirmative Obligation To Inform Themselves and Comply with the ADA and Rehab Act</vt:lpstr>
      <vt:lpstr>ADA Enforcement &amp; Remedies</vt:lpstr>
      <vt:lpstr>Elements for Successful ADA Compliance</vt:lpstr>
      <vt:lpstr>Elements for Successful ADA Compliance</vt:lpstr>
      <vt:lpstr>Staff Training is Critical</vt:lpstr>
      <vt:lpstr>Sources of Legal Requirements</vt:lpstr>
      <vt:lpstr>Reminder:  ADA.gov Is Great Resource</vt:lpstr>
      <vt:lpstr>My Contact Information</vt:lpstr>
    </vt:vector>
  </TitlesOfParts>
  <Company>US Attorneys Office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 Guardianship 2019 Training Part 1 - Americans with Disabilities Act</dc:title>
  <dc:creator>Gordon, Steve (USAVAE)</dc:creator>
  <cp:lastModifiedBy>Gordon, Steve (USAVAE)</cp:lastModifiedBy>
  <cp:revision>12</cp:revision>
  <dcterms:created xsi:type="dcterms:W3CDTF">2018-04-25T22:30:09Z</dcterms:created>
  <dcterms:modified xsi:type="dcterms:W3CDTF">2019-03-07T18:56:23Z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0x010100FCDC26EE72F728479819838AE2A89E7E</vt:lpwstr>
  </property>
  <property fmtid="{D5CDD505-2E9C-101B-9397-08002B2CF9AE}" pid="3" name="_dlc_DocIdItemGuid">
    <vt:lpwstr>526271ef-bf61-4b04-8a76-3f2f5f9bce19</vt:lpwstr>
  </property>
</Properties>
</file>