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74" r:id="rId3"/>
    <p:sldId id="259" r:id="rId4"/>
    <p:sldId id="257" r:id="rId5"/>
    <p:sldId id="260"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534D1B4-E915-4F54-933A-158C9CFEDBEC}" type="datetimeFigureOut">
              <a:rPr lang="en-US" smtClean="0"/>
              <a:t>4/1/2019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0A8E8F7-FCEA-4347-B020-4F91967340EB}"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4D1B4-E915-4F54-933A-158C9CFEDBEC}"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E8F7-FCEA-4347-B020-4F91967340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34D1B4-E915-4F54-933A-158C9CFEDBEC}"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E8F7-FCEA-4347-B020-4F91967340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534D1B4-E915-4F54-933A-158C9CFEDBEC}" type="datetimeFigureOut">
              <a:rPr lang="en-US" smtClean="0"/>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8E8F7-FCEA-4347-B020-4F91967340EB}"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34D1B4-E915-4F54-933A-158C9CFEDBEC}" type="datetimeFigureOut">
              <a:rPr lang="en-US" smtClean="0"/>
              <a:t>4/1/2019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0A8E8F7-FCEA-4347-B020-4F91967340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534D1B4-E915-4F54-933A-158C9CFEDBEC}"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E8F7-FCEA-4347-B020-4F91967340EB}"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534D1B4-E915-4F54-933A-158C9CFEDBEC}" type="datetimeFigureOut">
              <a:rPr lang="en-US" smtClean="0"/>
              <a:t>4/1/2019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8E8F7-FCEA-4347-B020-4F91967340EB}"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34D1B4-E915-4F54-933A-158C9CFEDBEC}" type="datetimeFigureOut">
              <a:rPr lang="en-US" smtClean="0"/>
              <a:t>4/1/2019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8E8F7-FCEA-4347-B020-4F91967340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4D1B4-E915-4F54-933A-158C9CFEDBEC}" type="datetimeFigureOut">
              <a:rPr lang="en-US" smtClean="0"/>
              <a:t>4/1/2019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8E8F7-FCEA-4347-B020-4F91967340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34D1B4-E915-4F54-933A-158C9CFEDBEC}" type="datetimeFigureOut">
              <a:rPr lang="en-US" smtClean="0"/>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8E8F7-FCEA-4347-B020-4F91967340EB}"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34D1B4-E915-4F54-933A-158C9CFEDBEC}" type="datetimeFigureOut">
              <a:rPr lang="en-US" smtClean="0"/>
              <a:t>4/1/2019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0A8E8F7-FCEA-4347-B020-4F91967340EB}"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34D1B4-E915-4F54-933A-158C9CFEDBEC}" type="datetimeFigureOut">
              <a:rPr lang="en-US" smtClean="0"/>
              <a:t>4/1/2019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A8E8F7-FCEA-4347-B020-4F91967340E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3586" y="1524001"/>
            <a:ext cx="6781800" cy="1441772"/>
          </a:xfrm>
        </p:spPr>
        <p:txBody>
          <a:bodyPr>
            <a:normAutofit fontScale="90000"/>
          </a:bodyPr>
          <a:lstStyle/>
          <a:p>
            <a:r>
              <a:rPr lang="en-US" sz="2000" dirty="0" smtClean="0"/>
              <a:t>PROTECTION OF INDIVIDUALS UNDER VIRGINIA GUARDIANSHIP LAW</a:t>
            </a:r>
            <a:br>
              <a:rPr lang="en-US" sz="2000" dirty="0" smtClean="0"/>
            </a:br>
            <a:r>
              <a:rPr lang="en-US" sz="2800" dirty="0"/>
              <a:t/>
            </a:r>
            <a:br>
              <a:rPr lang="en-US" sz="2800" dirty="0"/>
            </a:br>
            <a:r>
              <a:rPr lang="en-US" sz="1800" dirty="0" smtClean="0"/>
              <a:t>Patti Meire</a:t>
            </a:r>
            <a:br>
              <a:rPr lang="en-US" sz="1800" dirty="0" smtClean="0"/>
            </a:br>
            <a:r>
              <a:rPr lang="en-US" sz="1800" dirty="0" smtClean="0"/>
              <a:t>April 2019</a:t>
            </a:r>
            <a:endParaRPr lang="en-US" sz="1800" dirty="0"/>
          </a:p>
        </p:txBody>
      </p:sp>
    </p:spTree>
    <p:extLst>
      <p:ext uri="{BB962C8B-B14F-4D97-AF65-F5344CB8AC3E}">
        <p14:creationId xmlns:p14="http://schemas.microsoft.com/office/powerpoint/2010/main" val="3008847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PROCESS PROTECTIONS</a:t>
            </a:r>
            <a:endParaRPr lang="en-US" sz="3200" dirty="0"/>
          </a:p>
        </p:txBody>
      </p:sp>
      <p:sp>
        <p:nvSpPr>
          <p:cNvPr id="3" name="Content Placeholder 2"/>
          <p:cNvSpPr>
            <a:spLocks noGrp="1"/>
          </p:cNvSpPr>
          <p:nvPr>
            <p:ph sz="quarter" idx="1"/>
          </p:nvPr>
        </p:nvSpPr>
        <p:spPr>
          <a:xfrm>
            <a:off x="914400" y="1752600"/>
            <a:ext cx="7772400" cy="4267200"/>
          </a:xfrm>
        </p:spPr>
        <p:txBody>
          <a:bodyPr/>
          <a:lstStyle/>
          <a:p>
            <a:pPr marL="0" indent="0">
              <a:buNone/>
            </a:pPr>
            <a:r>
              <a:rPr lang="en-US" sz="2700" dirty="0" smtClean="0"/>
              <a:t>The allegedly </a:t>
            </a:r>
            <a:r>
              <a:rPr lang="en-US" sz="2700" dirty="0"/>
              <a:t>incapacitated person also </a:t>
            </a:r>
            <a:r>
              <a:rPr lang="en-US" sz="2700" dirty="0" smtClean="0"/>
              <a:t>is entitled </a:t>
            </a:r>
            <a:r>
              <a:rPr lang="en-US" sz="2700" dirty="0"/>
              <a:t>to an attorney who will represent their wishes.  </a:t>
            </a:r>
          </a:p>
          <a:p>
            <a:pPr lvl="0"/>
            <a:r>
              <a:rPr lang="en-US" sz="2700" dirty="0"/>
              <a:t>This attorney may be </a:t>
            </a:r>
            <a:r>
              <a:rPr lang="en-US" sz="2700" dirty="0" smtClean="0"/>
              <a:t>appointed at no cost to the allegedly incapacitated person.</a:t>
            </a:r>
          </a:p>
          <a:p>
            <a:pPr lvl="0"/>
            <a:r>
              <a:rPr lang="en-US" sz="2700" dirty="0" smtClean="0"/>
              <a:t>The attorney may be requested </a:t>
            </a:r>
            <a:r>
              <a:rPr lang="en-US" sz="2700" dirty="0"/>
              <a:t>by the allegedly incapacitated </a:t>
            </a:r>
            <a:r>
              <a:rPr lang="en-US" sz="2700" dirty="0" smtClean="0"/>
              <a:t>person or the GAL or </a:t>
            </a:r>
            <a:r>
              <a:rPr lang="en-US" sz="2700" dirty="0"/>
              <a:t>the court may decide that such an attorney is necessary.</a:t>
            </a:r>
          </a:p>
          <a:p>
            <a:endParaRPr lang="en-US" dirty="0"/>
          </a:p>
        </p:txBody>
      </p:sp>
    </p:spTree>
    <p:extLst>
      <p:ext uri="{BB962C8B-B14F-4D97-AF65-F5344CB8AC3E}">
        <p14:creationId xmlns:p14="http://schemas.microsoft.com/office/powerpoint/2010/main" val="249484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PROCESS PROTECTIONS</a:t>
            </a:r>
            <a:endParaRPr lang="en-US" sz="3200" dirty="0"/>
          </a:p>
        </p:txBody>
      </p:sp>
      <p:sp>
        <p:nvSpPr>
          <p:cNvPr id="3" name="Content Placeholder 2"/>
          <p:cNvSpPr>
            <a:spLocks noGrp="1"/>
          </p:cNvSpPr>
          <p:nvPr>
            <p:ph sz="quarter" idx="1"/>
          </p:nvPr>
        </p:nvSpPr>
        <p:spPr>
          <a:xfrm>
            <a:off x="914400" y="1600200"/>
            <a:ext cx="7772400" cy="4419600"/>
          </a:xfrm>
        </p:spPr>
        <p:txBody>
          <a:bodyPr/>
          <a:lstStyle/>
          <a:p>
            <a:pPr marL="0" indent="0">
              <a:buNone/>
            </a:pPr>
            <a:endParaRPr lang="en-US" sz="2800" dirty="0" smtClean="0"/>
          </a:p>
          <a:p>
            <a:pPr marL="0" indent="0">
              <a:buNone/>
            </a:pPr>
            <a:r>
              <a:rPr lang="en-US" sz="2800" dirty="0" smtClean="0"/>
              <a:t>The </a:t>
            </a:r>
            <a:r>
              <a:rPr lang="en-US" sz="2800" dirty="0"/>
              <a:t>allegedly incapacitated person has the right to a jury trial upon request</a:t>
            </a:r>
            <a:r>
              <a:rPr lang="en-US" sz="2800" dirty="0" smtClean="0"/>
              <a:t>.</a:t>
            </a:r>
          </a:p>
          <a:p>
            <a:pPr marL="0" indent="0">
              <a:buNone/>
            </a:pPr>
            <a:endParaRPr lang="en-US" sz="2800" dirty="0"/>
          </a:p>
          <a:p>
            <a:pPr marL="0" indent="0">
              <a:buNone/>
            </a:pPr>
            <a:r>
              <a:rPr lang="en-US" sz="2800" dirty="0"/>
              <a:t>The allegedly incapacitated person has a right to be at any and all </a:t>
            </a:r>
            <a:r>
              <a:rPr lang="en-US" sz="2800" dirty="0" smtClean="0"/>
              <a:t>hearings.</a:t>
            </a:r>
            <a:endParaRPr lang="en-US" sz="2800" dirty="0"/>
          </a:p>
          <a:p>
            <a:pPr marL="0" indent="0">
              <a:buNone/>
            </a:pPr>
            <a:r>
              <a:rPr lang="en-US" sz="2800" dirty="0"/>
              <a:t> </a:t>
            </a:r>
          </a:p>
          <a:p>
            <a:pPr marL="0" indent="0">
              <a:buNone/>
            </a:pPr>
            <a:endParaRPr lang="en-US" sz="2800" dirty="0"/>
          </a:p>
          <a:p>
            <a:endParaRPr lang="en-US" dirty="0"/>
          </a:p>
          <a:p>
            <a:endParaRPr lang="en-US" dirty="0"/>
          </a:p>
        </p:txBody>
      </p:sp>
    </p:spTree>
    <p:extLst>
      <p:ext uri="{BB962C8B-B14F-4D97-AF65-F5344CB8AC3E}">
        <p14:creationId xmlns:p14="http://schemas.microsoft.com/office/powerpoint/2010/main" val="419579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OBLIGATIONS OF </a:t>
            </a:r>
            <a:r>
              <a:rPr lang="en-US" sz="3200" b="1" dirty="0" smtClean="0"/>
              <a:t>GAL</a:t>
            </a:r>
            <a:endParaRPr lang="en-US" sz="3200" dirty="0"/>
          </a:p>
        </p:txBody>
      </p:sp>
      <p:sp>
        <p:nvSpPr>
          <p:cNvPr id="3" name="Content Placeholder 2"/>
          <p:cNvSpPr>
            <a:spLocks noGrp="1"/>
          </p:cNvSpPr>
          <p:nvPr>
            <p:ph sz="quarter" idx="1"/>
          </p:nvPr>
        </p:nvSpPr>
        <p:spPr>
          <a:xfrm>
            <a:off x="914400" y="1524000"/>
            <a:ext cx="7772400" cy="4495800"/>
          </a:xfrm>
        </p:spPr>
        <p:txBody>
          <a:bodyPr>
            <a:normAutofit fontScale="92500" lnSpcReduction="20000"/>
          </a:bodyPr>
          <a:lstStyle/>
          <a:p>
            <a:pPr lvl="0"/>
            <a:r>
              <a:rPr lang="en-US" dirty="0"/>
              <a:t>Personally visit the allegedly incapacitated </a:t>
            </a:r>
            <a:r>
              <a:rPr lang="en-US" dirty="0" smtClean="0"/>
              <a:t>person.</a:t>
            </a:r>
            <a:endParaRPr lang="en-US" dirty="0"/>
          </a:p>
          <a:p>
            <a:pPr lvl="0"/>
            <a:r>
              <a:rPr lang="en-US" dirty="0"/>
              <a:t>Advise the person of their right to an attorney to represent their </a:t>
            </a:r>
            <a:r>
              <a:rPr lang="en-US" dirty="0" smtClean="0"/>
              <a:t>wishes.</a:t>
            </a:r>
            <a:endParaRPr lang="en-US" dirty="0"/>
          </a:p>
          <a:p>
            <a:pPr lvl="0"/>
            <a:r>
              <a:rPr lang="en-US" dirty="0"/>
              <a:t>Advise the person of their right to a jury </a:t>
            </a:r>
            <a:r>
              <a:rPr lang="en-US" dirty="0" smtClean="0"/>
              <a:t>trial.</a:t>
            </a:r>
            <a:endParaRPr lang="en-US" dirty="0"/>
          </a:p>
          <a:p>
            <a:pPr lvl="0"/>
            <a:r>
              <a:rPr lang="en-US" dirty="0"/>
              <a:t>Recommend the court appoint a second attorney to represent the person’s </a:t>
            </a:r>
            <a:r>
              <a:rPr lang="en-US" dirty="0" smtClean="0"/>
              <a:t>wishes </a:t>
            </a:r>
            <a:r>
              <a:rPr lang="en-US" dirty="0"/>
              <a:t>if the GAL believes this to be </a:t>
            </a:r>
            <a:r>
              <a:rPr lang="en-US" dirty="0" smtClean="0"/>
              <a:t>in person’s best interest. </a:t>
            </a:r>
            <a:endParaRPr lang="en-US" dirty="0"/>
          </a:p>
          <a:p>
            <a:pPr lvl="0"/>
            <a:r>
              <a:rPr lang="en-US" dirty="0"/>
              <a:t>Investigate the allegations and the </a:t>
            </a:r>
            <a:r>
              <a:rPr lang="en-US" dirty="0" smtClean="0"/>
              <a:t>evidence.</a:t>
            </a:r>
            <a:endParaRPr lang="en-US" dirty="0"/>
          </a:p>
          <a:p>
            <a:pPr lvl="0"/>
            <a:r>
              <a:rPr lang="en-US" dirty="0"/>
              <a:t>Request additional evaluations of the person’s </a:t>
            </a:r>
            <a:r>
              <a:rPr lang="en-US" dirty="0" smtClean="0"/>
              <a:t>capacity </a:t>
            </a:r>
            <a:r>
              <a:rPr lang="en-US" dirty="0"/>
              <a:t>if the GAL believe this to be </a:t>
            </a:r>
            <a:r>
              <a:rPr lang="en-US" dirty="0" smtClean="0"/>
              <a:t>appropriate.</a:t>
            </a:r>
            <a:endParaRPr lang="en-US" dirty="0"/>
          </a:p>
          <a:p>
            <a:pPr lvl="0"/>
            <a:r>
              <a:rPr lang="en-US" dirty="0"/>
              <a:t>Appear at all court </a:t>
            </a:r>
            <a:r>
              <a:rPr lang="en-US" dirty="0" smtClean="0"/>
              <a:t>proceedings.</a:t>
            </a:r>
            <a:endParaRPr lang="en-US" dirty="0"/>
          </a:p>
          <a:p>
            <a:pPr lvl="0"/>
            <a:r>
              <a:rPr lang="en-US" b="1" dirty="0"/>
              <a:t>Prepare a written report for the </a:t>
            </a:r>
            <a:r>
              <a:rPr lang="en-US" b="1" dirty="0" smtClean="0"/>
              <a:t>court. </a:t>
            </a:r>
            <a:endParaRPr lang="en-US" dirty="0"/>
          </a:p>
          <a:p>
            <a:endParaRPr lang="en-US" dirty="0"/>
          </a:p>
        </p:txBody>
      </p:sp>
    </p:spTree>
    <p:extLst>
      <p:ext uri="{BB962C8B-B14F-4D97-AF65-F5344CB8AC3E}">
        <p14:creationId xmlns:p14="http://schemas.microsoft.com/office/powerpoint/2010/main" val="3397726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GAL’S WRITTEN </a:t>
            </a:r>
            <a:r>
              <a:rPr lang="en-US" sz="3200" b="1" dirty="0" smtClean="0"/>
              <a:t>REPORT</a:t>
            </a:r>
            <a:endParaRPr lang="en-US" sz="3200" dirty="0"/>
          </a:p>
        </p:txBody>
      </p:sp>
      <p:sp>
        <p:nvSpPr>
          <p:cNvPr id="3" name="Content Placeholder 2"/>
          <p:cNvSpPr>
            <a:spLocks noGrp="1"/>
          </p:cNvSpPr>
          <p:nvPr>
            <p:ph sz="quarter" idx="1"/>
          </p:nvPr>
        </p:nvSpPr>
        <p:spPr>
          <a:xfrm>
            <a:off x="914400" y="1600200"/>
            <a:ext cx="7772400" cy="4419600"/>
          </a:xfrm>
        </p:spPr>
        <p:txBody>
          <a:bodyPr>
            <a:normAutofit lnSpcReduction="10000"/>
          </a:bodyPr>
          <a:lstStyle/>
          <a:p>
            <a:pPr marL="0" indent="0">
              <a:buNone/>
            </a:pPr>
            <a:r>
              <a:rPr lang="en-US" dirty="0"/>
              <a:t>The report must address:</a:t>
            </a:r>
          </a:p>
          <a:p>
            <a:pPr lvl="0"/>
            <a:r>
              <a:rPr lang="en-US" dirty="0" smtClean="0"/>
              <a:t>Whether </a:t>
            </a:r>
            <a:r>
              <a:rPr lang="en-US" dirty="0"/>
              <a:t>a </a:t>
            </a:r>
            <a:r>
              <a:rPr lang="en-US" dirty="0" smtClean="0"/>
              <a:t>G/C </a:t>
            </a:r>
            <a:r>
              <a:rPr lang="en-US" dirty="0"/>
              <a:t>is </a:t>
            </a:r>
            <a:r>
              <a:rPr lang="en-US" dirty="0" smtClean="0"/>
              <a:t>needed;</a:t>
            </a:r>
            <a:endParaRPr lang="en-US" dirty="0"/>
          </a:p>
          <a:p>
            <a:pPr lvl="0"/>
            <a:r>
              <a:rPr lang="en-US" dirty="0"/>
              <a:t>What the duties of the </a:t>
            </a:r>
            <a:r>
              <a:rPr lang="en-US" dirty="0" smtClean="0"/>
              <a:t>G/C </a:t>
            </a:r>
            <a:r>
              <a:rPr lang="en-US" dirty="0"/>
              <a:t>should </a:t>
            </a:r>
            <a:r>
              <a:rPr lang="en-US" dirty="0" smtClean="0"/>
              <a:t>be; </a:t>
            </a:r>
            <a:endParaRPr lang="en-US" dirty="0"/>
          </a:p>
          <a:p>
            <a:pPr lvl="0"/>
            <a:r>
              <a:rPr lang="en-US" dirty="0"/>
              <a:t>The suitability of the proposed </a:t>
            </a:r>
            <a:r>
              <a:rPr lang="en-US" dirty="0" smtClean="0"/>
              <a:t>G/C factoring </a:t>
            </a:r>
            <a:r>
              <a:rPr lang="en-US" dirty="0"/>
              <a:t>in </a:t>
            </a:r>
            <a:r>
              <a:rPr lang="en-US" dirty="0" smtClean="0"/>
              <a:t>(</a:t>
            </a:r>
            <a:r>
              <a:rPr lang="en-US" dirty="0" err="1" smtClean="0"/>
              <a:t>i</a:t>
            </a:r>
            <a:r>
              <a:rPr lang="en-US" dirty="0" smtClean="0"/>
              <a:t>) the wishes </a:t>
            </a:r>
            <a:r>
              <a:rPr lang="en-US" dirty="0"/>
              <a:t>of the allegedly incapacitated person and </a:t>
            </a:r>
            <a:r>
              <a:rPr lang="en-US" dirty="0" smtClean="0"/>
              <a:t>their relatives,  and (ii) the </a:t>
            </a:r>
            <a:r>
              <a:rPr lang="en-US" dirty="0"/>
              <a:t>proposed G/C’s relationship to </a:t>
            </a:r>
            <a:r>
              <a:rPr lang="en-US" dirty="0" smtClean="0"/>
              <a:t>the incapacitated person, </a:t>
            </a:r>
            <a:r>
              <a:rPr lang="en-US" dirty="0"/>
              <a:t>geographic </a:t>
            </a:r>
            <a:r>
              <a:rPr lang="en-US" dirty="0" smtClean="0"/>
              <a:t>location, </a:t>
            </a:r>
            <a:r>
              <a:rPr lang="en-US" dirty="0"/>
              <a:t>ability to act as G/C, commitment to promoting the </a:t>
            </a:r>
            <a:r>
              <a:rPr lang="en-US" dirty="0" smtClean="0"/>
              <a:t>incapacitated </a:t>
            </a:r>
            <a:r>
              <a:rPr lang="en-US" dirty="0"/>
              <a:t>person’s welfare, </a:t>
            </a:r>
            <a:r>
              <a:rPr lang="en-US" dirty="0" smtClean="0"/>
              <a:t>and possible </a:t>
            </a:r>
            <a:r>
              <a:rPr lang="en-US" dirty="0"/>
              <a:t>conflicts of </a:t>
            </a:r>
            <a:r>
              <a:rPr lang="en-US" dirty="0" smtClean="0"/>
              <a:t>interest; and</a:t>
            </a:r>
          </a:p>
          <a:p>
            <a:pPr lvl="0"/>
            <a:r>
              <a:rPr lang="en-US" dirty="0" smtClean="0"/>
              <a:t>The </a:t>
            </a:r>
            <a:r>
              <a:rPr lang="en-US" dirty="0"/>
              <a:t>proper residential setting for the allegedly incapacitated </a:t>
            </a:r>
            <a:r>
              <a:rPr lang="en-US" dirty="0" smtClean="0"/>
              <a:t>person.</a:t>
            </a:r>
            <a:endParaRPr lang="en-US" dirty="0"/>
          </a:p>
          <a:p>
            <a:endParaRPr lang="en-US" dirty="0"/>
          </a:p>
        </p:txBody>
      </p:sp>
    </p:spTree>
    <p:extLst>
      <p:ext uri="{BB962C8B-B14F-4D97-AF65-F5344CB8AC3E}">
        <p14:creationId xmlns:p14="http://schemas.microsoft.com/office/powerpoint/2010/main" val="3103347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THE COURT SHOULD CONSIDER IN DECIDING IF A G/C IS NEEDED</a:t>
            </a:r>
            <a:endParaRPr lang="en-US" sz="3200" dirty="0"/>
          </a:p>
        </p:txBody>
      </p:sp>
      <p:sp>
        <p:nvSpPr>
          <p:cNvPr id="3" name="Content Placeholder 2"/>
          <p:cNvSpPr>
            <a:spLocks noGrp="1"/>
          </p:cNvSpPr>
          <p:nvPr>
            <p:ph sz="quarter" idx="1"/>
          </p:nvPr>
        </p:nvSpPr>
        <p:spPr>
          <a:xfrm>
            <a:off x="914400" y="1600200"/>
            <a:ext cx="7772400" cy="4419600"/>
          </a:xfrm>
        </p:spPr>
        <p:txBody>
          <a:bodyPr/>
          <a:lstStyle/>
          <a:p>
            <a:pPr lvl="0"/>
            <a:r>
              <a:rPr lang="en-US" dirty="0"/>
              <a:t>The person’s </a:t>
            </a:r>
            <a:r>
              <a:rPr lang="en-US" dirty="0" smtClean="0"/>
              <a:t>limitations.</a:t>
            </a:r>
            <a:endParaRPr lang="en-US" dirty="0"/>
          </a:p>
          <a:p>
            <a:pPr lvl="0"/>
            <a:r>
              <a:rPr lang="en-US" dirty="0"/>
              <a:t>Whether </a:t>
            </a:r>
            <a:r>
              <a:rPr lang="en-US" dirty="0" smtClean="0"/>
              <a:t>the person’s needs can be met through </a:t>
            </a:r>
            <a:r>
              <a:rPr lang="en-US" dirty="0"/>
              <a:t>less restrictive </a:t>
            </a:r>
            <a:r>
              <a:rPr lang="en-US" dirty="0" smtClean="0"/>
              <a:t>alternatives.</a:t>
            </a:r>
            <a:endParaRPr lang="en-US" dirty="0"/>
          </a:p>
          <a:p>
            <a:pPr lvl="0"/>
            <a:r>
              <a:rPr lang="en-US" dirty="0"/>
              <a:t>How the person might best develop maximum self-reliance and </a:t>
            </a:r>
            <a:r>
              <a:rPr lang="en-US" dirty="0" smtClean="0"/>
              <a:t>independence.</a:t>
            </a:r>
            <a:endParaRPr lang="en-US" dirty="0"/>
          </a:p>
          <a:p>
            <a:pPr lvl="0"/>
            <a:r>
              <a:rPr lang="en-US" dirty="0"/>
              <a:t>The need to use guardianship/conservatorship to protect the person from abuse, neglect, or </a:t>
            </a:r>
            <a:r>
              <a:rPr lang="en-US" dirty="0" smtClean="0"/>
              <a:t>exploitation.</a:t>
            </a:r>
            <a:endParaRPr lang="en-US" dirty="0"/>
          </a:p>
          <a:p>
            <a:pPr lvl="0"/>
            <a:r>
              <a:rPr lang="en-US" dirty="0"/>
              <a:t>The suitability of the proposed </a:t>
            </a:r>
            <a:r>
              <a:rPr lang="en-US" dirty="0" smtClean="0"/>
              <a:t>G/C.</a:t>
            </a:r>
            <a:endParaRPr lang="en-US" dirty="0"/>
          </a:p>
          <a:p>
            <a:endParaRPr lang="en-US" dirty="0"/>
          </a:p>
        </p:txBody>
      </p:sp>
    </p:spTree>
    <p:extLst>
      <p:ext uri="{BB962C8B-B14F-4D97-AF65-F5344CB8AC3E}">
        <p14:creationId xmlns:p14="http://schemas.microsoft.com/office/powerpoint/2010/main" val="96527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295400"/>
          </a:xfrm>
        </p:spPr>
        <p:txBody>
          <a:bodyPr>
            <a:normAutofit/>
          </a:bodyPr>
          <a:lstStyle/>
          <a:p>
            <a:r>
              <a:rPr lang="en-US" sz="3200" b="1" dirty="0"/>
              <a:t>THE POWER OF THE G/C </a:t>
            </a:r>
            <a:r>
              <a:rPr lang="en-US" sz="3200" b="1" dirty="0" smtClean="0"/>
              <a:t>IS </a:t>
            </a:r>
            <a:r>
              <a:rPr lang="en-US" sz="3200" b="1" dirty="0"/>
              <a:t>DEFINED BY THE </a:t>
            </a:r>
            <a:r>
              <a:rPr lang="en-US" sz="3200" b="1" dirty="0" smtClean="0"/>
              <a:t>COURT</a:t>
            </a:r>
            <a:endParaRPr lang="en-US" sz="3200" dirty="0"/>
          </a:p>
        </p:txBody>
      </p:sp>
      <p:sp>
        <p:nvSpPr>
          <p:cNvPr id="3" name="Content Placeholder 2"/>
          <p:cNvSpPr>
            <a:spLocks noGrp="1"/>
          </p:cNvSpPr>
          <p:nvPr>
            <p:ph sz="quarter" idx="1"/>
          </p:nvPr>
        </p:nvSpPr>
        <p:spPr>
          <a:xfrm>
            <a:off x="914400" y="1524000"/>
            <a:ext cx="7772400" cy="4495800"/>
          </a:xfrm>
        </p:spPr>
        <p:txBody>
          <a:bodyPr/>
          <a:lstStyle/>
          <a:p>
            <a:pPr marL="0" lvl="0" indent="0">
              <a:buNone/>
            </a:pPr>
            <a:endParaRPr lang="en-US" dirty="0" smtClean="0"/>
          </a:p>
          <a:p>
            <a:pPr marL="0" lvl="0" indent="0">
              <a:buNone/>
            </a:pPr>
            <a:r>
              <a:rPr lang="en-US" dirty="0" smtClean="0"/>
              <a:t>The </a:t>
            </a:r>
            <a:r>
              <a:rPr lang="en-US" dirty="0"/>
              <a:t>court defines the powers and duties of the G/C. </a:t>
            </a:r>
            <a:endParaRPr lang="en-US" dirty="0" smtClean="0"/>
          </a:p>
          <a:p>
            <a:pPr marL="0" lvl="0" indent="0">
              <a:buNone/>
            </a:pPr>
            <a:endParaRPr lang="en-US" dirty="0"/>
          </a:p>
          <a:p>
            <a:pPr marL="0" lvl="0" indent="0">
              <a:buNone/>
            </a:pPr>
            <a:r>
              <a:rPr lang="en-US" dirty="0"/>
              <a:t>The powers may be limited in scope and time</a:t>
            </a:r>
            <a:r>
              <a:rPr lang="en-US" dirty="0" smtClean="0"/>
              <a:t>.</a:t>
            </a:r>
          </a:p>
          <a:p>
            <a:pPr marL="0" lvl="0" indent="0">
              <a:buNone/>
            </a:pPr>
            <a:endParaRPr lang="en-US" dirty="0"/>
          </a:p>
          <a:p>
            <a:pPr marL="0" lvl="0" indent="0">
              <a:buNone/>
            </a:pPr>
            <a:r>
              <a:rPr lang="en-US" dirty="0"/>
              <a:t>The powers should be designed to permit the incapacitated person to care for himself and manage her property to the extent of his/her ability.</a:t>
            </a:r>
          </a:p>
          <a:p>
            <a:pPr marL="0" indent="0">
              <a:buNone/>
            </a:pPr>
            <a:endParaRPr lang="en-US" dirty="0"/>
          </a:p>
          <a:p>
            <a:endParaRPr lang="en-US" dirty="0"/>
          </a:p>
        </p:txBody>
      </p:sp>
    </p:spTree>
    <p:extLst>
      <p:ext uri="{BB962C8B-B14F-4D97-AF65-F5344CB8AC3E}">
        <p14:creationId xmlns:p14="http://schemas.microsoft.com/office/powerpoint/2010/main" val="1118412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73162"/>
          </a:xfrm>
        </p:spPr>
        <p:txBody>
          <a:bodyPr>
            <a:normAutofit/>
          </a:bodyPr>
          <a:lstStyle/>
          <a:p>
            <a:r>
              <a:rPr lang="en-US" sz="3200" b="1" dirty="0"/>
              <a:t>OBLIGATIONS OF ALL </a:t>
            </a:r>
            <a:r>
              <a:rPr lang="en-US" sz="3200" b="1" dirty="0" smtClean="0"/>
              <a:t>GUARDIANS</a:t>
            </a:r>
            <a:endParaRPr lang="en-US" sz="3200" dirty="0"/>
          </a:p>
        </p:txBody>
      </p:sp>
      <p:sp>
        <p:nvSpPr>
          <p:cNvPr id="3" name="Content Placeholder 2"/>
          <p:cNvSpPr>
            <a:spLocks noGrp="1"/>
          </p:cNvSpPr>
          <p:nvPr>
            <p:ph sz="quarter" idx="1"/>
          </p:nvPr>
        </p:nvSpPr>
        <p:spPr>
          <a:xfrm>
            <a:off x="914400" y="1600200"/>
            <a:ext cx="7772400" cy="4419600"/>
          </a:xfrm>
        </p:spPr>
        <p:txBody>
          <a:bodyPr>
            <a:normAutofit lnSpcReduction="10000"/>
          </a:bodyPr>
          <a:lstStyle/>
          <a:p>
            <a:pPr lvl="0"/>
            <a:r>
              <a:rPr lang="en-US" dirty="0"/>
              <a:t>To the extent feasible, encourage the incapacitated person to participate in decisions, to act on his own behalf, and to develop or regain the capacity to manage personal affairs. </a:t>
            </a:r>
          </a:p>
          <a:p>
            <a:pPr lvl="0"/>
            <a:r>
              <a:rPr lang="en-US" dirty="0" smtClean="0"/>
              <a:t>Consider </a:t>
            </a:r>
            <a:r>
              <a:rPr lang="en-US" dirty="0"/>
              <a:t>the expressed desires and personal values of the incapacitated person to the extent </a:t>
            </a:r>
            <a:r>
              <a:rPr lang="en-US" dirty="0" smtClean="0"/>
              <a:t>known. </a:t>
            </a:r>
            <a:endParaRPr lang="en-US" dirty="0"/>
          </a:p>
          <a:p>
            <a:pPr lvl="0"/>
            <a:r>
              <a:rPr lang="en-US" dirty="0"/>
              <a:t>Act in the incapacitated person's best interest and exercise reasonable care, diligence, and prudence.</a:t>
            </a:r>
          </a:p>
          <a:p>
            <a:pPr lvl="0"/>
            <a:r>
              <a:rPr lang="en-US" dirty="0"/>
              <a:t>Not unreasonably restrict an incapacitated person's ability to communicate with, visit, or interact with other persons with whom the incapacitated person has an established relationship.</a:t>
            </a:r>
          </a:p>
          <a:p>
            <a:endParaRPr lang="en-US" dirty="0"/>
          </a:p>
        </p:txBody>
      </p:sp>
    </p:spTree>
    <p:extLst>
      <p:ext uri="{BB962C8B-B14F-4D97-AF65-F5344CB8AC3E}">
        <p14:creationId xmlns:p14="http://schemas.microsoft.com/office/powerpoint/2010/main" val="3762747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EVERYTHING CAN BE CHANGED </a:t>
            </a:r>
            <a:endParaRPr lang="en-US" sz="3200" dirty="0"/>
          </a:p>
        </p:txBody>
      </p:sp>
      <p:sp>
        <p:nvSpPr>
          <p:cNvPr id="3" name="Content Placeholder 2"/>
          <p:cNvSpPr>
            <a:spLocks noGrp="1"/>
          </p:cNvSpPr>
          <p:nvPr>
            <p:ph sz="quarter" idx="1"/>
          </p:nvPr>
        </p:nvSpPr>
        <p:spPr>
          <a:xfrm>
            <a:off x="914400" y="1828800"/>
            <a:ext cx="7772400" cy="4191000"/>
          </a:xfrm>
        </p:spPr>
        <p:txBody>
          <a:bodyPr>
            <a:normAutofit/>
          </a:bodyPr>
          <a:lstStyle/>
          <a:p>
            <a:pPr marL="0" lvl="0" indent="0">
              <a:buNone/>
            </a:pPr>
            <a:r>
              <a:rPr lang="en-US" sz="2800" dirty="0" smtClean="0"/>
              <a:t>In a subsequent court proceeding</a:t>
            </a:r>
          </a:p>
          <a:p>
            <a:pPr lvl="0"/>
            <a:r>
              <a:rPr lang="en-US" sz="2800" dirty="0" smtClean="0"/>
              <a:t>Powers </a:t>
            </a:r>
            <a:r>
              <a:rPr lang="en-US" sz="2800" dirty="0"/>
              <a:t>of G/C can be </a:t>
            </a:r>
            <a:r>
              <a:rPr lang="en-US" sz="2800" dirty="0" smtClean="0"/>
              <a:t>modified;</a:t>
            </a:r>
            <a:endParaRPr lang="en-US" sz="2800" dirty="0"/>
          </a:p>
          <a:p>
            <a:pPr lvl="0"/>
            <a:r>
              <a:rPr lang="en-US" sz="2800" dirty="0"/>
              <a:t>Person serving as the G/C can be </a:t>
            </a:r>
            <a:r>
              <a:rPr lang="en-US" sz="2800" dirty="0" smtClean="0"/>
              <a:t>changed;</a:t>
            </a:r>
            <a:endParaRPr lang="en-US" sz="2800" dirty="0"/>
          </a:p>
          <a:p>
            <a:pPr lvl="0"/>
            <a:r>
              <a:rPr lang="en-US" sz="2800" dirty="0"/>
              <a:t>Person may be restored to </a:t>
            </a:r>
            <a:r>
              <a:rPr lang="en-US" sz="2800" dirty="0" smtClean="0"/>
              <a:t>capacity.</a:t>
            </a:r>
            <a:endParaRPr lang="en-US" sz="2800" dirty="0"/>
          </a:p>
          <a:p>
            <a:endParaRPr lang="en-US" sz="2800" dirty="0"/>
          </a:p>
        </p:txBody>
      </p:sp>
    </p:spTree>
    <p:extLst>
      <p:ext uri="{BB962C8B-B14F-4D97-AF65-F5344CB8AC3E}">
        <p14:creationId xmlns:p14="http://schemas.microsoft.com/office/powerpoint/2010/main" val="1673540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ADDITIONAL PROTECTIONS </a:t>
            </a:r>
            <a:r>
              <a:rPr lang="en-US" sz="3200" b="1" dirty="0" smtClean="0"/>
              <a:t>IF A PUBLIC </a:t>
            </a:r>
            <a:r>
              <a:rPr lang="en-US" sz="3200" b="1" dirty="0"/>
              <a:t>G/C IS </a:t>
            </a:r>
            <a:r>
              <a:rPr lang="en-US" sz="3200" b="1" dirty="0" smtClean="0"/>
              <a:t>INVOLVED</a:t>
            </a:r>
            <a:endParaRPr lang="en-US" sz="3200" dirty="0"/>
          </a:p>
        </p:txBody>
      </p:sp>
      <p:sp>
        <p:nvSpPr>
          <p:cNvPr id="3" name="Content Placeholder 2"/>
          <p:cNvSpPr>
            <a:spLocks noGrp="1"/>
          </p:cNvSpPr>
          <p:nvPr>
            <p:ph sz="quarter" idx="1"/>
          </p:nvPr>
        </p:nvSpPr>
        <p:spPr>
          <a:xfrm>
            <a:off x="914400" y="1676400"/>
            <a:ext cx="7772400" cy="4343400"/>
          </a:xfrm>
        </p:spPr>
        <p:txBody>
          <a:bodyPr>
            <a:normAutofit fontScale="92500"/>
          </a:bodyPr>
          <a:lstStyle/>
          <a:p>
            <a:pPr marL="0" indent="0">
              <a:buNone/>
            </a:pPr>
            <a:r>
              <a:rPr lang="en-US" dirty="0"/>
              <a:t>Before agreeing to serve as a </a:t>
            </a:r>
            <a:r>
              <a:rPr lang="en-US" dirty="0" smtClean="0"/>
              <a:t>G/C </a:t>
            </a:r>
            <a:r>
              <a:rPr lang="en-US" dirty="0"/>
              <a:t>the multidisciplinary panel is required to consider whether</a:t>
            </a:r>
          </a:p>
          <a:p>
            <a:pPr lvl="0"/>
            <a:r>
              <a:rPr lang="en-US" dirty="0"/>
              <a:t>The </a:t>
            </a:r>
            <a:r>
              <a:rPr lang="en-US" dirty="0" smtClean="0"/>
              <a:t>appointment </a:t>
            </a:r>
            <a:r>
              <a:rPr lang="en-US" dirty="0"/>
              <a:t>of a G/C is appropriate, and </a:t>
            </a:r>
          </a:p>
          <a:p>
            <a:pPr lvl="0"/>
            <a:r>
              <a:rPr lang="en-US" dirty="0"/>
              <a:t>Is the least restrictive alternative available to assist the person.</a:t>
            </a:r>
          </a:p>
          <a:p>
            <a:pPr marL="0" indent="0">
              <a:buNone/>
            </a:pPr>
            <a:r>
              <a:rPr lang="en-US" dirty="0"/>
              <a:t> </a:t>
            </a:r>
          </a:p>
          <a:p>
            <a:pPr marL="0" indent="0">
              <a:buNone/>
            </a:pPr>
            <a:r>
              <a:rPr lang="en-US" dirty="0" smtClean="0"/>
              <a:t>The MDP should recommend </a:t>
            </a:r>
            <a:r>
              <a:rPr lang="en-US" dirty="0"/>
              <a:t>to the court appropriate limitations on the power of the G/C.</a:t>
            </a:r>
          </a:p>
          <a:p>
            <a:pPr marL="0" indent="0">
              <a:buNone/>
            </a:pPr>
            <a:r>
              <a:rPr lang="en-US" dirty="0"/>
              <a:t> </a:t>
            </a:r>
          </a:p>
          <a:p>
            <a:pPr marL="0" indent="0">
              <a:buNone/>
            </a:pPr>
            <a:r>
              <a:rPr lang="en-US" dirty="0" smtClean="0"/>
              <a:t>The MDP reviews </a:t>
            </a:r>
            <a:r>
              <a:rPr lang="en-US" dirty="0"/>
              <a:t>all public G/</a:t>
            </a:r>
            <a:r>
              <a:rPr lang="en-US" dirty="0" err="1"/>
              <a:t>Cships</a:t>
            </a:r>
            <a:r>
              <a:rPr lang="en-US" dirty="0"/>
              <a:t> annually to ensure that the appointment continues to be appropriate.</a:t>
            </a:r>
          </a:p>
          <a:p>
            <a:endParaRPr lang="en-US" dirty="0"/>
          </a:p>
        </p:txBody>
      </p:sp>
    </p:spTree>
    <p:extLst>
      <p:ext uri="{BB962C8B-B14F-4D97-AF65-F5344CB8AC3E}">
        <p14:creationId xmlns:p14="http://schemas.microsoft.com/office/powerpoint/2010/main" val="62529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sz="3200" b="1" dirty="0" smtClean="0"/>
              <a:t>SUMMARY</a:t>
            </a:r>
            <a:endParaRPr lang="en-US" sz="3200" dirty="0"/>
          </a:p>
        </p:txBody>
      </p:sp>
      <p:sp>
        <p:nvSpPr>
          <p:cNvPr id="3" name="Content Placeholder 2"/>
          <p:cNvSpPr>
            <a:spLocks noGrp="1"/>
          </p:cNvSpPr>
          <p:nvPr>
            <p:ph sz="quarter" idx="1"/>
          </p:nvPr>
        </p:nvSpPr>
        <p:spPr>
          <a:xfrm>
            <a:off x="914400" y="1143000"/>
            <a:ext cx="7772400" cy="4876800"/>
          </a:xfrm>
        </p:spPr>
        <p:txBody>
          <a:bodyPr>
            <a:normAutofit lnSpcReduction="10000"/>
          </a:bodyPr>
          <a:lstStyle/>
          <a:p>
            <a:pPr marL="0" indent="0">
              <a:buNone/>
            </a:pPr>
            <a:r>
              <a:rPr lang="en-US" dirty="0" smtClean="0"/>
              <a:t>The purpose is not to deprive people of autonomy but for those who lack capacity to designate a person who will be legally responsible and accountable for acting to protect the person and their interests.</a:t>
            </a:r>
          </a:p>
          <a:p>
            <a:pPr marL="0" indent="0">
              <a:buNone/>
            </a:pPr>
            <a:r>
              <a:rPr lang="en-US" dirty="0" smtClean="0"/>
              <a:t>The protections provided by Virginia law are</a:t>
            </a:r>
          </a:p>
          <a:p>
            <a:pPr lvl="2"/>
            <a:r>
              <a:rPr lang="en-US" dirty="0"/>
              <a:t>Court process</a:t>
            </a:r>
            <a:endParaRPr lang="en-US" sz="1400" dirty="0"/>
          </a:p>
          <a:p>
            <a:pPr lvl="2"/>
            <a:r>
              <a:rPr lang="en-US" dirty="0"/>
              <a:t>Notice to person</a:t>
            </a:r>
            <a:endParaRPr lang="en-US" sz="1400" dirty="0"/>
          </a:p>
          <a:p>
            <a:pPr lvl="2"/>
            <a:r>
              <a:rPr lang="en-US" dirty="0"/>
              <a:t>Notice to family</a:t>
            </a:r>
            <a:endParaRPr lang="en-US" sz="1400" dirty="0"/>
          </a:p>
          <a:p>
            <a:pPr lvl="2"/>
            <a:r>
              <a:rPr lang="en-US" dirty="0"/>
              <a:t>GAL</a:t>
            </a:r>
            <a:endParaRPr lang="en-US" sz="1400" dirty="0"/>
          </a:p>
          <a:p>
            <a:pPr lvl="2"/>
            <a:r>
              <a:rPr lang="en-US" dirty="0"/>
              <a:t>Second attorney</a:t>
            </a:r>
            <a:endParaRPr lang="en-US" sz="1400" dirty="0"/>
          </a:p>
          <a:p>
            <a:pPr lvl="2"/>
            <a:r>
              <a:rPr lang="en-US" dirty="0" smtClean="0"/>
              <a:t>Right to jury </a:t>
            </a:r>
            <a:r>
              <a:rPr lang="en-US" dirty="0"/>
              <a:t>trial</a:t>
            </a:r>
            <a:endParaRPr lang="en-US" sz="1400" dirty="0"/>
          </a:p>
          <a:p>
            <a:pPr lvl="2"/>
            <a:r>
              <a:rPr lang="en-US" dirty="0"/>
              <a:t>Court consideration of individual needs and circumstances</a:t>
            </a:r>
            <a:endParaRPr lang="en-US" sz="1400" dirty="0"/>
          </a:p>
          <a:p>
            <a:pPr lvl="2"/>
            <a:r>
              <a:rPr lang="en-US" dirty="0"/>
              <a:t>Limitations on the G/C powers</a:t>
            </a:r>
            <a:endParaRPr lang="en-US" sz="1400" dirty="0"/>
          </a:p>
          <a:p>
            <a:pPr lvl="2"/>
            <a:r>
              <a:rPr lang="en-US" dirty="0"/>
              <a:t>Orders may be </a:t>
            </a:r>
            <a:r>
              <a:rPr lang="en-US" dirty="0" smtClean="0"/>
              <a:t>changed.</a:t>
            </a:r>
            <a:endParaRPr lang="en-US" sz="1400" dirty="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380125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Disclaimer</a:t>
            </a:r>
            <a:endParaRPr lang="en-US" b="1" dirty="0"/>
          </a:p>
        </p:txBody>
      </p:sp>
      <p:sp>
        <p:nvSpPr>
          <p:cNvPr id="3" name="Content Placeholder 2"/>
          <p:cNvSpPr>
            <a:spLocks noGrp="1"/>
          </p:cNvSpPr>
          <p:nvPr>
            <p:ph sz="quarter" idx="1"/>
          </p:nvPr>
        </p:nvSpPr>
        <p:spPr/>
        <p:txBody>
          <a:bodyPr/>
          <a:lstStyle/>
          <a:p>
            <a:pPr marL="0" indent="0">
              <a:buNone/>
            </a:pPr>
            <a:r>
              <a:rPr lang="en-US" sz="2400" dirty="0"/>
              <a:t>Opinions </a:t>
            </a:r>
            <a:r>
              <a:rPr lang="en-US" sz="2400" dirty="0" smtClean="0"/>
              <a:t>expressed in this presentation are </a:t>
            </a:r>
            <a:r>
              <a:rPr lang="en-US" sz="2400" dirty="0"/>
              <a:t>those of the </a:t>
            </a:r>
            <a:r>
              <a:rPr lang="en-US" sz="2400" dirty="0" smtClean="0"/>
              <a:t>speaker </a:t>
            </a:r>
            <a:r>
              <a:rPr lang="en-US" sz="2400" dirty="0"/>
              <a:t>and do not </a:t>
            </a:r>
            <a:r>
              <a:rPr lang="en-US" sz="2400" dirty="0" smtClean="0"/>
              <a:t>necessarily reflect </a:t>
            </a:r>
            <a:r>
              <a:rPr lang="en-US" sz="2400" dirty="0"/>
              <a:t>the v</a:t>
            </a:r>
            <a:r>
              <a:rPr lang="en-US" sz="2400" dirty="0" smtClean="0"/>
              <a:t>iews </a:t>
            </a:r>
            <a:r>
              <a:rPr lang="en-US" sz="2400" dirty="0"/>
              <a:t>of the </a:t>
            </a:r>
            <a:r>
              <a:rPr lang="en-US" sz="2400" dirty="0" smtClean="0"/>
              <a:t>Virginia Department for Aging and Rehabilitative Services.</a:t>
            </a:r>
            <a:endParaRPr lang="en-US" dirty="0"/>
          </a:p>
        </p:txBody>
      </p:sp>
    </p:spTree>
    <p:extLst>
      <p:ext uri="{BB962C8B-B14F-4D97-AF65-F5344CB8AC3E}">
        <p14:creationId xmlns:p14="http://schemas.microsoft.com/office/powerpoint/2010/main" val="138998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762000"/>
          </a:xfrm>
        </p:spPr>
        <p:txBody>
          <a:bodyPr>
            <a:normAutofit/>
          </a:bodyPr>
          <a:lstStyle/>
          <a:p>
            <a:r>
              <a:rPr lang="en-US" sz="3200" b="1" dirty="0"/>
              <a:t>CIRCUIT COURT DECISION</a:t>
            </a:r>
            <a:endParaRPr lang="en-US" sz="3200" dirty="0"/>
          </a:p>
        </p:txBody>
      </p:sp>
      <p:sp>
        <p:nvSpPr>
          <p:cNvPr id="3" name="Content Placeholder 2"/>
          <p:cNvSpPr>
            <a:spLocks noGrp="1"/>
          </p:cNvSpPr>
          <p:nvPr>
            <p:ph sz="quarter" idx="1"/>
          </p:nvPr>
        </p:nvSpPr>
        <p:spPr>
          <a:xfrm>
            <a:off x="914400" y="1981200"/>
            <a:ext cx="7772400" cy="4038600"/>
          </a:xfrm>
        </p:spPr>
        <p:txBody>
          <a:bodyPr>
            <a:normAutofit/>
          </a:bodyPr>
          <a:lstStyle/>
          <a:p>
            <a:pPr marL="0" indent="0">
              <a:buNone/>
            </a:pPr>
            <a:r>
              <a:rPr lang="en-US" sz="3200" dirty="0"/>
              <a:t>No one receives a guardian or conservator unless a Virginia circuit court </a:t>
            </a:r>
            <a:r>
              <a:rPr lang="en-US" sz="3200" dirty="0" smtClean="0"/>
              <a:t>determines that </a:t>
            </a:r>
            <a:r>
              <a:rPr lang="en-US" sz="3200" dirty="0"/>
              <a:t>the individual is incapacitated.</a:t>
            </a:r>
          </a:p>
          <a:p>
            <a:r>
              <a:rPr lang="en-US" sz="3200" dirty="0" smtClean="0"/>
              <a:t>A judge or a jury makes </a:t>
            </a:r>
            <a:r>
              <a:rPr lang="en-US" sz="3200" dirty="0"/>
              <a:t>the </a:t>
            </a:r>
            <a:r>
              <a:rPr lang="en-US" sz="3200" dirty="0" smtClean="0"/>
              <a:t>determination</a:t>
            </a:r>
            <a:endParaRPr lang="en-US" sz="3200" dirty="0"/>
          </a:p>
          <a:p>
            <a:r>
              <a:rPr lang="en-US" sz="3200" dirty="0"/>
              <a:t>Based on “clear and convincing evidence” of incapacity.  </a:t>
            </a:r>
          </a:p>
          <a:p>
            <a:endParaRPr lang="en-US" dirty="0"/>
          </a:p>
        </p:txBody>
      </p:sp>
    </p:spTree>
    <p:extLst>
      <p:ext uri="{BB962C8B-B14F-4D97-AF65-F5344CB8AC3E}">
        <p14:creationId xmlns:p14="http://schemas.microsoft.com/office/powerpoint/2010/main" val="1088519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Standards of Proof</a:t>
            </a:r>
            <a:endParaRPr lang="en-US" sz="3200" b="1"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6096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3346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endParaRPr lang="en-US" dirty="0" smtClean="0"/>
          </a:p>
          <a:p>
            <a:pPr marL="0" indent="0">
              <a:buNone/>
            </a:pPr>
            <a:r>
              <a:rPr lang="en-US" sz="3200" dirty="0" smtClean="0"/>
              <a:t>Incapable </a:t>
            </a:r>
            <a:r>
              <a:rPr lang="en-US" sz="3200" dirty="0"/>
              <a:t>of evaluating and receiving information to such an extent the person does not have the </a:t>
            </a:r>
            <a:r>
              <a:rPr lang="en-US" sz="3200" dirty="0" smtClean="0"/>
              <a:t>ability</a:t>
            </a:r>
            <a:endParaRPr lang="en-US" sz="3200" dirty="0"/>
          </a:p>
          <a:p>
            <a:pPr lvl="0"/>
            <a:r>
              <a:rPr lang="en-US" sz="3200" dirty="0"/>
              <a:t>To meet the essential requirements for taking care of their health, safety, daily care, or therapeutic needs (Guardian)</a:t>
            </a:r>
          </a:p>
          <a:p>
            <a:pPr lvl="0"/>
            <a:r>
              <a:rPr lang="en-US" sz="3200" dirty="0"/>
              <a:t>To manage property, assets or financial affairs (Conservator</a:t>
            </a:r>
            <a:r>
              <a:rPr lang="en-US" sz="3200" dirty="0" smtClean="0"/>
              <a:t>)</a:t>
            </a:r>
          </a:p>
          <a:p>
            <a:pPr marL="0" lvl="0" indent="0">
              <a:buNone/>
            </a:pPr>
            <a:endParaRPr lang="en-US" sz="3200" dirty="0"/>
          </a:p>
          <a:p>
            <a:pPr marL="0" indent="0">
              <a:buNone/>
            </a:pPr>
            <a:r>
              <a:rPr lang="en-US" sz="3800" b="1" dirty="0"/>
              <a:t>POOR JUDGEMENT ALONE IS NOT SUFFICIENT EVIDENCE TO FIND </a:t>
            </a:r>
            <a:r>
              <a:rPr lang="en-US" sz="3800" b="1" dirty="0" smtClean="0"/>
              <a:t> THE </a:t>
            </a:r>
            <a:r>
              <a:rPr lang="en-US" sz="3800" b="1" dirty="0"/>
              <a:t>INDIVIDUAL IS INCAPACITATED</a:t>
            </a:r>
            <a:r>
              <a:rPr lang="en-US" b="1" dirty="0"/>
              <a:t>.</a:t>
            </a:r>
            <a:endParaRPr lang="en-US" dirty="0"/>
          </a:p>
          <a:p>
            <a:endParaRPr lang="en-US" dirty="0"/>
          </a:p>
        </p:txBody>
      </p:sp>
      <p:sp>
        <p:nvSpPr>
          <p:cNvPr id="4" name="Title 3"/>
          <p:cNvSpPr>
            <a:spLocks noGrp="1"/>
          </p:cNvSpPr>
          <p:nvPr>
            <p:ph type="title"/>
          </p:nvPr>
        </p:nvSpPr>
        <p:spPr>
          <a:xfrm>
            <a:off x="990600" y="685800"/>
            <a:ext cx="7696200" cy="762000"/>
          </a:xfrm>
        </p:spPr>
        <p:txBody>
          <a:bodyPr>
            <a:normAutofit fontScale="90000"/>
          </a:bodyPr>
          <a:lstStyle/>
          <a:p>
            <a:r>
              <a:rPr lang="en-US" dirty="0"/>
              <a:t> </a:t>
            </a:r>
            <a:br>
              <a:rPr lang="en-US" dirty="0"/>
            </a:br>
            <a:r>
              <a:rPr lang="en-US" sz="3600" b="1" dirty="0"/>
              <a:t>INCAPACITY</a:t>
            </a:r>
            <a:endParaRPr lang="en-US" sz="3600" dirty="0"/>
          </a:p>
        </p:txBody>
      </p:sp>
    </p:spTree>
    <p:extLst>
      <p:ext uri="{BB962C8B-B14F-4D97-AF65-F5344CB8AC3E}">
        <p14:creationId xmlns:p14="http://schemas.microsoft.com/office/powerpoint/2010/main" val="127997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274638"/>
            <a:ext cx="7772400" cy="1477962"/>
          </a:xfrm>
        </p:spPr>
        <p:txBody>
          <a:bodyPr>
            <a:normAutofit fontScale="90000"/>
          </a:bodyPr>
          <a:lstStyle/>
          <a:p>
            <a:r>
              <a:rPr lang="en-US" b="1" dirty="0"/>
              <a:t> </a:t>
            </a:r>
            <a:r>
              <a:rPr lang="en-US" dirty="0"/>
              <a:t/>
            </a:r>
            <a:br>
              <a:rPr lang="en-US" dirty="0"/>
            </a:br>
            <a:r>
              <a:rPr lang="en-US" dirty="0" smtClean="0"/>
              <a:t/>
            </a:r>
            <a:br>
              <a:rPr lang="en-US" dirty="0" smtClean="0"/>
            </a:br>
            <a:r>
              <a:rPr lang="en-US" dirty="0"/>
              <a:t/>
            </a:r>
            <a:br>
              <a:rPr lang="en-US" dirty="0"/>
            </a:br>
            <a:r>
              <a:rPr lang="en-US" sz="3600" b="1" dirty="0" smtClean="0"/>
              <a:t>WHAT </a:t>
            </a:r>
            <a:r>
              <a:rPr lang="en-US" sz="3600" b="1" dirty="0"/>
              <a:t>THE COURT </a:t>
            </a:r>
            <a:r>
              <a:rPr lang="en-US" sz="3600" b="1" dirty="0" smtClean="0"/>
              <a:t>CONSIDERS </a:t>
            </a:r>
            <a:r>
              <a:rPr lang="en-US" sz="3600" b="1" dirty="0"/>
              <a:t>FOR </a:t>
            </a:r>
            <a:r>
              <a:rPr lang="en-US" sz="3600" b="1" dirty="0" smtClean="0"/>
              <a:t>INCAPACITY</a:t>
            </a:r>
            <a:endParaRPr lang="en-US" sz="3600" dirty="0"/>
          </a:p>
        </p:txBody>
      </p:sp>
      <p:sp>
        <p:nvSpPr>
          <p:cNvPr id="2" name="Content Placeholder 1"/>
          <p:cNvSpPr>
            <a:spLocks noGrp="1"/>
          </p:cNvSpPr>
          <p:nvPr>
            <p:ph sz="quarter" idx="1"/>
          </p:nvPr>
        </p:nvSpPr>
        <p:spPr>
          <a:xfrm>
            <a:off x="914400" y="1905000"/>
            <a:ext cx="7772400" cy="4114800"/>
          </a:xfrm>
        </p:spPr>
        <p:txBody>
          <a:bodyPr>
            <a:normAutofit lnSpcReduction="10000"/>
          </a:bodyPr>
          <a:lstStyle/>
          <a:p>
            <a:pPr marL="0" indent="0">
              <a:buNone/>
            </a:pPr>
            <a:r>
              <a:rPr lang="en-US" dirty="0"/>
              <a:t>A report prepared by a licensed professional skilled in the assessment </a:t>
            </a:r>
            <a:r>
              <a:rPr lang="en-US" dirty="0" smtClean="0"/>
              <a:t>&amp; treatment </a:t>
            </a:r>
            <a:r>
              <a:rPr lang="en-US" dirty="0"/>
              <a:t>of the condition </a:t>
            </a:r>
            <a:r>
              <a:rPr lang="en-US" dirty="0" smtClean="0"/>
              <a:t>alleged </a:t>
            </a:r>
            <a:r>
              <a:rPr lang="en-US" dirty="0"/>
              <a:t>to be the </a:t>
            </a:r>
            <a:r>
              <a:rPr lang="en-US" dirty="0" smtClean="0"/>
              <a:t>cause </a:t>
            </a:r>
            <a:r>
              <a:rPr lang="en-US" dirty="0"/>
              <a:t>of the </a:t>
            </a:r>
            <a:r>
              <a:rPr lang="en-US" dirty="0" smtClean="0"/>
              <a:t>incapacity.  The report should discuss</a:t>
            </a:r>
          </a:p>
          <a:p>
            <a:r>
              <a:rPr lang="en-US" dirty="0" smtClean="0"/>
              <a:t>The </a:t>
            </a:r>
            <a:r>
              <a:rPr lang="en-US" dirty="0"/>
              <a:t>nature of the alleged incapacity and the person’s specific functional </a:t>
            </a:r>
            <a:r>
              <a:rPr lang="en-US" dirty="0" smtClean="0"/>
              <a:t>impairments,</a:t>
            </a:r>
            <a:endParaRPr lang="en-US" dirty="0"/>
          </a:p>
          <a:p>
            <a:pPr lvl="0"/>
            <a:r>
              <a:rPr lang="en-US" dirty="0"/>
              <a:t>The diagnosis and the </a:t>
            </a:r>
            <a:r>
              <a:rPr lang="en-US" dirty="0" smtClean="0"/>
              <a:t>prognosis,</a:t>
            </a:r>
            <a:endParaRPr lang="en-US" dirty="0"/>
          </a:p>
          <a:p>
            <a:pPr lvl="0"/>
            <a:r>
              <a:rPr lang="en-US" dirty="0"/>
              <a:t>Whether medications could </a:t>
            </a:r>
            <a:r>
              <a:rPr lang="en-US" dirty="0" smtClean="0"/>
              <a:t>affect </a:t>
            </a:r>
            <a:r>
              <a:rPr lang="en-US" dirty="0"/>
              <a:t>the person’s behavior, or </a:t>
            </a:r>
            <a:r>
              <a:rPr lang="en-US" dirty="0" smtClean="0"/>
              <a:t>demeanor, and</a:t>
            </a:r>
            <a:endParaRPr lang="en-US" dirty="0"/>
          </a:p>
          <a:p>
            <a:pPr lvl="0"/>
            <a:r>
              <a:rPr lang="en-US" dirty="0"/>
              <a:t>The person’s ability to learn self-care, adaptive behaviors, and social </a:t>
            </a:r>
            <a:r>
              <a:rPr lang="en-US" dirty="0" smtClean="0"/>
              <a:t>skills.</a:t>
            </a:r>
            <a:endParaRPr lang="en-US" dirty="0"/>
          </a:p>
          <a:p>
            <a:endParaRPr lang="en-US" dirty="0"/>
          </a:p>
        </p:txBody>
      </p:sp>
    </p:spTree>
    <p:extLst>
      <p:ext uri="{BB962C8B-B14F-4D97-AF65-F5344CB8AC3E}">
        <p14:creationId xmlns:p14="http://schemas.microsoft.com/office/powerpoint/2010/main" val="3637077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PROCESS</a:t>
            </a:r>
            <a:r>
              <a:rPr lang="en-US" sz="3200" dirty="0" smtClean="0"/>
              <a:t> </a:t>
            </a:r>
            <a:r>
              <a:rPr lang="en-US" sz="3200" b="1" dirty="0"/>
              <a:t>PROTECTIONS FOR </a:t>
            </a:r>
            <a:r>
              <a:rPr lang="en-US" sz="3200" b="1" dirty="0" smtClean="0"/>
              <a:t>ALLEGEDLY </a:t>
            </a:r>
            <a:r>
              <a:rPr lang="en-US" sz="3200" b="1" dirty="0"/>
              <a:t>INCAPACITATED PERSON</a:t>
            </a:r>
            <a:endParaRPr lang="en-US" sz="3200" dirty="0"/>
          </a:p>
        </p:txBody>
      </p:sp>
      <p:sp>
        <p:nvSpPr>
          <p:cNvPr id="3" name="Content Placeholder 2"/>
          <p:cNvSpPr>
            <a:spLocks noGrp="1"/>
          </p:cNvSpPr>
          <p:nvPr>
            <p:ph sz="quarter" idx="1"/>
          </p:nvPr>
        </p:nvSpPr>
        <p:spPr>
          <a:xfrm>
            <a:off x="914400" y="1600200"/>
            <a:ext cx="7772400" cy="4419600"/>
          </a:xfrm>
        </p:spPr>
        <p:txBody>
          <a:bodyPr>
            <a:normAutofit/>
          </a:bodyPr>
          <a:lstStyle/>
          <a:p>
            <a:pPr marL="0" indent="0">
              <a:buNone/>
            </a:pPr>
            <a:r>
              <a:rPr lang="en-US" dirty="0"/>
              <a:t>Relatives are notified of the </a:t>
            </a:r>
            <a:r>
              <a:rPr lang="en-US" dirty="0" smtClean="0"/>
              <a:t>proceeding and receive a copy of the petition.  These include</a:t>
            </a:r>
            <a:endParaRPr lang="en-US" dirty="0"/>
          </a:p>
          <a:p>
            <a:pPr lvl="1"/>
            <a:r>
              <a:rPr lang="en-US" dirty="0"/>
              <a:t>Spouse, adult children, parents, and siblings </a:t>
            </a:r>
            <a:r>
              <a:rPr lang="en-US" dirty="0" smtClean="0"/>
              <a:t>, or</a:t>
            </a:r>
          </a:p>
          <a:p>
            <a:pPr lvl="1"/>
            <a:r>
              <a:rPr lang="en-US" dirty="0" smtClean="0"/>
              <a:t>Three </a:t>
            </a:r>
            <a:r>
              <a:rPr lang="en-US" dirty="0"/>
              <a:t>other relatives, including </a:t>
            </a:r>
            <a:r>
              <a:rPr lang="en-US" dirty="0" smtClean="0"/>
              <a:t>step-children.</a:t>
            </a:r>
            <a:endParaRPr lang="en-US" dirty="0"/>
          </a:p>
          <a:p>
            <a:pPr marL="0" lvl="0" indent="0">
              <a:spcBef>
                <a:spcPts val="300"/>
              </a:spcBef>
              <a:buNone/>
            </a:pPr>
            <a:r>
              <a:rPr lang="en-US" dirty="0"/>
              <a:t>If </a:t>
            </a:r>
            <a:r>
              <a:rPr lang="en-US" dirty="0" smtClean="0"/>
              <a:t>three </a:t>
            </a:r>
            <a:r>
              <a:rPr lang="en-US" dirty="0"/>
              <a:t>relatives can’t be identified or located, the petitioner must certify this fact to the court. </a:t>
            </a:r>
            <a:endParaRPr lang="en-US" dirty="0" smtClean="0"/>
          </a:p>
          <a:p>
            <a:pPr marL="0" lvl="0" indent="0">
              <a:spcBef>
                <a:spcPts val="300"/>
              </a:spcBef>
              <a:buNone/>
            </a:pPr>
            <a:r>
              <a:rPr lang="en-US" dirty="0" smtClean="0"/>
              <a:t> </a:t>
            </a:r>
            <a:endParaRPr lang="en-US" dirty="0"/>
          </a:p>
          <a:p>
            <a:pPr marL="0" indent="0">
              <a:buNone/>
            </a:pPr>
            <a:r>
              <a:rPr lang="en-US" dirty="0"/>
              <a:t>Anyone having the power to act for the allegedly incapacitated person through a power of attorney or advance directive also </a:t>
            </a:r>
            <a:r>
              <a:rPr lang="en-US" dirty="0" smtClean="0"/>
              <a:t>notified.</a:t>
            </a:r>
            <a:endParaRPr lang="en-US" dirty="0"/>
          </a:p>
          <a:p>
            <a:endParaRPr lang="en-US" dirty="0"/>
          </a:p>
        </p:txBody>
      </p:sp>
    </p:spTree>
    <p:extLst>
      <p:ext uri="{BB962C8B-B14F-4D97-AF65-F5344CB8AC3E}">
        <p14:creationId xmlns:p14="http://schemas.microsoft.com/office/powerpoint/2010/main" val="188415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PROCESS PROTECTIONS</a:t>
            </a:r>
            <a:endParaRPr lang="en-US" sz="3200" dirty="0"/>
          </a:p>
        </p:txBody>
      </p:sp>
      <p:sp>
        <p:nvSpPr>
          <p:cNvPr id="3" name="Content Placeholder 2"/>
          <p:cNvSpPr>
            <a:spLocks noGrp="1"/>
          </p:cNvSpPr>
          <p:nvPr>
            <p:ph sz="quarter" idx="1"/>
          </p:nvPr>
        </p:nvSpPr>
        <p:spPr>
          <a:xfrm>
            <a:off x="914400" y="1600200"/>
            <a:ext cx="7772400" cy="4419600"/>
          </a:xfrm>
        </p:spPr>
        <p:txBody>
          <a:bodyPr>
            <a:normAutofit fontScale="92500" lnSpcReduction="10000"/>
          </a:bodyPr>
          <a:lstStyle/>
          <a:p>
            <a:pPr marL="0" indent="0">
              <a:buNone/>
            </a:pPr>
            <a:r>
              <a:rPr lang="en-US" dirty="0"/>
              <a:t>The allegedly incapacitated person must </a:t>
            </a:r>
            <a:r>
              <a:rPr lang="en-US" u="sng" dirty="0" smtClean="0"/>
              <a:t>personally</a:t>
            </a:r>
            <a:r>
              <a:rPr lang="en-US" dirty="0" smtClean="0"/>
              <a:t> be given notice </a:t>
            </a:r>
            <a:r>
              <a:rPr lang="en-US" dirty="0"/>
              <a:t>of the hearing. </a:t>
            </a:r>
            <a:endParaRPr lang="en-US" dirty="0" smtClean="0"/>
          </a:p>
          <a:p>
            <a:pPr marL="0" indent="0">
              <a:buNone/>
            </a:pPr>
            <a:r>
              <a:rPr lang="en-US" dirty="0" smtClean="0"/>
              <a:t>The </a:t>
            </a:r>
            <a:r>
              <a:rPr lang="en-US" dirty="0"/>
              <a:t>notice must include the following statement</a:t>
            </a:r>
            <a:r>
              <a:rPr lang="en-US" dirty="0" smtClean="0"/>
              <a:t>:</a:t>
            </a:r>
          </a:p>
          <a:p>
            <a:pPr marL="0" indent="0">
              <a:buNone/>
            </a:pPr>
            <a:r>
              <a:rPr lang="en-US" dirty="0" smtClean="0"/>
              <a:t>AT </a:t>
            </a:r>
            <a:r>
              <a:rPr lang="en-US" dirty="0"/>
              <a:t>THE HEARING YOU MAY LOSE MANY OF YOUR RIGHTS. A GUARDIAN MAY BE APPOINTED TO MAKE PERSONAL DECISIONS FOR YOU. A CONSERVATOR MAY BE APPOINTED TO MAKE DECISIONS CONCERNING YOUR PROPERTY AND FINANCES. THE APPOINTMENT MAY AFFECT CONTROL OF HOW YOU SPEND YOUR MONEY, HOW YOUR PROPERTY IS MANAGED AND CONTROLLED, WHO MAKES YOUR MEDICAL DECISIONS, WHERE YOU LIVE, WHETHER YOU ARE ALLOWED TO VOTE, AND OTHER IMPORTANT RIGHTS. </a:t>
            </a:r>
          </a:p>
        </p:txBody>
      </p:sp>
    </p:spTree>
    <p:extLst>
      <p:ext uri="{BB962C8B-B14F-4D97-AF65-F5344CB8AC3E}">
        <p14:creationId xmlns:p14="http://schemas.microsoft.com/office/powerpoint/2010/main" val="1567147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PROCESS PROTECTIONS</a:t>
            </a:r>
            <a:endParaRPr lang="en-US" sz="3200" dirty="0"/>
          </a:p>
        </p:txBody>
      </p:sp>
      <p:sp>
        <p:nvSpPr>
          <p:cNvPr id="3" name="Content Placeholder 2"/>
          <p:cNvSpPr>
            <a:spLocks noGrp="1"/>
          </p:cNvSpPr>
          <p:nvPr>
            <p:ph sz="quarter" idx="1"/>
          </p:nvPr>
        </p:nvSpPr>
        <p:spPr>
          <a:xfrm>
            <a:off x="914400" y="1600200"/>
            <a:ext cx="7772400" cy="4419600"/>
          </a:xfrm>
        </p:spPr>
        <p:txBody>
          <a:bodyPr/>
          <a:lstStyle/>
          <a:p>
            <a:pPr marL="0" indent="0">
              <a:buNone/>
            </a:pPr>
            <a:r>
              <a:rPr lang="en-US" sz="2800" dirty="0"/>
              <a:t>A guardian </a:t>
            </a:r>
            <a:r>
              <a:rPr lang="en-US" sz="2800" i="1" dirty="0"/>
              <a:t>ad litem</a:t>
            </a:r>
            <a:r>
              <a:rPr lang="en-US" sz="2800" dirty="0"/>
              <a:t> is appointed to represent the allegedly incapacitated person’s best interests.</a:t>
            </a:r>
          </a:p>
          <a:p>
            <a:pPr lvl="0"/>
            <a:r>
              <a:rPr lang="en-US" sz="2800" dirty="0"/>
              <a:t>A GAL is an </a:t>
            </a:r>
            <a:r>
              <a:rPr lang="en-US" sz="2800" dirty="0" smtClean="0"/>
              <a:t>attorney </a:t>
            </a:r>
            <a:r>
              <a:rPr lang="en-US" sz="2800" dirty="0"/>
              <a:t>subject to all of the ethical rules </a:t>
            </a:r>
            <a:r>
              <a:rPr lang="en-US" sz="2800" dirty="0" smtClean="0"/>
              <a:t>and professional standards of </a:t>
            </a:r>
            <a:r>
              <a:rPr lang="en-US" sz="2800" dirty="0"/>
              <a:t>the Virginia State Bar</a:t>
            </a:r>
          </a:p>
          <a:p>
            <a:pPr lvl="0"/>
            <a:r>
              <a:rPr lang="en-US" sz="2800" dirty="0"/>
              <a:t>A GAL must have completed a training program approved by the Virginia Supreme </a:t>
            </a:r>
            <a:r>
              <a:rPr lang="en-US" sz="2800" dirty="0" smtClean="0"/>
              <a:t>Court.</a:t>
            </a:r>
            <a:endParaRPr lang="en-US" sz="2800" dirty="0"/>
          </a:p>
          <a:p>
            <a:endParaRPr lang="en-US" dirty="0"/>
          </a:p>
        </p:txBody>
      </p:sp>
    </p:spTree>
    <p:extLst>
      <p:ext uri="{BB962C8B-B14F-4D97-AF65-F5344CB8AC3E}">
        <p14:creationId xmlns:p14="http://schemas.microsoft.com/office/powerpoint/2010/main" val="1093300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0e571ce1-07d3-4480-bf75-fb9c6ac3b3af">Programs</Category>
    <PublishingExpirationDate xmlns="http://schemas.microsoft.com/sharepoint/v3" xsi:nil="true"/>
    <PublishingStartDate xmlns="http://schemas.microsoft.com/sharepoint/v3" xsi:nil="true"/>
    <_dlc_DocId xmlns="89461f00-0b74-46d7-ba90-7a84aa4e2ee4">NKAHMF2WWKTP-54631402-1428</_dlc_DocId>
    <_dlc_DocIdUrl xmlns="89461f00-0b74-46d7-ba90-7a84aa4e2ee4">
      <Url>https://sharepoint.wwrc.net/VDAproviders/_layouts/15/DocIdRedir.aspx?ID=NKAHMF2WWKTP-54631402-1428</Url>
      <Description>NKAHMF2WWKTP-54631402-1428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FCDC26EE72F728479819838AE2A89E7E" ma:contentTypeVersion="8" ma:contentTypeDescription="Create a new document." ma:contentTypeScope="" ma:versionID="e9f060826e199e8edf1495c789afbff0">
  <xsd:schema xmlns:xsd="http://www.w3.org/2001/XMLSchema" xmlns:xs="http://www.w3.org/2001/XMLSchema" xmlns:p="http://schemas.microsoft.com/office/2006/metadata/properties" xmlns:ns1="http://schemas.microsoft.com/sharepoint/v3" xmlns:ns2="89461f00-0b74-46d7-ba90-7a84aa4e2ee4" xmlns:ns3="0e571ce1-07d3-4480-bf75-fb9c6ac3b3af" targetNamespace="http://schemas.microsoft.com/office/2006/metadata/properties" ma:root="true" ma:fieldsID="d97e0804446cc07338b39c8194637cb0" ns1:_="" ns2:_="" ns3:_="">
    <xsd:import namespace="http://schemas.microsoft.com/sharepoint/v3"/>
    <xsd:import namespace="89461f00-0b74-46d7-ba90-7a84aa4e2ee4"/>
    <xsd:import namespace="0e571ce1-07d3-4480-bf75-fb9c6ac3b3af"/>
    <xsd:element name="properties">
      <xsd:complexType>
        <xsd:sequence>
          <xsd:element name="documentManagement">
            <xsd:complexType>
              <xsd:all>
                <xsd:element ref="ns2:_dlc_DocId" minOccurs="0"/>
                <xsd:element ref="ns2:_dlc_DocIdUrl" minOccurs="0"/>
                <xsd:element ref="ns2:_dlc_DocIdPersistId" minOccurs="0"/>
                <xsd:element ref="ns3:Category"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2"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461f00-0b74-46d7-ba90-7a84aa4e2ee4"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e571ce1-07d3-4480-bf75-fb9c6ac3b3af" elementFormDefault="qualified">
    <xsd:import namespace="http://schemas.microsoft.com/office/2006/documentManagement/types"/>
    <xsd:import namespace="http://schemas.microsoft.com/office/infopath/2007/PartnerControls"/>
    <xsd:element name="Category" ma:index="7" nillable="true" ma:displayName="Category" ma:internalName="Category"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A7E0DEE-2F09-462C-B8AD-A03D029AACA5}"/>
</file>

<file path=customXml/itemProps2.xml><?xml version="1.0" encoding="utf-8"?>
<ds:datastoreItem xmlns:ds="http://schemas.openxmlformats.org/officeDocument/2006/customXml" ds:itemID="{370BF639-F1C8-4B8A-9BCC-5B44C957BD04}"/>
</file>

<file path=customXml/itemProps3.xml><?xml version="1.0" encoding="utf-8"?>
<ds:datastoreItem xmlns:ds="http://schemas.openxmlformats.org/officeDocument/2006/customXml" ds:itemID="{5A7E0DEE-2F09-462C-B8AD-A03D029AACA5}"/>
</file>

<file path=customXml/itemProps4.xml><?xml version="1.0" encoding="utf-8"?>
<ds:datastoreItem xmlns:ds="http://schemas.openxmlformats.org/officeDocument/2006/customXml" ds:itemID="{23C8F556-6ACA-49AD-A3C9-581F866C42C1}"/>
</file>

<file path=customXml/itemProps5.xml><?xml version="1.0" encoding="utf-8"?>
<ds:datastoreItem xmlns:ds="http://schemas.openxmlformats.org/officeDocument/2006/customXml" ds:itemID="{2A0FF948-1AA4-41B8-AC25-C86BA68008D8}"/>
</file>

<file path=docProps/app.xml><?xml version="1.0" encoding="utf-8"?>
<Properties xmlns="http://schemas.openxmlformats.org/officeDocument/2006/extended-properties" xmlns:vt="http://schemas.openxmlformats.org/officeDocument/2006/docPropsVTypes">
  <Template>Equity</Template>
  <TotalTime>1792</TotalTime>
  <Words>1098</Words>
  <Application>Microsoft Office PowerPoint</Application>
  <PresentationFormat>On-screen Show (4:3)</PresentationFormat>
  <Paragraphs>106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PROTECTION OF INDIVIDUALS UNDER VIRGINIA GUARDIANSHIP LAW  Patti Meire April 2019</vt:lpstr>
      <vt:lpstr>Disclaimer</vt:lpstr>
      <vt:lpstr>CIRCUIT COURT DECISION</vt:lpstr>
      <vt:lpstr>Standards of Proof</vt:lpstr>
      <vt:lpstr>  INCAPACITY</vt:lpstr>
      <vt:lpstr>    WHAT THE COURT CONSIDERS FOR INCAPACITY</vt:lpstr>
      <vt:lpstr>PROCESS PROTECTIONS FOR ALLEGEDLY INCAPACITATED PERSON</vt:lpstr>
      <vt:lpstr>PROCESS PROTECTIONS</vt:lpstr>
      <vt:lpstr>PROCESS PROTECTIONS</vt:lpstr>
      <vt:lpstr>PROCESS PROTECTIONS</vt:lpstr>
      <vt:lpstr>PROCESS PROTECTIONS</vt:lpstr>
      <vt:lpstr>OBLIGATIONS OF GAL</vt:lpstr>
      <vt:lpstr>GAL’S WRITTEN REPORT</vt:lpstr>
      <vt:lpstr>WHAT THE COURT SHOULD CONSIDER IN DECIDING IF A G/C IS NEEDED</vt:lpstr>
      <vt:lpstr>THE POWER OF THE G/C IS DEFINED BY THE COURT</vt:lpstr>
      <vt:lpstr>OBLIGATIONS OF ALL GUARDIANS</vt:lpstr>
      <vt:lpstr>EVERYTHING CAN BE CHANGED </vt:lpstr>
      <vt:lpstr>ADDITIONAL PROTECTIONS IF A PUBLIC G/C IS INVOLVED</vt:lpstr>
      <vt:lpstr>SUMMARY</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Guardianship 2019 Training Part 6 - Edith &amp; Eddie</dc:title>
  <dc:creator>Meire, Patti (DARS)</dc:creator>
  <cp:lastModifiedBy>Meire, Patti (DARS)</cp:lastModifiedBy>
  <cp:revision>26</cp:revision>
  <dcterms:created xsi:type="dcterms:W3CDTF">2019-03-30T21:59:21Z</dcterms:created>
  <dcterms:modified xsi:type="dcterms:W3CDTF">2019-04-01T20:57:14Z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0x010100FCDC26EE72F728479819838AE2A89E7E</vt:lpwstr>
  </property>
  <property fmtid="{D5CDD505-2E9C-101B-9397-08002B2CF9AE}" pid="3" name="_dlc_DocIdItemGuid">
    <vt:lpwstr>39a28741-2416-48bf-9365-a38cf7511a39</vt:lpwstr>
  </property>
</Properties>
</file>