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2" r:id="rId7"/>
    <p:sldId id="263"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23" autoAdjust="0"/>
    <p:restoredTop sz="94660"/>
  </p:normalViewPr>
  <p:slideViewPr>
    <p:cSldViewPr snapToGrid="0">
      <p:cViewPr varScale="1">
        <p:scale>
          <a:sx n="79" d="100"/>
          <a:sy n="79" d="100"/>
        </p:scale>
        <p:origin x="132" y="7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18" Type="http://schemas.openxmlformats.org/officeDocument/2006/relationships/customXml" Target="../customXml/item5.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17" Type="http://schemas.openxmlformats.org/officeDocument/2006/relationships/customXml" Target="../customXml/item4.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78E43F5-AB01-4069-B9AF-C25A258D2073}" type="datetimeFigureOut">
              <a:rPr lang="en-US" smtClean="0"/>
              <a:t>3/25/2019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07261B-29B7-4070-900B-B2C15A2D607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5833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8E43F5-AB01-4069-B9AF-C25A258D2073}" type="datetimeFigureOut">
              <a:rPr lang="en-US" smtClean="0"/>
              <a:t>3/25/2019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07261B-29B7-4070-900B-B2C15A2D607B}" type="slidenum">
              <a:rPr lang="en-US" smtClean="0"/>
              <a:t>‹#›</a:t>
            </a:fld>
            <a:endParaRPr lang="en-US"/>
          </a:p>
        </p:txBody>
      </p:sp>
    </p:spTree>
    <p:extLst>
      <p:ext uri="{BB962C8B-B14F-4D97-AF65-F5344CB8AC3E}">
        <p14:creationId xmlns:p14="http://schemas.microsoft.com/office/powerpoint/2010/main" val="3120061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8E43F5-AB01-4069-B9AF-C25A258D2073}" type="datetimeFigureOut">
              <a:rPr lang="en-US" smtClean="0"/>
              <a:t>3/25/2019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07261B-29B7-4070-900B-B2C15A2D607B}" type="slidenum">
              <a:rPr lang="en-US" smtClean="0"/>
              <a:t>‹#›</a:t>
            </a:fld>
            <a:endParaRPr lang="en-US"/>
          </a:p>
        </p:txBody>
      </p:sp>
    </p:spTree>
    <p:extLst>
      <p:ext uri="{BB962C8B-B14F-4D97-AF65-F5344CB8AC3E}">
        <p14:creationId xmlns:p14="http://schemas.microsoft.com/office/powerpoint/2010/main" val="3476161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8E43F5-AB01-4069-B9AF-C25A258D2073}" type="datetimeFigureOut">
              <a:rPr lang="en-US" smtClean="0"/>
              <a:t>3/25/2019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07261B-29B7-4070-900B-B2C15A2D607B}" type="slidenum">
              <a:rPr lang="en-US" smtClean="0"/>
              <a:t>‹#›</a:t>
            </a:fld>
            <a:endParaRPr lang="en-US"/>
          </a:p>
        </p:txBody>
      </p:sp>
    </p:spTree>
    <p:extLst>
      <p:ext uri="{BB962C8B-B14F-4D97-AF65-F5344CB8AC3E}">
        <p14:creationId xmlns:p14="http://schemas.microsoft.com/office/powerpoint/2010/main" val="1548047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78E43F5-AB01-4069-B9AF-C25A258D2073}" type="datetimeFigureOut">
              <a:rPr lang="en-US" smtClean="0"/>
              <a:t>3/25/2019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07261B-29B7-4070-900B-B2C15A2D607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5713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8E43F5-AB01-4069-B9AF-C25A258D2073}" type="datetimeFigureOut">
              <a:rPr lang="en-US" smtClean="0"/>
              <a:t>3/25/2019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07261B-29B7-4070-900B-B2C15A2D607B}" type="slidenum">
              <a:rPr lang="en-US" smtClean="0"/>
              <a:t>‹#›</a:t>
            </a:fld>
            <a:endParaRPr lang="en-US"/>
          </a:p>
        </p:txBody>
      </p:sp>
    </p:spTree>
    <p:extLst>
      <p:ext uri="{BB962C8B-B14F-4D97-AF65-F5344CB8AC3E}">
        <p14:creationId xmlns:p14="http://schemas.microsoft.com/office/powerpoint/2010/main" val="839415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8E43F5-AB01-4069-B9AF-C25A258D2073}" type="datetimeFigureOut">
              <a:rPr lang="en-US" smtClean="0"/>
              <a:t>3/25/2019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07261B-29B7-4070-900B-B2C15A2D607B}" type="slidenum">
              <a:rPr lang="en-US" smtClean="0"/>
              <a:t>‹#›</a:t>
            </a:fld>
            <a:endParaRPr lang="en-US"/>
          </a:p>
        </p:txBody>
      </p:sp>
    </p:spTree>
    <p:extLst>
      <p:ext uri="{BB962C8B-B14F-4D97-AF65-F5344CB8AC3E}">
        <p14:creationId xmlns:p14="http://schemas.microsoft.com/office/powerpoint/2010/main" val="3128989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8E43F5-AB01-4069-B9AF-C25A258D2073}" type="datetimeFigureOut">
              <a:rPr lang="en-US" smtClean="0"/>
              <a:t>3/25/2019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07261B-29B7-4070-900B-B2C15A2D607B}" type="slidenum">
              <a:rPr lang="en-US" smtClean="0"/>
              <a:t>‹#›</a:t>
            </a:fld>
            <a:endParaRPr lang="en-US"/>
          </a:p>
        </p:txBody>
      </p:sp>
    </p:spTree>
    <p:extLst>
      <p:ext uri="{BB962C8B-B14F-4D97-AF65-F5344CB8AC3E}">
        <p14:creationId xmlns:p14="http://schemas.microsoft.com/office/powerpoint/2010/main" val="2149458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78E43F5-AB01-4069-B9AF-C25A258D2073}" type="datetimeFigureOut">
              <a:rPr lang="en-US" smtClean="0"/>
              <a:t>3/25/2019</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DC07261B-29B7-4070-900B-B2C15A2D607B}" type="slidenum">
              <a:rPr lang="en-US" smtClean="0"/>
              <a:t>‹#›</a:t>
            </a:fld>
            <a:endParaRPr lang="en-US"/>
          </a:p>
        </p:txBody>
      </p:sp>
    </p:spTree>
    <p:extLst>
      <p:ext uri="{BB962C8B-B14F-4D97-AF65-F5344CB8AC3E}">
        <p14:creationId xmlns:p14="http://schemas.microsoft.com/office/powerpoint/2010/main" val="3254915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78E43F5-AB01-4069-B9AF-C25A258D2073}" type="datetimeFigureOut">
              <a:rPr lang="en-US" smtClean="0"/>
              <a:t>3/25/2019</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C07261B-29B7-4070-900B-B2C15A2D607B}" type="slidenum">
              <a:rPr lang="en-US" smtClean="0"/>
              <a:t>‹#›</a:t>
            </a:fld>
            <a:endParaRPr lang="en-US"/>
          </a:p>
        </p:txBody>
      </p:sp>
    </p:spTree>
    <p:extLst>
      <p:ext uri="{BB962C8B-B14F-4D97-AF65-F5344CB8AC3E}">
        <p14:creationId xmlns:p14="http://schemas.microsoft.com/office/powerpoint/2010/main" val="3428817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878E43F5-AB01-4069-B9AF-C25A258D2073}" type="datetimeFigureOut">
              <a:rPr lang="en-US" smtClean="0"/>
              <a:t>3/25/2019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07261B-29B7-4070-900B-B2C15A2D607B}" type="slidenum">
              <a:rPr lang="en-US" smtClean="0"/>
              <a:t>‹#›</a:t>
            </a:fld>
            <a:endParaRPr lang="en-US"/>
          </a:p>
        </p:txBody>
      </p:sp>
    </p:spTree>
    <p:extLst>
      <p:ext uri="{BB962C8B-B14F-4D97-AF65-F5344CB8AC3E}">
        <p14:creationId xmlns:p14="http://schemas.microsoft.com/office/powerpoint/2010/main" val="3689251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78E43F5-AB01-4069-B9AF-C25A258D2073}" type="datetimeFigureOut">
              <a:rPr lang="en-US" smtClean="0"/>
              <a:t>3/25/2019</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C07261B-29B7-4070-900B-B2C15A2D607B}"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234656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rotWithShape="1">
          <a:blip r:embed="rId2"/>
          <a:srcRect l="-284" t="7292" r="284" b="2774"/>
          <a:stretch/>
        </p:blipFill>
        <p:spPr bwMode="auto">
          <a:xfrm>
            <a:off x="1633921" y="99754"/>
            <a:ext cx="8785612" cy="4148050"/>
          </a:xfrm>
          <a:prstGeom prst="rect">
            <a:avLst/>
          </a:prstGeom>
          <a:noFill/>
          <a:ln w="12700" algn="ctr">
            <a:noFill/>
            <a:miter lim="800000"/>
            <a:headEnd/>
            <a:tailEnd/>
          </a:ln>
        </p:spPr>
      </p:pic>
      <p:sp>
        <p:nvSpPr>
          <p:cNvPr id="5" name="TextBox 4"/>
          <p:cNvSpPr txBox="1"/>
          <p:nvPr/>
        </p:nvSpPr>
        <p:spPr>
          <a:xfrm>
            <a:off x="2636321" y="4521360"/>
            <a:ext cx="6947065" cy="1815882"/>
          </a:xfrm>
          <a:prstGeom prst="rect">
            <a:avLst/>
          </a:prstGeom>
          <a:noFill/>
        </p:spPr>
        <p:txBody>
          <a:bodyPr wrap="square" rtlCol="0">
            <a:spAutoFit/>
          </a:bodyPr>
          <a:lstStyle/>
          <a:p>
            <a:pPr marL="342900" indent="-342900" algn="ctr"/>
            <a:r>
              <a:rPr lang="en-US" sz="2800" b="1" dirty="0" smtClean="0">
                <a:latin typeface="Cambria" panose="02040503050406030204" pitchFamily="18" charset="0"/>
              </a:rPr>
              <a:t>Mission Statement:</a:t>
            </a:r>
          </a:p>
          <a:p>
            <a:pPr marL="342900" indent="-342900" algn="ctr"/>
            <a:r>
              <a:rPr lang="en-US" sz="2800" dirty="0" smtClean="0">
                <a:latin typeface="Cambria" panose="02040503050406030204" pitchFamily="18" charset="0"/>
              </a:rPr>
              <a:t>People with disabilities will have</a:t>
            </a:r>
          </a:p>
          <a:p>
            <a:pPr marL="342900" indent="-342900" algn="ctr"/>
            <a:r>
              <a:rPr lang="en-US" sz="2800" dirty="0" smtClean="0">
                <a:latin typeface="Cambria" panose="02040503050406030204" pitchFamily="18" charset="0"/>
              </a:rPr>
              <a:t>a community based, consumer-directed</a:t>
            </a:r>
          </a:p>
          <a:p>
            <a:pPr marL="342900" indent="-342900" algn="ctr"/>
            <a:r>
              <a:rPr lang="en-US" sz="2800" dirty="0" smtClean="0">
                <a:latin typeface="Cambria" panose="02040503050406030204" pitchFamily="18" charset="0"/>
              </a:rPr>
              <a:t>service delivery system</a:t>
            </a:r>
            <a:endParaRPr lang="en-US" sz="2800" dirty="0">
              <a:latin typeface="Cambria" panose="02040503050406030204" pitchFamily="18" charset="0"/>
            </a:endParaRPr>
          </a:p>
        </p:txBody>
      </p:sp>
    </p:spTree>
    <p:extLst>
      <p:ext uri="{BB962C8B-B14F-4D97-AF65-F5344CB8AC3E}">
        <p14:creationId xmlns:p14="http://schemas.microsoft.com/office/powerpoint/2010/main" val="1514604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8323" y="2404754"/>
            <a:ext cx="10515600" cy="3231276"/>
          </a:xfrm>
        </p:spPr>
        <p:txBody>
          <a:bodyPr>
            <a:normAutofit/>
          </a:bodyPr>
          <a:lstStyle/>
          <a:p>
            <a:pPr marL="0" indent="0" algn="ctr">
              <a:lnSpc>
                <a:spcPct val="120000"/>
              </a:lnSpc>
              <a:spcAft>
                <a:spcPts val="200"/>
              </a:spcAft>
              <a:buNone/>
            </a:pPr>
            <a:r>
              <a:rPr lang="en-US" sz="2800" dirty="0" smtClean="0">
                <a:latin typeface="Cambria" panose="02040503050406030204" pitchFamily="18" charset="0"/>
              </a:rPr>
              <a:t>VACIL is a statewide association of CILs that advocates for the integration and inclusion of people with disabilities into all aspects of society. The association also promotes the professional development, improvement, and expansion of community-based, consumer-controlled CILs, and promotes community education throughout the Commonwealth of Virginia.</a:t>
            </a:r>
          </a:p>
        </p:txBody>
      </p:sp>
      <p:sp>
        <p:nvSpPr>
          <p:cNvPr id="2" name="TextBox 1"/>
          <p:cNvSpPr txBox="1"/>
          <p:nvPr/>
        </p:nvSpPr>
        <p:spPr>
          <a:xfrm>
            <a:off x="1124989" y="856211"/>
            <a:ext cx="9842269" cy="707886"/>
          </a:xfrm>
          <a:prstGeom prst="rect">
            <a:avLst/>
          </a:prstGeom>
          <a:noFill/>
        </p:spPr>
        <p:txBody>
          <a:bodyPr wrap="square" rtlCol="0">
            <a:spAutoFit/>
          </a:bodyPr>
          <a:lstStyle/>
          <a:p>
            <a:pPr algn="ctr"/>
            <a:r>
              <a:rPr lang="en-US" sz="4000" b="1" dirty="0" smtClean="0">
                <a:latin typeface="Cambria" panose="02040503050406030204" pitchFamily="18" charset="0"/>
              </a:rPr>
              <a:t>PURPOSE</a:t>
            </a:r>
            <a:endParaRPr lang="en-US" sz="4000" b="1" dirty="0">
              <a:latin typeface="Cambria" panose="02040503050406030204" pitchFamily="18" charset="0"/>
            </a:endParaRPr>
          </a:p>
        </p:txBody>
      </p:sp>
    </p:spTree>
    <p:extLst>
      <p:ext uri="{BB962C8B-B14F-4D97-AF65-F5344CB8AC3E}">
        <p14:creationId xmlns:p14="http://schemas.microsoft.com/office/powerpoint/2010/main" val="1863629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37166" y="612767"/>
            <a:ext cx="3657600" cy="707886"/>
          </a:xfrm>
          <a:prstGeom prst="rect">
            <a:avLst/>
          </a:prstGeom>
          <a:noFill/>
        </p:spPr>
        <p:txBody>
          <a:bodyPr wrap="square" rtlCol="0">
            <a:spAutoFit/>
          </a:bodyPr>
          <a:lstStyle/>
          <a:p>
            <a:pPr algn="ctr"/>
            <a:r>
              <a:rPr lang="en-US" sz="4000" b="1" dirty="0" smtClean="0">
                <a:latin typeface="Cambria" panose="02040503050406030204" pitchFamily="18" charset="0"/>
              </a:rPr>
              <a:t>Goals</a:t>
            </a:r>
            <a:endParaRPr lang="en-US" sz="4000" b="1" dirty="0">
              <a:latin typeface="Cambria" panose="02040503050406030204" pitchFamily="18" charset="0"/>
            </a:endParaRPr>
          </a:p>
        </p:txBody>
      </p:sp>
      <p:sp>
        <p:nvSpPr>
          <p:cNvPr id="3" name="TextBox 2"/>
          <p:cNvSpPr txBox="1"/>
          <p:nvPr/>
        </p:nvSpPr>
        <p:spPr>
          <a:xfrm>
            <a:off x="1413164" y="1971304"/>
            <a:ext cx="9429007" cy="3194721"/>
          </a:xfrm>
          <a:prstGeom prst="rect">
            <a:avLst/>
          </a:prstGeom>
          <a:noFill/>
        </p:spPr>
        <p:txBody>
          <a:bodyPr wrap="square" rtlCol="0">
            <a:spAutoFit/>
          </a:bodyPr>
          <a:lstStyle/>
          <a:p>
            <a:pPr>
              <a:lnSpc>
                <a:spcPct val="90000"/>
              </a:lnSpc>
              <a:buFontTx/>
              <a:buNone/>
            </a:pPr>
            <a:r>
              <a:rPr lang="en-US" sz="2800" b="1" dirty="0" smtClean="0">
                <a:latin typeface="Cambria" panose="02040503050406030204" pitchFamily="18" charset="0"/>
              </a:rPr>
              <a:t>VACIL’s goals are for individuals with disabilities to:</a:t>
            </a:r>
            <a:r>
              <a:rPr lang="en-US" sz="2800" dirty="0" smtClean="0">
                <a:latin typeface="Cambria" panose="02040503050406030204" pitchFamily="18" charset="0"/>
              </a:rPr>
              <a:t> </a:t>
            </a:r>
          </a:p>
          <a:p>
            <a:pPr marL="914400" lvl="1" indent="-457200">
              <a:lnSpc>
                <a:spcPct val="90000"/>
              </a:lnSpc>
              <a:buFont typeface="Arial" panose="020B0604020202020204" pitchFamily="34" charset="0"/>
              <a:buChar char="•"/>
            </a:pPr>
            <a:r>
              <a:rPr lang="en-US" sz="2800" dirty="0" smtClean="0">
                <a:latin typeface="Cambria" panose="02040503050406030204" pitchFamily="18" charset="0"/>
              </a:rPr>
              <a:t>improve the quality of their lives; </a:t>
            </a:r>
          </a:p>
          <a:p>
            <a:pPr marL="914400" lvl="1" indent="-457200">
              <a:lnSpc>
                <a:spcPct val="90000"/>
              </a:lnSpc>
              <a:buFont typeface="Arial" panose="020B0604020202020204" pitchFamily="34" charset="0"/>
              <a:buChar char="•"/>
            </a:pPr>
            <a:r>
              <a:rPr lang="en-US" sz="2800" dirty="0" smtClean="0">
                <a:latin typeface="Cambria" panose="02040503050406030204" pitchFamily="18" charset="0"/>
              </a:rPr>
              <a:t>determine their own lifestyles; </a:t>
            </a:r>
          </a:p>
          <a:p>
            <a:pPr marL="914400" lvl="1" indent="-457200">
              <a:lnSpc>
                <a:spcPct val="90000"/>
              </a:lnSpc>
              <a:buFont typeface="Arial" panose="020B0604020202020204" pitchFamily="34" charset="0"/>
              <a:buChar char="•"/>
            </a:pPr>
            <a:r>
              <a:rPr lang="en-US" sz="2800" dirty="0" smtClean="0">
                <a:latin typeface="Cambria" panose="02040503050406030204" pitchFamily="18" charset="0"/>
              </a:rPr>
              <a:t>participate in all aspects of society; </a:t>
            </a:r>
          </a:p>
          <a:p>
            <a:pPr marL="914400" lvl="1" indent="-457200">
              <a:lnSpc>
                <a:spcPct val="90000"/>
              </a:lnSpc>
              <a:buFont typeface="Arial" panose="020B0604020202020204" pitchFamily="34" charset="0"/>
              <a:buChar char="•"/>
            </a:pPr>
            <a:r>
              <a:rPr lang="en-US" sz="2800" dirty="0" smtClean="0">
                <a:latin typeface="Cambria" panose="02040503050406030204" pitchFamily="18" charset="0"/>
              </a:rPr>
              <a:t>secure their human and civil rights and to </a:t>
            </a:r>
          </a:p>
          <a:p>
            <a:pPr marL="914400" lvl="1" indent="-457200">
              <a:lnSpc>
                <a:spcPct val="90000"/>
              </a:lnSpc>
              <a:buFont typeface="Arial" panose="020B0604020202020204" pitchFamily="34" charset="0"/>
              <a:buChar char="•"/>
            </a:pPr>
            <a:r>
              <a:rPr lang="en-US" sz="2800" dirty="0" smtClean="0">
                <a:latin typeface="Cambria" panose="02040503050406030204" pitchFamily="18" charset="0"/>
              </a:rPr>
              <a:t>protect a mechanism for consumer control and policy direction of the service delivery systems that impact their lives. </a:t>
            </a:r>
          </a:p>
        </p:txBody>
      </p:sp>
      <p:cxnSp>
        <p:nvCxnSpPr>
          <p:cNvPr id="10" name="Straight Connector 9"/>
          <p:cNvCxnSpPr/>
          <p:nvPr/>
        </p:nvCxnSpPr>
        <p:spPr>
          <a:xfrm>
            <a:off x="1246909" y="1554480"/>
            <a:ext cx="9983586" cy="58189"/>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2075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45920" y="1694724"/>
            <a:ext cx="7697586" cy="4512004"/>
          </a:xfrm>
          <a:prstGeom prst="rect">
            <a:avLst/>
          </a:prstGeom>
        </p:spPr>
        <p:txBody>
          <a:bodyPr wrap="square">
            <a:spAutoFit/>
          </a:bodyPr>
          <a:lstStyle/>
          <a:p>
            <a:pPr marL="342900" indent="-342900">
              <a:lnSpc>
                <a:spcPct val="80000"/>
              </a:lnSpc>
              <a:spcAft>
                <a:spcPts val="1500"/>
              </a:spcAft>
              <a:buFont typeface="Wingdings" panose="05000000000000000000" pitchFamily="2" charset="2"/>
              <a:buChar char="Ø"/>
            </a:pPr>
            <a:r>
              <a:rPr lang="en-US" sz="2400" dirty="0" smtClean="0">
                <a:latin typeface="Cambria" panose="02040503050406030204" pitchFamily="18" charset="0"/>
              </a:rPr>
              <a:t>Access Independence, </a:t>
            </a:r>
            <a:r>
              <a:rPr lang="en-US" sz="2400" dirty="0" err="1" smtClean="0">
                <a:latin typeface="Cambria" panose="02040503050406030204" pitchFamily="18" charset="0"/>
              </a:rPr>
              <a:t>Inc</a:t>
            </a:r>
            <a:endParaRPr lang="en-US" sz="2400" dirty="0" smtClean="0">
              <a:latin typeface="Cambria" panose="02040503050406030204" pitchFamily="18" charset="0"/>
            </a:endParaRPr>
          </a:p>
          <a:p>
            <a:pPr marL="342900" indent="-342900">
              <a:lnSpc>
                <a:spcPct val="80000"/>
              </a:lnSpc>
              <a:spcAft>
                <a:spcPts val="1500"/>
              </a:spcAft>
              <a:buFont typeface="Wingdings" panose="05000000000000000000" pitchFamily="2" charset="2"/>
              <a:buChar char="Ø"/>
            </a:pPr>
            <a:r>
              <a:rPr lang="en-US" sz="2400" dirty="0" smtClean="0">
                <a:latin typeface="Cambria" panose="02040503050406030204" pitchFamily="18" charset="0"/>
              </a:rPr>
              <a:t>Appalachian Independence Center, </a:t>
            </a:r>
            <a:r>
              <a:rPr lang="en-US" sz="2400" dirty="0" err="1" smtClean="0">
                <a:latin typeface="Cambria" panose="02040503050406030204" pitchFamily="18" charset="0"/>
              </a:rPr>
              <a:t>Inc</a:t>
            </a:r>
            <a:endParaRPr lang="en-US" sz="2400" dirty="0" smtClean="0">
              <a:latin typeface="Cambria" panose="02040503050406030204" pitchFamily="18" charset="0"/>
            </a:endParaRPr>
          </a:p>
          <a:p>
            <a:pPr marL="342900" indent="-342900">
              <a:lnSpc>
                <a:spcPct val="80000"/>
              </a:lnSpc>
              <a:spcAft>
                <a:spcPts val="1500"/>
              </a:spcAft>
              <a:buFont typeface="Wingdings" panose="05000000000000000000" pitchFamily="2" charset="2"/>
              <a:buChar char="Ø"/>
            </a:pPr>
            <a:r>
              <a:rPr lang="en-US" sz="2400" dirty="0" smtClean="0">
                <a:latin typeface="Cambria" panose="02040503050406030204" pitchFamily="18" charset="0"/>
              </a:rPr>
              <a:t>Blue Ridge Independent Living Center</a:t>
            </a:r>
          </a:p>
          <a:p>
            <a:pPr marL="342900" indent="-342900">
              <a:lnSpc>
                <a:spcPct val="80000"/>
              </a:lnSpc>
              <a:spcAft>
                <a:spcPts val="1500"/>
              </a:spcAft>
              <a:buFont typeface="Wingdings" panose="05000000000000000000" pitchFamily="2" charset="2"/>
              <a:buChar char="Ø"/>
            </a:pPr>
            <a:r>
              <a:rPr lang="en-US" sz="2400" dirty="0" smtClean="0">
                <a:latin typeface="Cambria" panose="02040503050406030204" pitchFamily="18" charset="0"/>
              </a:rPr>
              <a:t>Clinch Independent Living Services</a:t>
            </a:r>
          </a:p>
          <a:p>
            <a:pPr marL="342900" indent="-342900">
              <a:lnSpc>
                <a:spcPct val="80000"/>
              </a:lnSpc>
              <a:spcAft>
                <a:spcPts val="1500"/>
              </a:spcAft>
              <a:buFont typeface="Wingdings" panose="05000000000000000000" pitchFamily="2" charset="2"/>
              <a:buChar char="Ø"/>
            </a:pPr>
            <a:r>
              <a:rPr lang="en-US" sz="2400" dirty="0" err="1" smtClean="0">
                <a:latin typeface="Cambria" panose="02040503050406030204" pitchFamily="18" charset="0"/>
              </a:rPr>
              <a:t>disAbility</a:t>
            </a:r>
            <a:r>
              <a:rPr lang="en-US" sz="2400" dirty="0" smtClean="0">
                <a:latin typeface="Cambria" panose="02040503050406030204" pitchFamily="18" charset="0"/>
              </a:rPr>
              <a:t> Resource Center</a:t>
            </a:r>
          </a:p>
          <a:p>
            <a:pPr marL="342900" indent="-342900">
              <a:lnSpc>
                <a:spcPct val="80000"/>
              </a:lnSpc>
              <a:spcAft>
                <a:spcPts val="1500"/>
              </a:spcAft>
              <a:buFont typeface="Wingdings" panose="05000000000000000000" pitchFamily="2" charset="2"/>
              <a:buChar char="Ø"/>
            </a:pPr>
            <a:r>
              <a:rPr lang="en-US" sz="2400" dirty="0" smtClean="0">
                <a:latin typeface="Cambria" panose="02040503050406030204" pitchFamily="18" charset="0"/>
              </a:rPr>
              <a:t>Disability Rights and Resource Center</a:t>
            </a:r>
          </a:p>
          <a:p>
            <a:pPr marL="342900" indent="-342900">
              <a:spcAft>
                <a:spcPts val="1500"/>
              </a:spcAft>
              <a:buFont typeface="Wingdings" panose="05000000000000000000" pitchFamily="2" charset="2"/>
              <a:buChar char="Ø"/>
            </a:pPr>
            <a:r>
              <a:rPr lang="en-US" sz="2400" dirty="0" smtClean="0">
                <a:latin typeface="Cambria" panose="02040503050406030204" pitchFamily="18" charset="0"/>
              </a:rPr>
              <a:t>Eastern Shore Center for Independent Living</a:t>
            </a:r>
          </a:p>
          <a:p>
            <a:pPr marL="342900" indent="-342900">
              <a:spcAft>
                <a:spcPts val="1500"/>
              </a:spcAft>
              <a:buFont typeface="Wingdings" panose="05000000000000000000" pitchFamily="2" charset="2"/>
              <a:buChar char="Ø"/>
            </a:pPr>
            <a:r>
              <a:rPr lang="en-US" sz="2400" dirty="0" err="1" smtClean="0">
                <a:latin typeface="Cambria" panose="02040503050406030204" pitchFamily="18" charset="0"/>
              </a:rPr>
              <a:t>Endependence</a:t>
            </a:r>
            <a:r>
              <a:rPr lang="en-US" sz="2400" dirty="0" smtClean="0">
                <a:latin typeface="Cambria" panose="02040503050406030204" pitchFamily="18" charset="0"/>
              </a:rPr>
              <a:t> </a:t>
            </a:r>
            <a:r>
              <a:rPr lang="en-US" sz="2400" dirty="0">
                <a:latin typeface="Cambria" panose="02040503050406030204" pitchFamily="18" charset="0"/>
              </a:rPr>
              <a:t>Center, </a:t>
            </a:r>
            <a:r>
              <a:rPr lang="en-US" sz="2400" dirty="0" err="1">
                <a:latin typeface="Cambria" panose="02040503050406030204" pitchFamily="18" charset="0"/>
              </a:rPr>
              <a:t>Inc</a:t>
            </a:r>
            <a:endParaRPr lang="en-US" sz="2400" dirty="0">
              <a:latin typeface="Cambria" panose="02040503050406030204" pitchFamily="18" charset="0"/>
            </a:endParaRPr>
          </a:p>
          <a:p>
            <a:pPr marL="342900" indent="-342900">
              <a:spcAft>
                <a:spcPts val="1500"/>
              </a:spcAft>
              <a:buFont typeface="Wingdings" panose="05000000000000000000" pitchFamily="2" charset="2"/>
              <a:buChar char="Ø"/>
            </a:pPr>
            <a:r>
              <a:rPr lang="en-US" sz="2400" dirty="0" err="1">
                <a:latin typeface="Cambria" panose="02040503050406030204" pitchFamily="18" charset="0"/>
              </a:rPr>
              <a:t>ENDependence</a:t>
            </a:r>
            <a:r>
              <a:rPr lang="en-US" sz="2400" dirty="0">
                <a:latin typeface="Cambria" panose="02040503050406030204" pitchFamily="18" charset="0"/>
              </a:rPr>
              <a:t> Center of Northern VA</a:t>
            </a:r>
          </a:p>
        </p:txBody>
      </p:sp>
      <p:sp>
        <p:nvSpPr>
          <p:cNvPr id="3" name="TextBox 2"/>
          <p:cNvSpPr txBox="1"/>
          <p:nvPr/>
        </p:nvSpPr>
        <p:spPr>
          <a:xfrm>
            <a:off x="241068" y="457200"/>
            <a:ext cx="11205557" cy="1200329"/>
          </a:xfrm>
          <a:prstGeom prst="rect">
            <a:avLst/>
          </a:prstGeom>
          <a:noFill/>
        </p:spPr>
        <p:txBody>
          <a:bodyPr wrap="square" rtlCol="0">
            <a:spAutoFit/>
          </a:bodyPr>
          <a:lstStyle/>
          <a:p>
            <a:pPr algn="ctr"/>
            <a:r>
              <a:rPr lang="en-US" sz="3600" dirty="0">
                <a:latin typeface="Cambria" panose="02040503050406030204" pitchFamily="18" charset="0"/>
              </a:rPr>
              <a:t>Today, there are 17  CILs in Virginia and </a:t>
            </a:r>
            <a:r>
              <a:rPr lang="en-US" sz="3600" dirty="0" smtClean="0">
                <a:latin typeface="Cambria" panose="02040503050406030204" pitchFamily="18" charset="0"/>
              </a:rPr>
              <a:t>4 </a:t>
            </a:r>
            <a:r>
              <a:rPr lang="en-US" sz="3600" dirty="0">
                <a:latin typeface="Cambria" panose="02040503050406030204" pitchFamily="18" charset="0"/>
              </a:rPr>
              <a:t>satellites in the Commonwealth of Virginia </a:t>
            </a:r>
          </a:p>
        </p:txBody>
      </p:sp>
    </p:spTree>
    <p:extLst>
      <p:ext uri="{BB962C8B-B14F-4D97-AF65-F5344CB8AC3E}">
        <p14:creationId xmlns:p14="http://schemas.microsoft.com/office/powerpoint/2010/main" val="23364918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4421" y="900149"/>
            <a:ext cx="7505205" cy="4762842"/>
          </a:xfrm>
          <a:prstGeom prst="rect">
            <a:avLst/>
          </a:prstGeom>
        </p:spPr>
        <p:txBody>
          <a:bodyPr wrap="square">
            <a:spAutoFit/>
          </a:bodyPr>
          <a:lstStyle/>
          <a:p>
            <a:pPr marL="342900" indent="-342900">
              <a:spcAft>
                <a:spcPts val="1500"/>
              </a:spcAft>
              <a:buFont typeface="Wingdings" panose="05000000000000000000" pitchFamily="2" charset="2"/>
              <a:buChar char="Ø"/>
            </a:pPr>
            <a:r>
              <a:rPr lang="en-US" sz="2400" dirty="0" smtClean="0">
                <a:latin typeface="Cambria" panose="02040503050406030204" pitchFamily="18" charset="0"/>
              </a:rPr>
              <a:t>Independence Empowerment Center</a:t>
            </a:r>
          </a:p>
          <a:p>
            <a:pPr marL="342900" indent="-342900">
              <a:spcAft>
                <a:spcPts val="1500"/>
              </a:spcAft>
              <a:buFont typeface="Wingdings" panose="05000000000000000000" pitchFamily="2" charset="2"/>
              <a:buChar char="Ø"/>
            </a:pPr>
            <a:r>
              <a:rPr lang="en-US" sz="2400" dirty="0" smtClean="0">
                <a:latin typeface="Cambria" panose="02040503050406030204" pitchFamily="18" charset="0"/>
              </a:rPr>
              <a:t>Independence Resource Center</a:t>
            </a:r>
          </a:p>
          <a:p>
            <a:pPr marL="342900" indent="-342900">
              <a:spcAft>
                <a:spcPts val="1500"/>
              </a:spcAft>
              <a:buFont typeface="Wingdings" panose="05000000000000000000" pitchFamily="2" charset="2"/>
              <a:buChar char="Ø"/>
            </a:pPr>
            <a:r>
              <a:rPr lang="en-US" sz="2400" dirty="0" smtClean="0">
                <a:latin typeface="Cambria" panose="02040503050406030204" pitchFamily="18" charset="0"/>
              </a:rPr>
              <a:t>Junction Center for Independent Living</a:t>
            </a:r>
          </a:p>
          <a:p>
            <a:pPr marL="342900" indent="-342900">
              <a:spcAft>
                <a:spcPts val="1500"/>
              </a:spcAft>
              <a:buFont typeface="Wingdings" panose="05000000000000000000" pitchFamily="2" charset="2"/>
              <a:buChar char="Ø"/>
            </a:pPr>
            <a:r>
              <a:rPr lang="en-US" sz="2400" dirty="0" smtClean="0">
                <a:latin typeface="Cambria" panose="02040503050406030204" pitchFamily="18" charset="0"/>
              </a:rPr>
              <a:t>Lynchburg Area Center for Independent Living</a:t>
            </a:r>
          </a:p>
          <a:p>
            <a:pPr marL="342900" indent="-342900">
              <a:spcAft>
                <a:spcPts val="1500"/>
              </a:spcAft>
              <a:buFont typeface="Wingdings" panose="05000000000000000000" pitchFamily="2" charset="2"/>
              <a:buChar char="Ø"/>
            </a:pPr>
            <a:r>
              <a:rPr lang="en-US" sz="2400" dirty="0" smtClean="0">
                <a:latin typeface="Cambria" panose="02040503050406030204" pitchFamily="18" charset="0"/>
              </a:rPr>
              <a:t>New River Valley Disability Resource Center</a:t>
            </a:r>
          </a:p>
          <a:p>
            <a:pPr marL="342900" indent="-342900">
              <a:spcAft>
                <a:spcPts val="1500"/>
              </a:spcAft>
              <a:buFont typeface="Wingdings" panose="05000000000000000000" pitchFamily="2" charset="2"/>
              <a:buChar char="Ø"/>
            </a:pPr>
            <a:r>
              <a:rPr lang="en-US" sz="2400" dirty="0" err="1">
                <a:latin typeface="Cambria" panose="02040503050406030204" pitchFamily="18" charset="0"/>
              </a:rPr>
              <a:t>Penninsula</a:t>
            </a:r>
            <a:r>
              <a:rPr lang="en-US" sz="2400" dirty="0">
                <a:latin typeface="Cambria" panose="02040503050406030204" pitchFamily="18" charset="0"/>
              </a:rPr>
              <a:t> Center for Independent </a:t>
            </a:r>
            <a:r>
              <a:rPr lang="en-US" sz="2400" dirty="0" smtClean="0">
                <a:latin typeface="Cambria" panose="02040503050406030204" pitchFamily="18" charset="0"/>
              </a:rPr>
              <a:t>Living / Insight </a:t>
            </a:r>
            <a:r>
              <a:rPr lang="en-US" sz="2400" dirty="0">
                <a:latin typeface="Cambria" panose="02040503050406030204" pitchFamily="18" charset="0"/>
              </a:rPr>
              <a:t>Enterprises</a:t>
            </a:r>
          </a:p>
          <a:p>
            <a:pPr marL="342900" indent="-342900">
              <a:spcAft>
                <a:spcPts val="1500"/>
              </a:spcAft>
              <a:buFont typeface="Wingdings" panose="05000000000000000000" pitchFamily="2" charset="2"/>
              <a:buChar char="Ø"/>
            </a:pPr>
            <a:r>
              <a:rPr lang="en-US" sz="2400" dirty="0" smtClean="0">
                <a:latin typeface="Cambria" panose="02040503050406030204" pitchFamily="18" charset="0"/>
              </a:rPr>
              <a:t>Resources </a:t>
            </a:r>
            <a:r>
              <a:rPr lang="en-US" sz="2400" dirty="0">
                <a:latin typeface="Cambria" panose="02040503050406030204" pitchFamily="18" charset="0"/>
              </a:rPr>
              <a:t>for Independent Living</a:t>
            </a:r>
          </a:p>
          <a:p>
            <a:pPr marL="342900" indent="-342900">
              <a:spcAft>
                <a:spcPts val="1500"/>
              </a:spcAft>
              <a:buFont typeface="Wingdings" panose="05000000000000000000" pitchFamily="2" charset="2"/>
              <a:buChar char="Ø"/>
            </a:pPr>
            <a:r>
              <a:rPr lang="en-US" sz="2400" dirty="0" smtClean="0">
                <a:latin typeface="Cambria" panose="02040503050406030204" pitchFamily="18" charset="0"/>
              </a:rPr>
              <a:t>Valley </a:t>
            </a:r>
            <a:r>
              <a:rPr lang="en-US" sz="2400" dirty="0">
                <a:latin typeface="Cambria" panose="02040503050406030204" pitchFamily="18" charset="0"/>
              </a:rPr>
              <a:t>Associates for Independent </a:t>
            </a:r>
            <a:r>
              <a:rPr lang="en-US" sz="2400" dirty="0" smtClean="0">
                <a:latin typeface="Cambria" panose="02040503050406030204" pitchFamily="18" charset="0"/>
              </a:rPr>
              <a:t>Living, </a:t>
            </a:r>
            <a:r>
              <a:rPr lang="en-US" sz="2400" dirty="0" err="1" smtClean="0">
                <a:latin typeface="Cambria" panose="02040503050406030204" pitchFamily="18" charset="0"/>
              </a:rPr>
              <a:t>Inc</a:t>
            </a:r>
            <a:endParaRPr lang="en-US" sz="2400" dirty="0">
              <a:latin typeface="Cambria" panose="02040503050406030204" pitchFamily="18" charset="0"/>
            </a:endParaRPr>
          </a:p>
        </p:txBody>
      </p:sp>
    </p:spTree>
    <p:extLst>
      <p:ext uri="{BB962C8B-B14F-4D97-AF65-F5344CB8AC3E}">
        <p14:creationId xmlns:p14="http://schemas.microsoft.com/office/powerpoint/2010/main" val="1052805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7928" y="2771834"/>
            <a:ext cx="3452552" cy="1877437"/>
          </a:xfrm>
          <a:prstGeom prst="rect">
            <a:avLst/>
          </a:prstGeom>
        </p:spPr>
        <p:txBody>
          <a:bodyPr wrap="square">
            <a:spAutoFit/>
          </a:bodyPr>
          <a:lstStyle/>
          <a:p>
            <a:r>
              <a:rPr lang="en-US" sz="2000" dirty="0" smtClean="0">
                <a:solidFill>
                  <a:srgbClr val="000000"/>
                </a:solidFill>
                <a:effectLst/>
                <a:latin typeface="Cambria" panose="02040503050406030204" pitchFamily="18" charset="0"/>
              </a:rPr>
              <a:t>Areas in white are unserved.  </a:t>
            </a:r>
          </a:p>
          <a:p>
            <a:r>
              <a:rPr lang="en-US" sz="2000" dirty="0" smtClean="0">
                <a:solidFill>
                  <a:srgbClr val="000000"/>
                </a:solidFill>
                <a:effectLst/>
                <a:latin typeface="Cambria" panose="02040503050406030204" pitchFamily="18" charset="0"/>
              </a:rPr>
              <a:t>Areas that are light grey with dots are served by satellite offices.</a:t>
            </a:r>
          </a:p>
          <a:p>
            <a:r>
              <a:rPr lang="en-US" dirty="0" smtClean="0"/>
              <a:t/>
            </a:r>
            <a:br>
              <a:rPr lang="en-US" dirty="0" smtClean="0"/>
            </a:br>
            <a:endParaRPr lang="en-US" dirty="0"/>
          </a:p>
        </p:txBody>
      </p:sp>
      <p:pic>
        <p:nvPicPr>
          <p:cNvPr id="1026" name="Picture 2" descr="Centers for Independent Living map"/>
          <p:cNvPicPr>
            <a:picLocks noChangeAspect="1" noChangeArrowheads="1"/>
          </p:cNvPicPr>
          <p:nvPr/>
        </p:nvPicPr>
        <p:blipFill rotWithShape="1">
          <a:blip r:embed="rId2">
            <a:extLst>
              <a:ext uri="{28A0092B-C50C-407E-A947-70E740481C1C}">
                <a14:useLocalDpi xmlns:a14="http://schemas.microsoft.com/office/drawing/2010/main" val="0"/>
              </a:ext>
            </a:extLst>
          </a:blip>
          <a:srcRect l="-608" b="1184"/>
          <a:stretch/>
        </p:blipFill>
        <p:spPr bwMode="auto">
          <a:xfrm>
            <a:off x="3865418" y="645424"/>
            <a:ext cx="7666321" cy="56473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88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724394" y="665867"/>
            <a:ext cx="10675917" cy="2584027"/>
          </a:xfrm>
          <a:prstGeom prst="rect">
            <a:avLst/>
          </a:prstGeom>
          <a:solidFill>
            <a:srgbClr val="D7D7D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1415" tIns="44436" rIns="9522"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rgbClr val="333333"/>
                </a:solidFill>
                <a:effectLst/>
                <a:latin typeface="Cambria" panose="02040503050406030204" pitchFamily="18" charset="0"/>
                <a:cs typeface="Times New Roman" panose="02020603050405020304" pitchFamily="18" charset="0"/>
              </a:rPr>
              <a:t>Centers for Independent Living (CIL)</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smtClean="0">
                <a:ln>
                  <a:noFill/>
                </a:ln>
                <a:solidFill>
                  <a:srgbClr val="000000"/>
                </a:solidFill>
                <a:effectLst/>
                <a:latin typeface="Cambria" panose="02040503050406030204" pitchFamily="18" charset="0"/>
                <a:cs typeface="Arial" panose="020B0604020202020204" pitchFamily="34" charset="0"/>
              </a:rPr>
              <a:t>"A CIL is a consumer-controlled, community-based, cross-disability</a:t>
            </a:r>
            <a:r>
              <a:rPr kumimoji="0" lang="en-US" altLang="en-US" sz="2400" b="0" i="0" u="none" strike="noStrike" cap="none" normalizeH="0" baseline="0" smtClean="0">
                <a:ln>
                  <a:noFill/>
                </a:ln>
                <a:solidFill>
                  <a:srgbClr val="000000"/>
                </a:solidFill>
                <a:effectLst/>
                <a:latin typeface="Cambria" panose="02040503050406030204" pitchFamily="18" charset="0"/>
                <a:cs typeface="Arial" panose="020B0604020202020204" pitchFamily="34" charset="0"/>
              </a:rPr>
              <a:t>, non-residential</a:t>
            </a:r>
            <a:r>
              <a:rPr kumimoji="0" lang="en-US" altLang="en-US" sz="2400" b="0" i="0" u="none" strike="noStrike" cap="none" normalizeH="0" baseline="0" dirty="0" smtClean="0">
                <a:ln>
                  <a:noFill/>
                </a:ln>
                <a:solidFill>
                  <a:srgbClr val="000000"/>
                </a:solidFill>
                <a:effectLst/>
                <a:latin typeface="Cambria" panose="02040503050406030204" pitchFamily="18" charset="0"/>
                <a:cs typeface="Arial" panose="020B0604020202020204" pitchFamily="34" charset="0"/>
              </a:rPr>
              <a:t>, private, non-profit agency that is designed and operated within a local community by individuals with disabilities and provides an array of independent living services which are described in the Rehabilitation Act of 1973, as amended."</a:t>
            </a:r>
            <a:endParaRPr kumimoji="0" lang="en-US" altLang="en-US" sz="2400" b="1" i="0" u="none" strike="noStrike" cap="none" normalizeH="0" baseline="0" dirty="0" smtClean="0">
              <a:ln>
                <a:noFill/>
              </a:ln>
              <a:solidFill>
                <a:srgbClr val="333333"/>
              </a:solidFill>
              <a:effectLst/>
              <a:latin typeface="Cambria" panose="020405030504060302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4" name="TextBox 3"/>
          <p:cNvSpPr txBox="1"/>
          <p:nvPr/>
        </p:nvSpPr>
        <p:spPr>
          <a:xfrm>
            <a:off x="9013824" y="5936521"/>
            <a:ext cx="2776452" cy="369332"/>
          </a:xfrm>
          <a:prstGeom prst="rect">
            <a:avLst/>
          </a:prstGeom>
          <a:noFill/>
        </p:spPr>
        <p:txBody>
          <a:bodyPr wrap="square" rtlCol="0">
            <a:spAutoFit/>
          </a:bodyPr>
          <a:lstStyle/>
          <a:p>
            <a:r>
              <a:rPr lang="en-US" dirty="0" smtClean="0">
                <a:latin typeface="Cambria" panose="02040503050406030204" pitchFamily="18" charset="0"/>
              </a:rPr>
              <a:t>http://www.vacil.org/</a:t>
            </a:r>
            <a:endParaRPr lang="en-US" dirty="0">
              <a:latin typeface="Cambria" panose="02040503050406030204" pitchFamily="18" charset="0"/>
            </a:endParaRPr>
          </a:p>
        </p:txBody>
      </p:sp>
      <p:sp>
        <p:nvSpPr>
          <p:cNvPr id="2" name="TextBox 1"/>
          <p:cNvSpPr txBox="1"/>
          <p:nvPr/>
        </p:nvSpPr>
        <p:spPr>
          <a:xfrm>
            <a:off x="2093024" y="3535864"/>
            <a:ext cx="7649492" cy="2585323"/>
          </a:xfrm>
          <a:prstGeom prst="rect">
            <a:avLst/>
          </a:prstGeom>
          <a:noFill/>
        </p:spPr>
        <p:txBody>
          <a:bodyPr wrap="square" rtlCol="0">
            <a:spAutoFit/>
          </a:bodyPr>
          <a:lstStyle/>
          <a:p>
            <a:pPr algn="ctr" eaLnBrk="0" fontAlgn="base" hangingPunct="0">
              <a:spcBef>
                <a:spcPct val="0"/>
              </a:spcBef>
              <a:spcAft>
                <a:spcPct val="0"/>
              </a:spcAft>
            </a:pPr>
            <a:r>
              <a:rPr lang="en-US" altLang="en-US" sz="2400" b="1" dirty="0">
                <a:latin typeface="Cambria" panose="02040503050406030204" pitchFamily="18" charset="0"/>
                <a:cs typeface="Times New Roman" panose="02020603050405020304" pitchFamily="18" charset="0"/>
              </a:rPr>
              <a:t>CILs' Core Services</a:t>
            </a:r>
          </a:p>
          <a:p>
            <a:pPr marL="342900" lvl="0" indent="-342900" eaLnBrk="0" fontAlgn="base" hangingPunct="0">
              <a:spcBef>
                <a:spcPct val="0"/>
              </a:spcBef>
              <a:spcAft>
                <a:spcPct val="0"/>
              </a:spcAft>
              <a:buFont typeface="Wingdings" panose="05000000000000000000" pitchFamily="2" charset="2"/>
              <a:buChar char="§"/>
            </a:pPr>
            <a:r>
              <a:rPr lang="en-US" altLang="en-US" sz="2400" dirty="0" smtClean="0">
                <a:solidFill>
                  <a:srgbClr val="000000"/>
                </a:solidFill>
                <a:latin typeface="Cambria" panose="02040503050406030204" pitchFamily="18" charset="0"/>
                <a:cs typeface="Arial" panose="020B0604020202020204" pitchFamily="34" charset="0"/>
              </a:rPr>
              <a:t>Advocacy</a:t>
            </a:r>
          </a:p>
          <a:p>
            <a:pPr marL="342900" lvl="0" indent="-342900" eaLnBrk="0" fontAlgn="base" hangingPunct="0">
              <a:spcBef>
                <a:spcPct val="0"/>
              </a:spcBef>
              <a:spcAft>
                <a:spcPct val="0"/>
              </a:spcAft>
              <a:buFont typeface="Wingdings" panose="05000000000000000000" pitchFamily="2" charset="2"/>
              <a:buChar char="§"/>
            </a:pPr>
            <a:r>
              <a:rPr lang="en-US" altLang="en-US" sz="2400" dirty="0" smtClean="0">
                <a:solidFill>
                  <a:srgbClr val="000000"/>
                </a:solidFill>
                <a:latin typeface="Cambria" panose="02040503050406030204" pitchFamily="18" charset="0"/>
                <a:cs typeface="Arial" panose="020B0604020202020204" pitchFamily="34" charset="0"/>
              </a:rPr>
              <a:t>Peer </a:t>
            </a:r>
            <a:r>
              <a:rPr lang="en-US" altLang="en-US" sz="2400" dirty="0">
                <a:solidFill>
                  <a:srgbClr val="000000"/>
                </a:solidFill>
                <a:latin typeface="Cambria" panose="02040503050406030204" pitchFamily="18" charset="0"/>
                <a:cs typeface="Arial" panose="020B0604020202020204" pitchFamily="34" charset="0"/>
              </a:rPr>
              <a:t>Counseling</a:t>
            </a:r>
            <a:endParaRPr lang="en-US" altLang="en-US" sz="2400" dirty="0">
              <a:latin typeface="Cambria" panose="02040503050406030204" pitchFamily="18" charset="0"/>
            </a:endParaRPr>
          </a:p>
          <a:p>
            <a:pPr marL="342900" lvl="0" indent="-342900" eaLnBrk="0" fontAlgn="base" hangingPunct="0">
              <a:spcBef>
                <a:spcPct val="0"/>
              </a:spcBef>
              <a:spcAft>
                <a:spcPct val="0"/>
              </a:spcAft>
              <a:buFont typeface="Wingdings" panose="05000000000000000000" pitchFamily="2" charset="2"/>
              <a:buChar char="§"/>
            </a:pPr>
            <a:r>
              <a:rPr lang="en-US" altLang="en-US" sz="2400" dirty="0" smtClean="0">
                <a:solidFill>
                  <a:srgbClr val="000000"/>
                </a:solidFill>
                <a:latin typeface="Cambria" panose="02040503050406030204" pitchFamily="18" charset="0"/>
                <a:cs typeface="Arial" panose="020B0604020202020204" pitchFamily="34" charset="0"/>
              </a:rPr>
              <a:t>Skills </a:t>
            </a:r>
            <a:r>
              <a:rPr lang="en-US" altLang="en-US" sz="2400" dirty="0">
                <a:solidFill>
                  <a:srgbClr val="000000"/>
                </a:solidFill>
                <a:latin typeface="Cambria" panose="02040503050406030204" pitchFamily="18" charset="0"/>
                <a:cs typeface="Arial" panose="020B0604020202020204" pitchFamily="34" charset="0"/>
              </a:rPr>
              <a:t>Training</a:t>
            </a:r>
            <a:endParaRPr lang="en-US" altLang="en-US" sz="2400" dirty="0">
              <a:latin typeface="Cambria" panose="02040503050406030204" pitchFamily="18" charset="0"/>
            </a:endParaRPr>
          </a:p>
          <a:p>
            <a:pPr marL="342900" lvl="0" indent="-342900" eaLnBrk="0" fontAlgn="base" hangingPunct="0">
              <a:spcBef>
                <a:spcPct val="0"/>
              </a:spcBef>
              <a:spcAft>
                <a:spcPct val="0"/>
              </a:spcAft>
              <a:buFont typeface="Wingdings" panose="05000000000000000000" pitchFamily="2" charset="2"/>
              <a:buChar char="§"/>
            </a:pPr>
            <a:r>
              <a:rPr lang="en-US" altLang="en-US" sz="2400" dirty="0" smtClean="0">
                <a:solidFill>
                  <a:srgbClr val="000000"/>
                </a:solidFill>
                <a:latin typeface="Cambria" panose="02040503050406030204" pitchFamily="18" charset="0"/>
                <a:cs typeface="Arial" panose="020B0604020202020204" pitchFamily="34" charset="0"/>
              </a:rPr>
              <a:t>Information </a:t>
            </a:r>
            <a:r>
              <a:rPr lang="en-US" altLang="en-US" sz="2400" dirty="0">
                <a:solidFill>
                  <a:srgbClr val="000000"/>
                </a:solidFill>
                <a:latin typeface="Cambria" panose="02040503050406030204" pitchFamily="18" charset="0"/>
                <a:cs typeface="Arial" panose="020B0604020202020204" pitchFamily="34" charset="0"/>
              </a:rPr>
              <a:t>and Referral</a:t>
            </a:r>
          </a:p>
          <a:p>
            <a:pPr marL="342900" lvl="0" indent="-342900" eaLnBrk="0" fontAlgn="base" hangingPunct="0">
              <a:spcBef>
                <a:spcPct val="0"/>
              </a:spcBef>
              <a:spcAft>
                <a:spcPct val="0"/>
              </a:spcAft>
              <a:buFont typeface="Wingdings" panose="05000000000000000000" pitchFamily="2" charset="2"/>
              <a:buChar char="§"/>
            </a:pPr>
            <a:r>
              <a:rPr lang="en-US" altLang="en-US" sz="2400" dirty="0" smtClean="0">
                <a:solidFill>
                  <a:srgbClr val="000000"/>
                </a:solidFill>
                <a:latin typeface="Cambria" panose="02040503050406030204" pitchFamily="18" charset="0"/>
                <a:cs typeface="Arial" panose="020B0604020202020204" pitchFamily="34" charset="0"/>
              </a:rPr>
              <a:t>Transition </a:t>
            </a:r>
            <a:r>
              <a:rPr lang="en-US" altLang="en-US" sz="2400" dirty="0">
                <a:solidFill>
                  <a:srgbClr val="000000"/>
                </a:solidFill>
                <a:latin typeface="Cambria" panose="02040503050406030204" pitchFamily="18" charset="0"/>
                <a:cs typeface="Arial" panose="020B0604020202020204" pitchFamily="34" charset="0"/>
              </a:rPr>
              <a:t>Services for Youth and </a:t>
            </a:r>
            <a:r>
              <a:rPr lang="en-US" altLang="en-US" sz="2400" dirty="0" smtClean="0">
                <a:solidFill>
                  <a:srgbClr val="000000"/>
                </a:solidFill>
                <a:latin typeface="Cambria" panose="02040503050406030204" pitchFamily="18" charset="0"/>
                <a:cs typeface="Arial" panose="020B0604020202020204" pitchFamily="34" charset="0"/>
              </a:rPr>
              <a:t>from Nursing </a:t>
            </a:r>
            <a:r>
              <a:rPr lang="en-US" altLang="en-US" sz="2400" dirty="0">
                <a:solidFill>
                  <a:srgbClr val="000000"/>
                </a:solidFill>
                <a:latin typeface="Cambria" panose="02040503050406030204" pitchFamily="18" charset="0"/>
                <a:cs typeface="Arial" panose="020B0604020202020204" pitchFamily="34" charset="0"/>
              </a:rPr>
              <a:t>Home</a:t>
            </a:r>
            <a:endParaRPr lang="en-US" altLang="en-US" sz="2400" dirty="0">
              <a:latin typeface="Cambria" panose="02040503050406030204" pitchFamily="18" charset="0"/>
            </a:endParaRPr>
          </a:p>
          <a:p>
            <a:endParaRPr lang="en-US" dirty="0">
              <a:latin typeface="Cambria" panose="02040503050406030204" pitchFamily="18" charset="0"/>
            </a:endParaRPr>
          </a:p>
        </p:txBody>
      </p:sp>
    </p:spTree>
    <p:extLst>
      <p:ext uri="{BB962C8B-B14F-4D97-AF65-F5344CB8AC3E}">
        <p14:creationId xmlns:p14="http://schemas.microsoft.com/office/powerpoint/2010/main" val="4064993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4976" y="2243328"/>
            <a:ext cx="7229856" cy="1569660"/>
          </a:xfrm>
          <a:prstGeom prst="rect">
            <a:avLst/>
          </a:prstGeom>
          <a:noFill/>
        </p:spPr>
        <p:txBody>
          <a:bodyPr wrap="square" rtlCol="0">
            <a:spAutoFit/>
          </a:bodyPr>
          <a:lstStyle/>
          <a:p>
            <a:pPr algn="ctr"/>
            <a:r>
              <a:rPr lang="en-US" sz="2400" dirty="0" smtClean="0"/>
              <a:t>All Centers for Independent Living are private 501c3 organizations that are governed by an independent Board of Directors.  Each provides the 5 core services but they do not all provide them in identical manner</a:t>
            </a:r>
            <a:r>
              <a:rPr lang="en-US" dirty="0" smtClean="0"/>
              <a:t>.</a:t>
            </a:r>
            <a:endParaRPr lang="en-US" dirty="0"/>
          </a:p>
        </p:txBody>
      </p:sp>
    </p:spTree>
    <p:extLst>
      <p:ext uri="{BB962C8B-B14F-4D97-AF65-F5344CB8AC3E}">
        <p14:creationId xmlns:p14="http://schemas.microsoft.com/office/powerpoint/2010/main" val="3232032205"/>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9DE212D3F45D94490B095331D3AB7AC" ma:contentTypeVersion="9" ma:contentTypeDescription="Create a new document." ma:contentTypeScope="" ma:versionID="1946758fa3c088474575c3001934af35">
  <xsd:schema xmlns:xsd="http://www.w3.org/2001/XMLSchema" xmlns:xs="http://www.w3.org/2001/XMLSchema" xmlns:p="http://schemas.microsoft.com/office/2006/metadata/properties" xmlns:ns2="e29f7b87-6d27-4949-b528-f30a3114a4ad" xmlns:ns3="2bc2e994-2e3b-4582-bff9-dab2b9bee964" targetNamespace="http://schemas.microsoft.com/office/2006/metadata/properties" ma:root="true" ma:fieldsID="f39d8fd16eb07f431efd5c9e1ccf0f97" ns2:_="" ns3:_="">
    <xsd:import namespace="e29f7b87-6d27-4949-b528-f30a3114a4ad"/>
    <xsd:import namespace="2bc2e994-2e3b-4582-bff9-dab2b9bee964"/>
    <xsd:element name="properties">
      <xsd:complexType>
        <xsd:sequence>
          <xsd:element name="documentManagement">
            <xsd:complexType>
              <xsd:all>
                <xsd:element ref="ns2:_dlc_DocId" minOccurs="0"/>
                <xsd:element ref="ns2:_dlc_DocIdUrl" minOccurs="0"/>
                <xsd:element ref="ns2:_dlc_DocIdPersistId" minOccurs="0"/>
                <xsd:element ref="ns3:Category"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29f7b87-6d27-4949-b528-f30a3114a4ad" elementFormDefault="qualified">
    <xsd:import namespace="http://schemas.microsoft.com/office/2006/documentManagement/types"/>
    <xsd:import namespace="http://schemas.microsoft.com/office/infopath/2007/PartnerControls"/>
    <xsd:element name="_dlc_DocId" ma:index="4" nillable="true" ma:displayName="Document ID Value" ma:description="The value of the document ID assigned to this item." ma:internalName="_dlc_DocId" ma:readOnly="true">
      <xsd:simpleType>
        <xsd:restriction base="dms:Text"/>
      </xsd:simpleType>
    </xsd:element>
    <xsd:element name="_dlc_DocIdUrl" ma:index="5"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6" nillable="true" ma:displayName="Persist ID" ma:description="Keep ID on add." ma:hidden="true" ma:internalName="_dlc_DocIdPersistId" ma:readOnly="true">
      <xsd:simpleType>
        <xsd:restriction base="dms:Boolean"/>
      </xsd:simpleType>
    </xsd:element>
    <xsd:element name="SharedWithUsers" ma:index="12"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bc2e994-2e3b-4582-bff9-dab2b9bee964" elementFormDefault="qualified">
    <xsd:import namespace="http://schemas.microsoft.com/office/2006/documentManagement/types"/>
    <xsd:import namespace="http://schemas.microsoft.com/office/infopath/2007/PartnerControls"/>
    <xsd:element name="Category" ma:index="7" nillable="true" ma:displayName="Category" ma:internalName="Category" ma:readOnly="false">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ct:contentTypeSchema xmlns:ct="http://schemas.microsoft.com/office/2006/metadata/contentType" xmlns:ma="http://schemas.microsoft.com/office/2006/metadata/properties/metaAttributes" ct:_="" ma:_="" ma:contentTypeName="Document" ma:contentTypeID="0x010100FCDC26EE72F728479819838AE2A89E7E" ma:contentTypeVersion="8" ma:contentTypeDescription="Create a new document." ma:contentTypeScope="" ma:versionID="e9f060826e199e8edf1495c789afbff0">
  <xsd:schema xmlns:xsd="http://www.w3.org/2001/XMLSchema" xmlns:xs="http://www.w3.org/2001/XMLSchema" xmlns:p="http://schemas.microsoft.com/office/2006/metadata/properties" xmlns:ns1="http://schemas.microsoft.com/sharepoint/v3" xmlns:ns2="89461f00-0b74-46d7-ba90-7a84aa4e2ee4" xmlns:ns3="0e571ce1-07d3-4480-bf75-fb9c6ac3b3af" targetNamespace="http://schemas.microsoft.com/office/2006/metadata/properties" ma:root="true" ma:fieldsID="d97e0804446cc07338b39c8194637cb0" ns1:_="" ns2:_="" ns3:_="">
    <xsd:import namespace="http://schemas.microsoft.com/sharepoint/v3"/>
    <xsd:import namespace="89461f00-0b74-46d7-ba90-7a84aa4e2ee4"/>
    <xsd:import namespace="0e571ce1-07d3-4480-bf75-fb9c6ac3b3af"/>
    <xsd:element name="properties">
      <xsd:complexType>
        <xsd:sequence>
          <xsd:element name="documentManagement">
            <xsd:complexType>
              <xsd:all>
                <xsd:element ref="ns2:_dlc_DocId" minOccurs="0"/>
                <xsd:element ref="ns2:_dlc_DocIdUrl" minOccurs="0"/>
                <xsd:element ref="ns2:_dlc_DocIdPersistId" minOccurs="0"/>
                <xsd:element ref="ns3:Category"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2"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3"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9461f00-0b74-46d7-ba90-7a84aa4e2ee4" elementFormDefault="qualified">
    <xsd:import namespace="http://schemas.microsoft.com/office/2006/documentManagement/types"/>
    <xsd:import namespace="http://schemas.microsoft.com/office/infopath/2007/PartnerControls"/>
    <xsd:element name="_dlc_DocId" ma:index="4" nillable="true" ma:displayName="Document ID Value" ma:description="The value of the document ID assigned to this item." ma:internalName="_dlc_DocId" ma:readOnly="true">
      <xsd:simpleType>
        <xsd:restriction base="dms:Text"/>
      </xsd:simpleType>
    </xsd:element>
    <xsd:element name="_dlc_DocIdUrl" ma:index="5"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6"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0e571ce1-07d3-4480-bf75-fb9c6ac3b3af" elementFormDefault="qualified">
    <xsd:import namespace="http://schemas.microsoft.com/office/2006/documentManagement/types"/>
    <xsd:import namespace="http://schemas.microsoft.com/office/infopath/2007/PartnerControls"/>
    <xsd:element name="Category" ma:index="7" nillable="true" ma:displayName="Category" ma:internalName="Category" ma:readOnly="false">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p:properties xmlns:p="http://schemas.microsoft.com/office/2006/metadata/properties" xmlns:xsi="http://www.w3.org/2001/XMLSchema-instance" xmlns:pc="http://schemas.microsoft.com/office/infopath/2007/PartnerControls">
  <documentManagement>
    <Category xmlns="0e571ce1-07d3-4480-bf75-fb9c6ac3b3af">Programs</Category>
    <PublishingExpirationDate xmlns="http://schemas.microsoft.com/sharepoint/v3" xsi:nil="true"/>
    <PublishingStartDate xmlns="http://schemas.microsoft.com/sharepoint/v3" xsi:nil="true"/>
    <_dlc_DocId xmlns="89461f00-0b74-46d7-ba90-7a84aa4e2ee4">NKAHMF2WWKTP-54631402-1434</_dlc_DocId>
    <_dlc_DocIdUrl xmlns="89461f00-0b74-46d7-ba90-7a84aa4e2ee4">
      <Url>https://sharepoint.wwrc.net/VDAproviders/_layouts/15/DocIdRedir.aspx?ID=NKAHMF2WWKTP-54631402-1434</Url>
      <Description>NKAHMF2WWKTP-54631402-1434</Description>
    </_dlc_DocIdUrl>
  </documentManagement>
</p:properties>
</file>

<file path=customXml/itemProps1.xml><?xml version="1.0" encoding="utf-8"?>
<ds:datastoreItem xmlns:ds="http://schemas.openxmlformats.org/officeDocument/2006/customXml" ds:itemID="{6AB10BF0-17F4-4D42-9D65-F3A32703E272}"/>
</file>

<file path=customXml/itemProps2.xml><?xml version="1.0" encoding="utf-8"?>
<ds:datastoreItem xmlns:ds="http://schemas.openxmlformats.org/officeDocument/2006/customXml" ds:itemID="{9568BE7D-A9D6-4150-A3F8-2788336EE3CB}"/>
</file>

<file path=customXml/itemProps3.xml><?xml version="1.0" encoding="utf-8"?>
<ds:datastoreItem xmlns:ds="http://schemas.openxmlformats.org/officeDocument/2006/customXml" ds:itemID="{227680FC-9662-4048-BB5F-B103D2D59415}"/>
</file>

<file path=customXml/itemProps4.xml><?xml version="1.0" encoding="utf-8"?>
<ds:datastoreItem xmlns:ds="http://schemas.openxmlformats.org/officeDocument/2006/customXml" ds:itemID="{29D513D1-A00E-40A6-A22D-B6472AEF7AA2}"/>
</file>

<file path=customXml/itemProps5.xml><?xml version="1.0" encoding="utf-8"?>
<ds:datastoreItem xmlns:ds="http://schemas.openxmlformats.org/officeDocument/2006/customXml" ds:itemID="{9DA70A99-9259-45C8-BDFB-BB88F7BD7D32}"/>
</file>

<file path=docProps/app.xml><?xml version="1.0" encoding="utf-8"?>
<Properties xmlns="http://schemas.openxmlformats.org/officeDocument/2006/extended-properties" xmlns:vt="http://schemas.openxmlformats.org/officeDocument/2006/docPropsVTypes">
  <Template>Retrospect</Template>
  <TotalTime>63</TotalTime>
  <Words>348</Words>
  <Application>Microsoft Office PowerPoint</Application>
  <PresentationFormat>Widescreen</PresentationFormat>
  <Paragraphs>44</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Calibri Light</vt:lpstr>
      <vt:lpstr>Cambria</vt:lpstr>
      <vt:lpstr>Times New Roman</vt:lpstr>
      <vt:lpstr>Wingdings</vt:lpstr>
      <vt:lpstr>Retrospect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Guardianship 2019 Training Part 2 - VA's Centers for Independent Living</dc:title>
  <dc:creator>Gayl Brunk</dc:creator>
  <cp:lastModifiedBy>Gayl Brunk</cp:lastModifiedBy>
  <cp:revision>9</cp:revision>
  <dcterms:created xsi:type="dcterms:W3CDTF">2019-03-25T17:21:33Z</dcterms:created>
  <dcterms:modified xsi:type="dcterms:W3CDTF">2019-03-25T18:28:52Z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0x010100FCDC26EE72F728479819838AE2A89E7E</vt:lpwstr>
  </property>
  <property fmtid="{D5CDD505-2E9C-101B-9397-08002B2CF9AE}" pid="3" name="_dlc_DocIdItemGuid">
    <vt:lpwstr>81ed0a44-52a6-4736-a3a0-ea36da0319b9</vt:lpwstr>
  </property>
</Properties>
</file>