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4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60.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44.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21.xml" ContentType="application/vnd.openxmlformats-officedocument.presentationml.notesSlide+xml"/>
  <Override PartName="/ppt/notesSlides/notesSlide18.xml" ContentType="application/vnd.openxmlformats-officedocument.presentationml.notesSlide+xml"/>
  <Override PartName="/ppt/notesSlides/notesSlide22.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23.xml" ContentType="application/vnd.openxmlformats-officedocument.presentationml.notesSlide+xml"/>
  <Override PartName="/ppt/notesSlides/notesSlide27.xml" ContentType="application/vnd.openxmlformats-officedocument.presentationml.notesSlide+xml"/>
  <Override PartName="/ppt/theme/theme2.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62"/>
  </p:notesMasterIdLst>
  <p:handoutMasterIdLst>
    <p:handoutMasterId r:id="rId63"/>
  </p:handoutMasterIdLst>
  <p:sldIdLst>
    <p:sldId id="256" r:id="rId2"/>
    <p:sldId id="316" r:id="rId3"/>
    <p:sldId id="321" r:id="rId4"/>
    <p:sldId id="341" r:id="rId5"/>
    <p:sldId id="342" r:id="rId6"/>
    <p:sldId id="343" r:id="rId7"/>
    <p:sldId id="308" r:id="rId8"/>
    <p:sldId id="309" r:id="rId9"/>
    <p:sldId id="344" r:id="rId10"/>
    <p:sldId id="315" r:id="rId11"/>
    <p:sldId id="310" r:id="rId12"/>
    <p:sldId id="330" r:id="rId13"/>
    <p:sldId id="327" r:id="rId14"/>
    <p:sldId id="328" r:id="rId15"/>
    <p:sldId id="331" r:id="rId16"/>
    <p:sldId id="345" r:id="rId17"/>
    <p:sldId id="334" r:id="rId18"/>
    <p:sldId id="335" r:id="rId19"/>
    <p:sldId id="267" r:id="rId20"/>
    <p:sldId id="337" r:id="rId21"/>
    <p:sldId id="338" r:id="rId22"/>
    <p:sldId id="326" r:id="rId23"/>
    <p:sldId id="259" r:id="rId24"/>
    <p:sldId id="261" r:id="rId25"/>
    <p:sldId id="269" r:id="rId26"/>
    <p:sldId id="270" r:id="rId27"/>
    <p:sldId id="272" r:id="rId28"/>
    <p:sldId id="273" r:id="rId29"/>
    <p:sldId id="336" r:id="rId30"/>
    <p:sldId id="271" r:id="rId31"/>
    <p:sldId id="275" r:id="rId32"/>
    <p:sldId id="276" r:id="rId33"/>
    <p:sldId id="277" r:id="rId34"/>
    <p:sldId id="332" r:id="rId35"/>
    <p:sldId id="279" r:id="rId36"/>
    <p:sldId id="302" r:id="rId37"/>
    <p:sldId id="280" r:id="rId38"/>
    <p:sldId id="281" r:id="rId39"/>
    <p:sldId id="282" r:id="rId40"/>
    <p:sldId id="283" r:id="rId41"/>
    <p:sldId id="284" r:id="rId42"/>
    <p:sldId id="285" r:id="rId43"/>
    <p:sldId id="286" r:id="rId44"/>
    <p:sldId id="288" r:id="rId45"/>
    <p:sldId id="287" r:id="rId46"/>
    <p:sldId id="289" r:id="rId47"/>
    <p:sldId id="290" r:id="rId48"/>
    <p:sldId id="298" r:id="rId49"/>
    <p:sldId id="300" r:id="rId50"/>
    <p:sldId id="313" r:id="rId51"/>
    <p:sldId id="333" r:id="rId52"/>
    <p:sldId id="291" r:id="rId53"/>
    <p:sldId id="262" r:id="rId54"/>
    <p:sldId id="263" r:id="rId55"/>
    <p:sldId id="293" r:id="rId56"/>
    <p:sldId id="295" r:id="rId57"/>
    <p:sldId id="292" r:id="rId58"/>
    <p:sldId id="264" r:id="rId59"/>
    <p:sldId id="340" r:id="rId60"/>
    <p:sldId id="301" r:id="rId61"/>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C429963-9815-4F86-9BA9-99C450DB3D8B}">
          <p14:sldIdLst>
            <p14:sldId id="256"/>
            <p14:sldId id="316"/>
            <p14:sldId id="321"/>
            <p14:sldId id="341"/>
            <p14:sldId id="342"/>
            <p14:sldId id="343"/>
            <p14:sldId id="308"/>
            <p14:sldId id="309"/>
            <p14:sldId id="344"/>
            <p14:sldId id="315"/>
            <p14:sldId id="310"/>
            <p14:sldId id="330"/>
            <p14:sldId id="327"/>
            <p14:sldId id="328"/>
            <p14:sldId id="331"/>
            <p14:sldId id="345"/>
            <p14:sldId id="334"/>
            <p14:sldId id="335"/>
            <p14:sldId id="267"/>
            <p14:sldId id="337"/>
            <p14:sldId id="338"/>
            <p14:sldId id="326"/>
            <p14:sldId id="259"/>
            <p14:sldId id="261"/>
            <p14:sldId id="269"/>
            <p14:sldId id="270"/>
            <p14:sldId id="272"/>
            <p14:sldId id="273"/>
            <p14:sldId id="336"/>
            <p14:sldId id="271"/>
            <p14:sldId id="275"/>
            <p14:sldId id="276"/>
            <p14:sldId id="277"/>
            <p14:sldId id="332"/>
            <p14:sldId id="279"/>
            <p14:sldId id="302"/>
            <p14:sldId id="280"/>
            <p14:sldId id="281"/>
            <p14:sldId id="282"/>
            <p14:sldId id="283"/>
            <p14:sldId id="284"/>
            <p14:sldId id="285"/>
            <p14:sldId id="286"/>
            <p14:sldId id="288"/>
            <p14:sldId id="287"/>
            <p14:sldId id="289"/>
            <p14:sldId id="290"/>
            <p14:sldId id="298"/>
            <p14:sldId id="300"/>
            <p14:sldId id="313"/>
            <p14:sldId id="333"/>
            <p14:sldId id="291"/>
            <p14:sldId id="262"/>
            <p14:sldId id="263"/>
            <p14:sldId id="293"/>
            <p14:sldId id="295"/>
            <p14:sldId id="292"/>
            <p14:sldId id="264"/>
            <p14:sldId id="340"/>
            <p14:sldId id="301"/>
          </p14:sldIdLst>
        </p14:section>
        <p14:section name="Untitled Section" id="{5CDFCE5B-81E4-4795-887E-E36DE0ECD9CD}">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78" autoAdjust="0"/>
    <p:restoredTop sz="92465" autoAdjust="0"/>
  </p:normalViewPr>
  <p:slideViewPr>
    <p:cSldViewPr>
      <p:cViewPr varScale="1">
        <p:scale>
          <a:sx n="68" d="100"/>
          <a:sy n="68" d="100"/>
        </p:scale>
        <p:origin x="138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handoutMaster" Target="handoutMasters/handoutMaster1.xml"/><Relationship Id="rId68" Type="http://schemas.openxmlformats.org/officeDocument/2006/relationships/customXml" Target="../customXml/item1.xml"/><Relationship Id="rId7" Type="http://schemas.openxmlformats.org/officeDocument/2006/relationships/slide" Target="slides/slide6.xml"/><Relationship Id="rId71" Type="http://schemas.openxmlformats.org/officeDocument/2006/relationships/customXml" Target="../customXml/item4.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69" Type="http://schemas.openxmlformats.org/officeDocument/2006/relationships/customXml" Target="../customXml/item2.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ustomXml" Target="../customXml/item5.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7" tIns="46244" rIns="92487" bIns="46244"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87" tIns="46244" rIns="92487" bIns="46244" rtlCol="0"/>
          <a:lstStyle>
            <a:lvl1pPr algn="r">
              <a:defRPr sz="1200"/>
            </a:lvl1pPr>
          </a:lstStyle>
          <a:p>
            <a:fld id="{6217256A-F3E2-441E-97AD-4F2A712725BF}" type="datetimeFigureOut">
              <a:rPr lang="en-US" smtClean="0"/>
              <a:t>12/14/2020</a:t>
            </a:fld>
            <a:endParaRPr lang="en-US"/>
          </a:p>
        </p:txBody>
      </p:sp>
      <p:sp>
        <p:nvSpPr>
          <p:cNvPr id="4" name="Footer Placeholder 3"/>
          <p:cNvSpPr>
            <a:spLocks noGrp="1"/>
          </p:cNvSpPr>
          <p:nvPr>
            <p:ph type="ftr" sz="quarter" idx="2"/>
          </p:nvPr>
        </p:nvSpPr>
        <p:spPr>
          <a:xfrm>
            <a:off x="0" y="8772669"/>
            <a:ext cx="3011699" cy="461804"/>
          </a:xfrm>
          <a:prstGeom prst="rect">
            <a:avLst/>
          </a:prstGeom>
        </p:spPr>
        <p:txBody>
          <a:bodyPr vert="horz" lIns="92487" tIns="46244" rIns="92487" bIns="46244"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1804"/>
          </a:xfrm>
          <a:prstGeom prst="rect">
            <a:avLst/>
          </a:prstGeom>
        </p:spPr>
        <p:txBody>
          <a:bodyPr vert="horz" lIns="92487" tIns="46244" rIns="92487" bIns="46244" rtlCol="0" anchor="b"/>
          <a:lstStyle>
            <a:lvl1pPr algn="r">
              <a:defRPr sz="1200"/>
            </a:lvl1pPr>
          </a:lstStyle>
          <a:p>
            <a:fld id="{D24406CA-12D0-44CC-BA2E-372267F48913}" type="slidenum">
              <a:rPr lang="en-US" smtClean="0"/>
              <a:t>‹#›</a:t>
            </a:fld>
            <a:endParaRPr lang="en-US"/>
          </a:p>
        </p:txBody>
      </p:sp>
    </p:spTree>
    <p:extLst>
      <p:ext uri="{BB962C8B-B14F-4D97-AF65-F5344CB8AC3E}">
        <p14:creationId xmlns:p14="http://schemas.microsoft.com/office/powerpoint/2010/main" val="10945082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7" tIns="46244" rIns="92487" bIns="46244"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87" tIns="46244" rIns="92487" bIns="46244" rtlCol="0"/>
          <a:lstStyle>
            <a:lvl1pPr algn="r">
              <a:defRPr sz="1200"/>
            </a:lvl1pPr>
          </a:lstStyle>
          <a:p>
            <a:fld id="{8350B8EC-A72D-4E25-A940-19D426525000}" type="datetimeFigureOut">
              <a:rPr lang="en-US" smtClean="0"/>
              <a:t>12/14/2020</a:t>
            </a:fld>
            <a:endParaRPr lang="en-US"/>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487" tIns="46244" rIns="92487" bIns="46244"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87" tIns="46244" rIns="92487" bIns="4624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1804"/>
          </a:xfrm>
          <a:prstGeom prst="rect">
            <a:avLst/>
          </a:prstGeom>
        </p:spPr>
        <p:txBody>
          <a:bodyPr vert="horz" lIns="92487" tIns="46244" rIns="92487" bIns="46244"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1804"/>
          </a:xfrm>
          <a:prstGeom prst="rect">
            <a:avLst/>
          </a:prstGeom>
        </p:spPr>
        <p:txBody>
          <a:bodyPr vert="horz" lIns="92487" tIns="46244" rIns="92487" bIns="46244" rtlCol="0" anchor="b"/>
          <a:lstStyle>
            <a:lvl1pPr algn="r">
              <a:defRPr sz="1200"/>
            </a:lvl1pPr>
          </a:lstStyle>
          <a:p>
            <a:fld id="{123CE0F9-CD09-48C5-AA4F-D4A69019F81C}" type="slidenum">
              <a:rPr lang="en-US" smtClean="0"/>
              <a:t>‹#›</a:t>
            </a:fld>
            <a:endParaRPr lang="en-US"/>
          </a:p>
        </p:txBody>
      </p:sp>
    </p:spTree>
    <p:extLst>
      <p:ext uri="{BB962C8B-B14F-4D97-AF65-F5344CB8AC3E}">
        <p14:creationId xmlns:p14="http://schemas.microsoft.com/office/powerpoint/2010/main" val="3348316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psychologytoday.com/us/basics/empathy"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3CE0F9-CD09-48C5-AA4F-D4A69019F81C}" type="slidenum">
              <a:rPr lang="en-US" smtClean="0"/>
              <a:t>2</a:t>
            </a:fld>
            <a:endParaRPr lang="en-US"/>
          </a:p>
        </p:txBody>
      </p:sp>
    </p:spTree>
    <p:extLst>
      <p:ext uri="{BB962C8B-B14F-4D97-AF65-F5344CB8AC3E}">
        <p14:creationId xmlns:p14="http://schemas.microsoft.com/office/powerpoint/2010/main" val="2582095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FBA103-CE68-4958-9BBF-B8A3CAF15218}" type="slidenum">
              <a:rPr lang="en-US" smtClean="0"/>
              <a:t>13</a:t>
            </a:fld>
            <a:endParaRPr lang="en-US"/>
          </a:p>
        </p:txBody>
      </p:sp>
    </p:spTree>
    <p:extLst>
      <p:ext uri="{BB962C8B-B14F-4D97-AF65-F5344CB8AC3E}">
        <p14:creationId xmlns:p14="http://schemas.microsoft.com/office/powerpoint/2010/main" val="3246298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dirty="0" smtClean="0"/>
              <a:t>“Inevitable occupational challenge”; however the consequences of this exposure are not inevitable.</a:t>
            </a:r>
            <a:r>
              <a:rPr lang="en-US" baseline="0" dirty="0" smtClean="0"/>
              <a:t> </a:t>
            </a:r>
          </a:p>
          <a:p>
            <a:r>
              <a:rPr lang="en-US" baseline="0" dirty="0" smtClean="0"/>
              <a:t>Vicarious trauma can be prevented or managed, but it takes effort and dedication by the individual and the agency</a:t>
            </a:r>
          </a:p>
          <a:p>
            <a:endParaRPr lang="en-US" dirty="0" smtClean="0"/>
          </a:p>
          <a:p>
            <a:r>
              <a:rPr lang="en-US" dirty="0" smtClean="0"/>
              <a:t>Reference back to Carl</a:t>
            </a:r>
            <a:r>
              <a:rPr lang="en-US" baseline="0" dirty="0" smtClean="0"/>
              <a:t> Rogers– humanity– we are humans too!</a:t>
            </a:r>
            <a:br>
              <a:rPr lang="en-US" baseline="0" dirty="0" smtClean="0"/>
            </a:br>
            <a:endParaRPr lang="en-US" baseline="0" dirty="0" smtClean="0"/>
          </a:p>
          <a:p>
            <a:r>
              <a:rPr lang="en-US" baseline="0" dirty="0" smtClean="0"/>
              <a:t>Acknowledge that this might be triggering for some people---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23CE0F9-CD09-48C5-AA4F-D4A69019F81C}" type="slidenum">
              <a:rPr lang="en-US" smtClean="0"/>
              <a:t>15</a:t>
            </a:fld>
            <a:endParaRPr lang="en-US"/>
          </a:p>
        </p:txBody>
      </p:sp>
    </p:spTree>
    <p:extLst>
      <p:ext uri="{BB962C8B-B14F-4D97-AF65-F5344CB8AC3E}">
        <p14:creationId xmlns:p14="http://schemas.microsoft.com/office/powerpoint/2010/main" val="767566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single trauma can permanently alter our defense circuitry. So imagine if that</a:t>
            </a:r>
            <a:r>
              <a:rPr lang="en-US" sz="1200" kern="1200" baseline="0" dirty="0" smtClean="0">
                <a:solidFill>
                  <a:schemeClr val="tx1"/>
                </a:solidFill>
                <a:effectLst/>
                <a:latin typeface="+mn-lt"/>
                <a:ea typeface="+mn-ea"/>
                <a:cs typeface="+mn-cs"/>
              </a:rPr>
              <a:t> trauma is repeated, over and over again, for years at a time.</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These physical, emotional, psychological and intellectual effects may persist across the lifespan (</a:t>
            </a:r>
            <a:r>
              <a:rPr lang="en-US" sz="1200" kern="1200" dirty="0" err="1" smtClean="0">
                <a:solidFill>
                  <a:schemeClr val="tx1"/>
                </a:solidFill>
                <a:effectLst/>
                <a:latin typeface="+mn-lt"/>
                <a:ea typeface="+mn-ea"/>
                <a:cs typeface="+mn-cs"/>
              </a:rPr>
              <a:t>Anda</a:t>
            </a:r>
            <a:r>
              <a:rPr lang="en-US" sz="1200" kern="1200" dirty="0" smtClean="0">
                <a:solidFill>
                  <a:schemeClr val="tx1"/>
                </a:solidFill>
                <a:effectLst/>
                <a:latin typeface="+mn-lt"/>
                <a:ea typeface="+mn-ea"/>
                <a:cs typeface="+mn-cs"/>
              </a:rPr>
              <a:t>, et al., 2006; Spinazzola, </a:t>
            </a:r>
            <a:r>
              <a:rPr lang="en-US" sz="1200" kern="1200" dirty="0" err="1" smtClean="0">
                <a:solidFill>
                  <a:schemeClr val="tx1"/>
                </a:solidFill>
                <a:effectLst/>
                <a:latin typeface="+mn-lt"/>
                <a:ea typeface="+mn-ea"/>
                <a:cs typeface="+mn-cs"/>
              </a:rPr>
              <a:t>Blaustein</a:t>
            </a:r>
            <a:r>
              <a:rPr lang="en-US" sz="1200" kern="1200" dirty="0" smtClean="0">
                <a:solidFill>
                  <a:schemeClr val="tx1"/>
                </a:solidFill>
                <a:effectLst/>
                <a:latin typeface="+mn-lt"/>
                <a:ea typeface="+mn-ea"/>
                <a:cs typeface="+mn-cs"/>
              </a:rPr>
              <a:t>, &amp; van der </a:t>
            </a:r>
            <a:r>
              <a:rPr lang="en-US" sz="1200" kern="1200" dirty="0" err="1" smtClean="0">
                <a:solidFill>
                  <a:schemeClr val="tx1"/>
                </a:solidFill>
                <a:effectLst/>
                <a:latin typeface="+mn-lt"/>
                <a:ea typeface="+mn-ea"/>
                <a:cs typeface="+mn-cs"/>
              </a:rPr>
              <a:t>Kolk</a:t>
            </a:r>
            <a:r>
              <a:rPr lang="en-US" sz="1200" kern="1200" dirty="0" smtClean="0">
                <a:solidFill>
                  <a:schemeClr val="tx1"/>
                </a:solidFill>
                <a:effectLst/>
                <a:latin typeface="+mn-lt"/>
                <a:ea typeface="+mn-ea"/>
                <a:cs typeface="+mn-cs"/>
              </a:rPr>
              <a:t>, 2005). </a:t>
            </a:r>
          </a:p>
          <a:p>
            <a:pPr marL="171450" indent="-171450">
              <a:buFont typeface="Arial" panose="020B0604020202020204" pitchFamily="34" charset="0"/>
              <a:buChar char="•"/>
            </a:pPr>
            <a:r>
              <a:rPr lang="en-US" sz="1200" b="1" kern="1200" dirty="0" smtClean="0">
                <a:solidFill>
                  <a:schemeClr val="tx1"/>
                </a:solidFill>
                <a:effectLst/>
                <a:latin typeface="+mn-lt"/>
                <a:ea typeface="+mn-ea"/>
                <a:cs typeface="+mn-cs"/>
              </a:rPr>
              <a:t>“This creates a confusing clinical picture that does not fit neatly into our current inadequate models of categorization”.</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1FBA103-CE68-4958-9BBF-B8A3CAF15218}" type="slidenum">
              <a:rPr lang="en-US" smtClean="0"/>
              <a:t>16</a:t>
            </a:fld>
            <a:endParaRPr lang="en-US"/>
          </a:p>
        </p:txBody>
      </p:sp>
    </p:spTree>
    <p:extLst>
      <p:ext uri="{BB962C8B-B14F-4D97-AF65-F5344CB8AC3E}">
        <p14:creationId xmlns:p14="http://schemas.microsoft.com/office/powerpoint/2010/main" val="28847648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a:t>
            </a:r>
            <a:r>
              <a:rPr lang="en-US" baseline="0" dirty="0" smtClean="0"/>
              <a:t> study indicated that 34% of victims services workers met criteria for a PTSD diagnosis (not just compassion fatigue or burn-out).</a:t>
            </a:r>
          </a:p>
          <a:p>
            <a:r>
              <a:rPr lang="en-US" baseline="0" dirty="0" smtClean="0"/>
              <a:t>Only 10% of the general population meet this criteria! </a:t>
            </a:r>
          </a:p>
          <a:p>
            <a:endParaRPr lang="en-US" baseline="0" dirty="0" smtClean="0"/>
          </a:p>
          <a:p>
            <a:r>
              <a:rPr lang="en-US" baseline="0" dirty="0" smtClean="0"/>
              <a:t>The DSM changed the diagnosis of PTSD: no longer direct/actual or threatened trauma. Added indirect trauma: chronic exposure or accumulated stress. </a:t>
            </a:r>
          </a:p>
          <a:p>
            <a:endParaRPr lang="en-US" baseline="0" dirty="0" smtClean="0"/>
          </a:p>
          <a:p>
            <a:r>
              <a:rPr lang="en-US" dirty="0" smtClean="0"/>
              <a:t>This affects</a:t>
            </a:r>
            <a:r>
              <a:rPr lang="en-US" baseline="0" dirty="0" smtClean="0"/>
              <a:t> performance, moral, behaviors, task avoidance or obsession, lower quality care, low motivation, working too hard</a:t>
            </a:r>
          </a:p>
          <a:p>
            <a:r>
              <a:rPr lang="en-US" baseline="0" dirty="0" smtClean="0"/>
              <a:t>Organizational impact: loss of productivity, low organizational health, staff turnover</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23CE0F9-CD09-48C5-AA4F-D4A69019F81C}" type="slidenum">
              <a:rPr lang="en-US" smtClean="0"/>
              <a:t>17</a:t>
            </a:fld>
            <a:endParaRPr lang="en-US"/>
          </a:p>
        </p:txBody>
      </p:sp>
    </p:spTree>
    <p:extLst>
      <p:ext uri="{BB962C8B-B14F-4D97-AF65-F5344CB8AC3E}">
        <p14:creationId xmlns:p14="http://schemas.microsoft.com/office/powerpoint/2010/main" val="26023407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expectation that we can be immersed</a:t>
            </a:r>
            <a:r>
              <a:rPr lang="en-US" baseline="0" dirty="0" smtClean="0"/>
              <a:t> in suffering and loss on a daily basis and not be touched by it is unrealistic.</a:t>
            </a:r>
          </a:p>
          <a:p>
            <a:r>
              <a:rPr lang="en-US" dirty="0" smtClean="0"/>
              <a:t>Just like</a:t>
            </a:r>
            <a:r>
              <a:rPr lang="en-US" baseline="0" dirty="0" smtClean="0"/>
              <a:t> we cannot expect to stand in a rain puddle in a rain storm and not get wet</a:t>
            </a:r>
          </a:p>
        </p:txBody>
      </p:sp>
      <p:sp>
        <p:nvSpPr>
          <p:cNvPr id="4" name="Slide Number Placeholder 3"/>
          <p:cNvSpPr>
            <a:spLocks noGrp="1"/>
          </p:cNvSpPr>
          <p:nvPr>
            <p:ph type="sldNum" sz="quarter" idx="10"/>
          </p:nvPr>
        </p:nvSpPr>
        <p:spPr/>
        <p:txBody>
          <a:bodyPr/>
          <a:lstStyle/>
          <a:p>
            <a:fld id="{123CE0F9-CD09-48C5-AA4F-D4A69019F81C}" type="slidenum">
              <a:rPr lang="en-US" smtClean="0"/>
              <a:t>18</a:t>
            </a:fld>
            <a:endParaRPr lang="en-US"/>
          </a:p>
        </p:txBody>
      </p:sp>
    </p:spTree>
    <p:extLst>
      <p:ext uri="{BB962C8B-B14F-4D97-AF65-F5344CB8AC3E}">
        <p14:creationId xmlns:p14="http://schemas.microsoft.com/office/powerpoint/2010/main" val="3537430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None of us are immune to the effects of trauma</a:t>
            </a:r>
          </a:p>
          <a:p>
            <a:endParaRPr lang="en-US" dirty="0" smtClean="0"/>
          </a:p>
          <a:p>
            <a:r>
              <a:rPr lang="en-US" dirty="0" smtClean="0"/>
              <a:t>None of us lead adversity free lives</a:t>
            </a:r>
          </a:p>
          <a:p>
            <a:endParaRPr lang="en-US" dirty="0"/>
          </a:p>
        </p:txBody>
      </p:sp>
      <p:sp>
        <p:nvSpPr>
          <p:cNvPr id="4" name="Slide Number Placeholder 3"/>
          <p:cNvSpPr>
            <a:spLocks noGrp="1"/>
          </p:cNvSpPr>
          <p:nvPr>
            <p:ph type="sldNum" sz="quarter" idx="10"/>
          </p:nvPr>
        </p:nvSpPr>
        <p:spPr/>
        <p:txBody>
          <a:bodyPr/>
          <a:lstStyle/>
          <a:p>
            <a:fld id="{123CE0F9-CD09-48C5-AA4F-D4A69019F81C}" type="slidenum">
              <a:rPr lang="en-US" smtClean="0"/>
              <a:t>19</a:t>
            </a:fld>
            <a:endParaRPr lang="en-US"/>
          </a:p>
        </p:txBody>
      </p:sp>
    </p:spTree>
    <p:extLst>
      <p:ext uri="{BB962C8B-B14F-4D97-AF65-F5344CB8AC3E}">
        <p14:creationId xmlns:p14="http://schemas.microsoft.com/office/powerpoint/2010/main" val="35353489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3CE0F9-CD09-48C5-AA4F-D4A69019F81C}" type="slidenum">
              <a:rPr lang="en-US" smtClean="0"/>
              <a:t>20</a:t>
            </a:fld>
            <a:endParaRPr lang="en-US"/>
          </a:p>
        </p:txBody>
      </p:sp>
    </p:spTree>
    <p:extLst>
      <p:ext uri="{BB962C8B-B14F-4D97-AF65-F5344CB8AC3E}">
        <p14:creationId xmlns:p14="http://schemas.microsoft.com/office/powerpoint/2010/main" val="26281864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brain,</a:t>
            </a:r>
            <a:r>
              <a:rPr lang="en-US" baseline="0" dirty="0" smtClean="0"/>
              <a:t> as we reviewed in the previous session, is protective, reactive and self-centered. </a:t>
            </a:r>
          </a:p>
          <a:p>
            <a:r>
              <a:rPr lang="en-US" baseline="0" dirty="0" smtClean="0"/>
              <a:t>It is wired this way to help us survive</a:t>
            </a:r>
            <a:r>
              <a:rPr lang="en-US" baseline="0" dirty="0" smtClean="0">
                <a:sym typeface="Wingdings" panose="05000000000000000000" pitchFamily="2" charset="2"/>
              </a:rPr>
              <a:t> but we need to also remember that we are able to shape and train our brains in new ways. </a:t>
            </a:r>
          </a:p>
          <a:p>
            <a:endParaRPr lang="en-US" baseline="0" dirty="0" smtClean="0">
              <a:sym typeface="Wingdings" panose="05000000000000000000" pitchFamily="2" charset="2"/>
            </a:endParaRPr>
          </a:p>
          <a:p>
            <a:r>
              <a:rPr lang="en-US" baseline="0" dirty="0" smtClean="0">
                <a:sym typeface="Wingdings" panose="05000000000000000000" pitchFamily="2" charset="2"/>
              </a:rPr>
              <a:t>We need to “lift heavier weights” in being intentional– build new neural pathways (aka brain maps) on how to manage the stress in our lives. </a:t>
            </a:r>
          </a:p>
          <a:p>
            <a:r>
              <a:rPr lang="en-US" baseline="0" dirty="0" smtClean="0">
                <a:sym typeface="Wingdings" panose="05000000000000000000" pitchFamily="2" charset="2"/>
              </a:rPr>
              <a:t>This is a skill that take PRACTICE, just like learning to tie our shoelaces. </a:t>
            </a:r>
            <a:endParaRPr lang="en-US" dirty="0"/>
          </a:p>
        </p:txBody>
      </p:sp>
      <p:sp>
        <p:nvSpPr>
          <p:cNvPr id="4" name="Slide Number Placeholder 3"/>
          <p:cNvSpPr>
            <a:spLocks noGrp="1"/>
          </p:cNvSpPr>
          <p:nvPr>
            <p:ph type="sldNum" sz="quarter" idx="10"/>
          </p:nvPr>
        </p:nvSpPr>
        <p:spPr/>
        <p:txBody>
          <a:bodyPr/>
          <a:lstStyle/>
          <a:p>
            <a:fld id="{123CE0F9-CD09-48C5-AA4F-D4A69019F81C}" type="slidenum">
              <a:rPr lang="en-US" smtClean="0"/>
              <a:t>21</a:t>
            </a:fld>
            <a:endParaRPr lang="en-US"/>
          </a:p>
        </p:txBody>
      </p:sp>
    </p:spTree>
    <p:extLst>
      <p:ext uri="{BB962C8B-B14F-4D97-AF65-F5344CB8AC3E}">
        <p14:creationId xmlns:p14="http://schemas.microsoft.com/office/powerpoint/2010/main" val="5346145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3CE0F9-CD09-48C5-AA4F-D4A69019F81C}" type="slidenum">
              <a:rPr lang="en-US" smtClean="0"/>
              <a:t>23</a:t>
            </a:fld>
            <a:endParaRPr lang="en-US"/>
          </a:p>
        </p:txBody>
      </p:sp>
    </p:spTree>
    <p:extLst>
      <p:ext uri="{BB962C8B-B14F-4D97-AF65-F5344CB8AC3E}">
        <p14:creationId xmlns:p14="http://schemas.microsoft.com/office/powerpoint/2010/main" val="150914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3CE0F9-CD09-48C5-AA4F-D4A69019F81C}" type="slidenum">
              <a:rPr lang="en-US" smtClean="0"/>
              <a:t>31</a:t>
            </a:fld>
            <a:endParaRPr lang="en-US"/>
          </a:p>
        </p:txBody>
      </p:sp>
    </p:spTree>
    <p:extLst>
      <p:ext uri="{BB962C8B-B14F-4D97-AF65-F5344CB8AC3E}">
        <p14:creationId xmlns:p14="http://schemas.microsoft.com/office/powerpoint/2010/main" val="3050831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What does it mean</a:t>
            </a:r>
            <a:r>
              <a:rPr lang="en-US" sz="1200" kern="1200" baseline="0" dirty="0" smtClean="0">
                <a:solidFill>
                  <a:schemeClr val="tx1"/>
                </a:solidFill>
                <a:effectLst/>
                <a:latin typeface="+mn-lt"/>
                <a:ea typeface="+mn-ea"/>
                <a:cs typeface="+mn-cs"/>
              </a:rPr>
              <a:t> to be Person-Centered?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Big behaviors tells us a lot about a person’s life</a:t>
            </a:r>
            <a:r>
              <a:rPr lang="en-US" sz="1200" kern="1200" baseline="0" dirty="0" smtClean="0">
                <a:solidFill>
                  <a:schemeClr val="tx1"/>
                </a:solidFill>
                <a:effectLst/>
                <a:latin typeface="+mn-lt"/>
                <a:ea typeface="+mn-ea"/>
                <a:cs typeface="+mn-cs"/>
              </a:rPr>
              <a:t> and their needs.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allow us to have empathy when we normally wouldn’t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Person-centered therapy, also known as Rogerian therapy, originated in the work of the American psychologist, Carol Rogers, who believed that everyone is different and, therefore, everyone’s view of his or her own world, and ability to manage it, should be trusted. Rogers believed that all of us have the power to find the best solutions for ourselves and make appropriate changes in our lives.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Person-centered therapy was a movement away from the therapist’s traditional role—as an expert and leader—toward a process that allows clients to use their own </a:t>
            </a:r>
            <a:r>
              <a:rPr lang="en-US" sz="1200" b="0" i="0" u="none" strike="noStrike" kern="1200" dirty="0" smtClean="0">
                <a:solidFill>
                  <a:schemeClr val="tx1"/>
                </a:solidFill>
                <a:effectLst/>
                <a:latin typeface="+mn-lt"/>
                <a:ea typeface="+mn-ea"/>
                <a:cs typeface="+mn-cs"/>
                <a:hlinkClick r:id="rId3" tooltip="Psychology Today looks at understanding"/>
              </a:rPr>
              <a:t>understanding</a:t>
            </a:r>
            <a:r>
              <a:rPr lang="en-US" sz="1200" b="0" i="0" kern="1200" dirty="0" smtClean="0">
                <a:solidFill>
                  <a:schemeClr val="tx1"/>
                </a:solidFill>
                <a:effectLst/>
                <a:latin typeface="+mn-lt"/>
                <a:ea typeface="+mn-ea"/>
                <a:cs typeface="+mn-cs"/>
              </a:rPr>
              <a:t> of their experiences as a platform for healing. The success of person-centered therapy relies on three conditions:</a:t>
            </a:r>
          </a:p>
          <a:p>
            <a:r>
              <a:rPr lang="en-US" sz="1200" b="0" i="0" kern="1200" dirty="0" smtClean="0">
                <a:solidFill>
                  <a:schemeClr val="tx1"/>
                </a:solidFill>
                <a:effectLst/>
                <a:latin typeface="+mn-lt"/>
                <a:ea typeface="+mn-ea"/>
                <a:cs typeface="+mn-cs"/>
              </a:rPr>
              <a:t>1) Unconditional positive regard, which means therapists must be empathetic and non-judgmental to convey their feelings of understanding, trust, and confidence that encourage their clients to make their own decisions and choices</a:t>
            </a:r>
          </a:p>
          <a:p>
            <a:r>
              <a:rPr lang="en-US" sz="1200" b="0" i="0" kern="1200" dirty="0" smtClean="0">
                <a:solidFill>
                  <a:schemeClr val="tx1"/>
                </a:solidFill>
                <a:effectLst/>
                <a:latin typeface="+mn-lt"/>
                <a:ea typeface="+mn-ea"/>
                <a:cs typeface="+mn-cs"/>
              </a:rPr>
              <a:t>2) Empathetic understanding, which means therapists completely understand and accept their clients’ thoughts and feelings</a:t>
            </a:r>
          </a:p>
          <a:p>
            <a:r>
              <a:rPr lang="en-US" sz="1200" b="0" i="0" kern="1200" dirty="0" smtClean="0">
                <a:solidFill>
                  <a:schemeClr val="tx1"/>
                </a:solidFill>
                <a:effectLst/>
                <a:latin typeface="+mn-lt"/>
                <a:ea typeface="+mn-ea"/>
                <a:cs typeface="+mn-cs"/>
              </a:rPr>
              <a:t>3) Congruence, which means therapists carry no air of authority or professional superiority but, instead, present a true and accessible self that clients can see is honest and transparent.</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Professor</a:t>
            </a:r>
            <a:r>
              <a:rPr lang="en-US" sz="1200" b="0" i="0" kern="1200" baseline="0" dirty="0" smtClean="0">
                <a:solidFill>
                  <a:schemeClr val="tx1"/>
                </a:solidFill>
                <a:effectLst/>
                <a:latin typeface="+mn-lt"/>
                <a:ea typeface="+mn-ea"/>
                <a:cs typeface="+mn-cs"/>
              </a:rPr>
              <a:t> example:  Jumping on the train with the client</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1FBA103-CE68-4958-9BBF-B8A3CAF15218}" type="slidenum">
              <a:rPr lang="en-US" smtClean="0"/>
              <a:t>4</a:t>
            </a:fld>
            <a:endParaRPr lang="en-US"/>
          </a:p>
        </p:txBody>
      </p:sp>
    </p:spTree>
    <p:extLst>
      <p:ext uri="{BB962C8B-B14F-4D97-AF65-F5344CB8AC3E}">
        <p14:creationId xmlns:p14="http://schemas.microsoft.com/office/powerpoint/2010/main" val="2702214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Relates back to the hyperarousal</a:t>
            </a:r>
            <a:r>
              <a:rPr lang="en-US" baseline="0" dirty="0" smtClean="0"/>
              <a:t> that we reviewed earlier</a:t>
            </a:r>
          </a:p>
          <a:p>
            <a:endParaRPr lang="en-US" dirty="0"/>
          </a:p>
        </p:txBody>
      </p:sp>
      <p:sp>
        <p:nvSpPr>
          <p:cNvPr id="4" name="Slide Number Placeholder 3"/>
          <p:cNvSpPr>
            <a:spLocks noGrp="1"/>
          </p:cNvSpPr>
          <p:nvPr>
            <p:ph type="sldNum" sz="quarter" idx="10"/>
          </p:nvPr>
        </p:nvSpPr>
        <p:spPr/>
        <p:txBody>
          <a:bodyPr/>
          <a:lstStyle/>
          <a:p>
            <a:fld id="{123CE0F9-CD09-48C5-AA4F-D4A69019F81C}" type="slidenum">
              <a:rPr lang="en-US" smtClean="0"/>
              <a:t>35</a:t>
            </a:fld>
            <a:endParaRPr lang="en-US"/>
          </a:p>
        </p:txBody>
      </p:sp>
    </p:spTree>
    <p:extLst>
      <p:ext uri="{BB962C8B-B14F-4D97-AF65-F5344CB8AC3E}">
        <p14:creationId xmlns:p14="http://schemas.microsoft.com/office/powerpoint/2010/main" val="39093000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Our amygdala is constantly firing due to the stress---</a:t>
            </a:r>
            <a:r>
              <a:rPr lang="en-US" baseline="0" dirty="0" smtClean="0"/>
              <a:t> cortisol and adrenaline rushes through our bodies, just trying to get through the day. </a:t>
            </a:r>
          </a:p>
          <a:p>
            <a:endParaRPr lang="en-US" dirty="0" smtClean="0"/>
          </a:p>
          <a:p>
            <a:r>
              <a:rPr lang="en-US" dirty="0" smtClean="0"/>
              <a:t>It is not a badge of honor to be tired all the time. </a:t>
            </a:r>
            <a:endParaRPr lang="en-US" dirty="0"/>
          </a:p>
        </p:txBody>
      </p:sp>
      <p:sp>
        <p:nvSpPr>
          <p:cNvPr id="4" name="Slide Number Placeholder 3"/>
          <p:cNvSpPr>
            <a:spLocks noGrp="1"/>
          </p:cNvSpPr>
          <p:nvPr>
            <p:ph type="sldNum" sz="quarter" idx="10"/>
          </p:nvPr>
        </p:nvSpPr>
        <p:spPr/>
        <p:txBody>
          <a:bodyPr/>
          <a:lstStyle/>
          <a:p>
            <a:fld id="{123CE0F9-CD09-48C5-AA4F-D4A69019F81C}" type="slidenum">
              <a:rPr lang="en-US" smtClean="0"/>
              <a:t>36</a:t>
            </a:fld>
            <a:endParaRPr lang="en-US"/>
          </a:p>
        </p:txBody>
      </p:sp>
    </p:spTree>
    <p:extLst>
      <p:ext uri="{BB962C8B-B14F-4D97-AF65-F5344CB8AC3E}">
        <p14:creationId xmlns:p14="http://schemas.microsoft.com/office/powerpoint/2010/main" val="35310710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Research</a:t>
            </a:r>
            <a:r>
              <a:rPr lang="en-US" baseline="0" dirty="0" smtClean="0"/>
              <a:t> shows that:</a:t>
            </a:r>
          </a:p>
          <a:p>
            <a:r>
              <a:rPr lang="en-US" baseline="0" dirty="0" smtClean="0"/>
              <a:t> 40% of people in the United States feel lonely</a:t>
            </a:r>
          </a:p>
          <a:p>
            <a:r>
              <a:rPr lang="en-US" baseline="0" dirty="0" smtClean="0"/>
              <a:t>70% of people at work feel lonely—</a:t>
            </a:r>
          </a:p>
          <a:p>
            <a:r>
              <a:rPr lang="en-US" baseline="0" dirty="0" smtClean="0"/>
              <a:t>Loneliness hinders creativity and weakens executive function (pre frontal cortex)</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23CE0F9-CD09-48C5-AA4F-D4A69019F81C}" type="slidenum">
              <a:rPr lang="en-US" smtClean="0"/>
              <a:t>37</a:t>
            </a:fld>
            <a:endParaRPr lang="en-US"/>
          </a:p>
        </p:txBody>
      </p:sp>
    </p:spTree>
    <p:extLst>
      <p:ext uri="{BB962C8B-B14F-4D97-AF65-F5344CB8AC3E}">
        <p14:creationId xmlns:p14="http://schemas.microsoft.com/office/powerpoint/2010/main" val="7350417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Remind folks that the easiest thing they can</a:t>
            </a:r>
            <a:r>
              <a:rPr lang="en-US" baseline="0" dirty="0" smtClean="0"/>
              <a:t> do for others (and for themselves) is to smile. </a:t>
            </a:r>
          </a:p>
          <a:p>
            <a:r>
              <a:rPr lang="en-US" baseline="0" dirty="0" smtClean="0"/>
              <a:t>Authentically wanting to help others, but our own stress responses undermine the truth that you want to help.</a:t>
            </a:r>
          </a:p>
          <a:p>
            <a:endParaRPr lang="en-US" dirty="0"/>
          </a:p>
        </p:txBody>
      </p:sp>
      <p:sp>
        <p:nvSpPr>
          <p:cNvPr id="4" name="Slide Number Placeholder 3"/>
          <p:cNvSpPr>
            <a:spLocks noGrp="1"/>
          </p:cNvSpPr>
          <p:nvPr>
            <p:ph type="sldNum" sz="quarter" idx="10"/>
          </p:nvPr>
        </p:nvSpPr>
        <p:spPr/>
        <p:txBody>
          <a:bodyPr/>
          <a:lstStyle/>
          <a:p>
            <a:fld id="{123CE0F9-CD09-48C5-AA4F-D4A69019F81C}" type="slidenum">
              <a:rPr lang="en-US" smtClean="0"/>
              <a:t>40</a:t>
            </a:fld>
            <a:endParaRPr lang="en-US"/>
          </a:p>
        </p:txBody>
      </p:sp>
    </p:spTree>
    <p:extLst>
      <p:ext uri="{BB962C8B-B14F-4D97-AF65-F5344CB8AC3E}">
        <p14:creationId xmlns:p14="http://schemas.microsoft.com/office/powerpoint/2010/main" val="28008193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3CE0F9-CD09-48C5-AA4F-D4A69019F81C}" type="slidenum">
              <a:rPr lang="en-US" smtClean="0"/>
              <a:t>44</a:t>
            </a:fld>
            <a:endParaRPr lang="en-US"/>
          </a:p>
        </p:txBody>
      </p:sp>
    </p:spTree>
    <p:extLst>
      <p:ext uri="{BB962C8B-B14F-4D97-AF65-F5344CB8AC3E}">
        <p14:creationId xmlns:p14="http://schemas.microsoft.com/office/powerpoint/2010/main" val="33604260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a:t>
            </a:r>
            <a:r>
              <a:rPr lang="en-US" baseline="0" dirty="0" smtClean="0"/>
              <a:t> your table, share with one another the descriptions that struck a cord --- which ones you most strongly identify with. </a:t>
            </a:r>
          </a:p>
          <a:p>
            <a:r>
              <a:rPr lang="en-US" baseline="0" dirty="0" smtClean="0"/>
              <a:t>There is no shame in recognizing these within yourselves. It is a healthy to recognize that you might be impacted– and to seek out support.</a:t>
            </a:r>
          </a:p>
          <a:p>
            <a:endParaRPr lang="en-US" baseline="0" dirty="0" smtClean="0"/>
          </a:p>
          <a:p>
            <a:r>
              <a:rPr lang="en-US" dirty="0" smtClean="0"/>
              <a:t>Sometimes it’s hard to hold</a:t>
            </a:r>
            <a:r>
              <a:rPr lang="en-US" baseline="0" dirty="0" smtClean="0"/>
              <a:t> a mirror up and really look at ourselves, how stress of caring for others might be impacting our lives. </a:t>
            </a:r>
          </a:p>
          <a:p>
            <a:r>
              <a:rPr lang="en-US" baseline="0" dirty="0" smtClean="0"/>
              <a:t>If you find it hard to see this for yourself, find a trusted person and ask them for honest feedback on how they think you’re doing. </a:t>
            </a:r>
          </a:p>
          <a:p>
            <a:r>
              <a:rPr lang="en-US" baseline="0" dirty="0" smtClean="0"/>
              <a:t>You might be surprised by their responses. </a:t>
            </a:r>
          </a:p>
          <a:p>
            <a:endParaRPr lang="en-US" dirty="0"/>
          </a:p>
        </p:txBody>
      </p:sp>
      <p:sp>
        <p:nvSpPr>
          <p:cNvPr id="4" name="Slide Number Placeholder 3"/>
          <p:cNvSpPr>
            <a:spLocks noGrp="1"/>
          </p:cNvSpPr>
          <p:nvPr>
            <p:ph type="sldNum" sz="quarter" idx="10"/>
          </p:nvPr>
        </p:nvSpPr>
        <p:spPr/>
        <p:txBody>
          <a:bodyPr/>
          <a:lstStyle/>
          <a:p>
            <a:fld id="{123CE0F9-CD09-48C5-AA4F-D4A69019F81C}" type="slidenum">
              <a:rPr lang="en-US" smtClean="0"/>
              <a:t>48</a:t>
            </a:fld>
            <a:endParaRPr lang="en-US"/>
          </a:p>
        </p:txBody>
      </p:sp>
    </p:spTree>
    <p:extLst>
      <p:ext uri="{BB962C8B-B14F-4D97-AF65-F5344CB8AC3E}">
        <p14:creationId xmlns:p14="http://schemas.microsoft.com/office/powerpoint/2010/main" val="33827949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reactions above are normal. Remember from the PCTI part I that the brain is hard wired to perceive threat.</a:t>
            </a:r>
          </a:p>
          <a:p>
            <a:r>
              <a:rPr lang="en-US" dirty="0" smtClean="0"/>
              <a:t>We tend to dismiss positive or neutral things</a:t>
            </a:r>
          </a:p>
          <a:p>
            <a:endParaRPr lang="en-US" dirty="0" smtClean="0"/>
          </a:p>
          <a:p>
            <a:r>
              <a:rPr lang="en-US" b="1" dirty="0" smtClean="0"/>
              <a:t>Our brains are hard wired to be protective, self-centered and reactive. </a:t>
            </a:r>
          </a:p>
          <a:p>
            <a:endParaRPr lang="en-US" b="1" dirty="0"/>
          </a:p>
        </p:txBody>
      </p:sp>
      <p:sp>
        <p:nvSpPr>
          <p:cNvPr id="4" name="Slide Number Placeholder 3"/>
          <p:cNvSpPr>
            <a:spLocks noGrp="1"/>
          </p:cNvSpPr>
          <p:nvPr>
            <p:ph type="sldNum" sz="quarter" idx="10"/>
          </p:nvPr>
        </p:nvSpPr>
        <p:spPr/>
        <p:txBody>
          <a:bodyPr/>
          <a:lstStyle/>
          <a:p>
            <a:fld id="{123CE0F9-CD09-48C5-AA4F-D4A69019F81C}" type="slidenum">
              <a:rPr lang="en-US" smtClean="0"/>
              <a:t>49</a:t>
            </a:fld>
            <a:endParaRPr lang="en-US"/>
          </a:p>
        </p:txBody>
      </p:sp>
    </p:spTree>
    <p:extLst>
      <p:ext uri="{BB962C8B-B14F-4D97-AF65-F5344CB8AC3E}">
        <p14:creationId xmlns:p14="http://schemas.microsoft.com/office/powerpoint/2010/main" val="30388919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Stress is good in small amounts; imprints memories better and you learn more. It</a:t>
            </a:r>
            <a:r>
              <a:rPr lang="en-US" sz="1200" kern="1200" baseline="0" dirty="0" smtClean="0">
                <a:solidFill>
                  <a:schemeClr val="tx1"/>
                </a:solidFill>
                <a:effectLst/>
                <a:latin typeface="+mn-lt"/>
                <a:ea typeface="+mn-ea"/>
                <a:cs typeface="+mn-cs"/>
              </a:rPr>
              <a:t> is when stress is dosed out in large amounts that we begin to see ill effects of stress.</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“Caustic Discourse”—stress in the world; they are not distractions; they have neuroplasticity effects; affects your brain in REAL ways.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1FBA103-CE68-4958-9BBF-B8A3CAF15218}" type="slidenum">
              <a:rPr lang="en-US" smtClean="0"/>
              <a:t>50</a:t>
            </a:fld>
            <a:endParaRPr lang="en-US"/>
          </a:p>
        </p:txBody>
      </p:sp>
    </p:spTree>
    <p:extLst>
      <p:ext uri="{BB962C8B-B14F-4D97-AF65-F5344CB8AC3E}">
        <p14:creationId xmlns:p14="http://schemas.microsoft.com/office/powerpoint/2010/main" val="13961550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3CE0F9-CD09-48C5-AA4F-D4A69019F81C}" type="slidenum">
              <a:rPr lang="en-US" smtClean="0"/>
              <a:t>51</a:t>
            </a:fld>
            <a:endParaRPr lang="en-US"/>
          </a:p>
        </p:txBody>
      </p:sp>
    </p:spTree>
    <p:extLst>
      <p:ext uri="{BB962C8B-B14F-4D97-AF65-F5344CB8AC3E}">
        <p14:creationId xmlns:p14="http://schemas.microsoft.com/office/powerpoint/2010/main" val="25348394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recognizing emotions is important. The</a:t>
            </a:r>
            <a:r>
              <a:rPr lang="en-US" baseline="0" dirty="0" smtClean="0"/>
              <a:t> amygdala get all fired up and activate the stress response system– we then act in ways sometimes that we don’t like or understand. </a:t>
            </a:r>
          </a:p>
          <a:p>
            <a:r>
              <a:rPr lang="en-US" baseline="0" dirty="0" smtClean="0"/>
              <a:t>We have to be able to understand our own emotions before we can start to change how we perceive them (and other). </a:t>
            </a:r>
          </a:p>
          <a:p>
            <a:endParaRPr lang="en-US" dirty="0"/>
          </a:p>
        </p:txBody>
      </p:sp>
      <p:sp>
        <p:nvSpPr>
          <p:cNvPr id="4" name="Slide Number Placeholder 3"/>
          <p:cNvSpPr>
            <a:spLocks noGrp="1"/>
          </p:cNvSpPr>
          <p:nvPr>
            <p:ph type="sldNum" sz="quarter" idx="10"/>
          </p:nvPr>
        </p:nvSpPr>
        <p:spPr/>
        <p:txBody>
          <a:bodyPr/>
          <a:lstStyle/>
          <a:p>
            <a:fld id="{123CE0F9-CD09-48C5-AA4F-D4A69019F81C}" type="slidenum">
              <a:rPr lang="en-US" smtClean="0"/>
              <a:t>52</a:t>
            </a:fld>
            <a:endParaRPr lang="en-US"/>
          </a:p>
        </p:txBody>
      </p:sp>
    </p:spTree>
    <p:extLst>
      <p:ext uri="{BB962C8B-B14F-4D97-AF65-F5344CB8AC3E}">
        <p14:creationId xmlns:p14="http://schemas.microsoft.com/office/powerpoint/2010/main" val="2208129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role of staff, family, and other team members is to enable and assist the person to identify and access a unique mix of paid and unpaid services to meet their needs, and to provide support during planning and implementation.</a:t>
            </a:r>
          </a:p>
          <a:p>
            <a:endParaRPr lang="en-US" dirty="0"/>
          </a:p>
        </p:txBody>
      </p:sp>
      <p:sp>
        <p:nvSpPr>
          <p:cNvPr id="4" name="Slide Number Placeholder 3"/>
          <p:cNvSpPr>
            <a:spLocks noGrp="1"/>
          </p:cNvSpPr>
          <p:nvPr>
            <p:ph type="sldNum" sz="quarter" idx="10"/>
          </p:nvPr>
        </p:nvSpPr>
        <p:spPr/>
        <p:txBody>
          <a:bodyPr/>
          <a:lstStyle/>
          <a:p>
            <a:fld id="{E1FBA103-CE68-4958-9BBF-B8A3CAF15218}" type="slidenum">
              <a:rPr lang="en-US" smtClean="0"/>
              <a:t>5</a:t>
            </a:fld>
            <a:endParaRPr lang="en-US"/>
          </a:p>
        </p:txBody>
      </p:sp>
    </p:spTree>
    <p:extLst>
      <p:ext uri="{BB962C8B-B14F-4D97-AF65-F5344CB8AC3E}">
        <p14:creationId xmlns:p14="http://schemas.microsoft.com/office/powerpoint/2010/main" val="21231716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moments</a:t>
            </a:r>
            <a:r>
              <a:rPr lang="en-US" baseline="0" dirty="0" smtClean="0"/>
              <a:t> of stress, we are only able to identify our emotions/name our feeling in the moment about 36% of the time (Dr. Laura Gronewold)</a:t>
            </a:r>
          </a:p>
          <a:p>
            <a:r>
              <a:rPr lang="en-US" baseline="0" dirty="0" smtClean="0"/>
              <a:t>Surface emotion vs underlying emotion– tends to be identified as anger or frustration (which is the most commonly named, when in fact it might be disappointment, confusions, hurt, etc.).</a:t>
            </a:r>
          </a:p>
          <a:p>
            <a:endParaRPr lang="en-US" baseline="0" dirty="0" smtClean="0"/>
          </a:p>
          <a:p>
            <a:r>
              <a:rPr lang="en-US" baseline="0" dirty="0" smtClean="0"/>
              <a:t>Need to create the ability to recognize our own emotions– intentional process requiring us to slow down and create non-judgmental awareness and “gentle matter of fact-ness”. </a:t>
            </a:r>
            <a:endParaRPr lang="en-US" dirty="0"/>
          </a:p>
        </p:txBody>
      </p:sp>
      <p:sp>
        <p:nvSpPr>
          <p:cNvPr id="4" name="Slide Number Placeholder 3"/>
          <p:cNvSpPr>
            <a:spLocks noGrp="1"/>
          </p:cNvSpPr>
          <p:nvPr>
            <p:ph type="sldNum" sz="quarter" idx="10"/>
          </p:nvPr>
        </p:nvSpPr>
        <p:spPr/>
        <p:txBody>
          <a:bodyPr/>
          <a:lstStyle/>
          <a:p>
            <a:fld id="{123CE0F9-CD09-48C5-AA4F-D4A69019F81C}" type="slidenum">
              <a:rPr lang="en-US" smtClean="0"/>
              <a:t>53</a:t>
            </a:fld>
            <a:endParaRPr lang="en-US"/>
          </a:p>
        </p:txBody>
      </p:sp>
    </p:spTree>
    <p:extLst>
      <p:ext uri="{BB962C8B-B14F-4D97-AF65-F5344CB8AC3E}">
        <p14:creationId xmlns:p14="http://schemas.microsoft.com/office/powerpoint/2010/main" val="3586003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Express it (in a positive way!):</a:t>
            </a:r>
            <a:r>
              <a:rPr lang="en-US" baseline="0" dirty="0" smtClean="0"/>
              <a:t> journal, talking it through, etc.</a:t>
            </a:r>
            <a:endParaRPr lang="en-US" dirty="0" smtClean="0"/>
          </a:p>
          <a:p>
            <a:r>
              <a:rPr lang="en-US" dirty="0" smtClean="0"/>
              <a:t>Name it: internal</a:t>
            </a:r>
            <a:r>
              <a:rPr lang="en-US" baseline="0" dirty="0" smtClean="0"/>
              <a:t>, understanding core feeling</a:t>
            </a:r>
            <a:endParaRPr lang="en-US" dirty="0" smtClean="0"/>
          </a:p>
          <a:p>
            <a:r>
              <a:rPr lang="en-US" dirty="0" smtClean="0"/>
              <a:t>Own it: It becomes yours rather than blaming someone else. </a:t>
            </a:r>
          </a:p>
          <a:p>
            <a:endParaRPr lang="en-US" dirty="0"/>
          </a:p>
        </p:txBody>
      </p:sp>
      <p:sp>
        <p:nvSpPr>
          <p:cNvPr id="4" name="Slide Number Placeholder 3"/>
          <p:cNvSpPr>
            <a:spLocks noGrp="1"/>
          </p:cNvSpPr>
          <p:nvPr>
            <p:ph type="sldNum" sz="quarter" idx="10"/>
          </p:nvPr>
        </p:nvSpPr>
        <p:spPr/>
        <p:txBody>
          <a:bodyPr/>
          <a:lstStyle/>
          <a:p>
            <a:fld id="{123CE0F9-CD09-48C5-AA4F-D4A69019F81C}" type="slidenum">
              <a:rPr lang="en-US" smtClean="0"/>
              <a:t>54</a:t>
            </a:fld>
            <a:endParaRPr lang="en-US"/>
          </a:p>
        </p:txBody>
      </p:sp>
    </p:spTree>
    <p:extLst>
      <p:ext uri="{BB962C8B-B14F-4D97-AF65-F5344CB8AC3E}">
        <p14:creationId xmlns:p14="http://schemas.microsoft.com/office/powerpoint/2010/main" val="14802482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Mindfulness</a:t>
            </a:r>
          </a:p>
          <a:p>
            <a:r>
              <a:rPr lang="en-US" dirty="0" smtClean="0"/>
              <a:t>Grounding</a:t>
            </a:r>
          </a:p>
          <a:p>
            <a:r>
              <a:rPr lang="en-US" dirty="0" smtClean="0"/>
              <a:t>Rhythmic Activity</a:t>
            </a:r>
          </a:p>
          <a:p>
            <a:endParaRPr lang="en-US" dirty="0" smtClean="0"/>
          </a:p>
          <a:p>
            <a:r>
              <a:rPr lang="en-US" dirty="0" smtClean="0"/>
              <a:t>Incorporate a grounding</a:t>
            </a:r>
            <a:r>
              <a:rPr lang="en-US" baseline="0" dirty="0" smtClean="0"/>
              <a:t> technique here</a:t>
            </a:r>
          </a:p>
          <a:p>
            <a:endParaRPr lang="en-US" dirty="0"/>
          </a:p>
        </p:txBody>
      </p:sp>
      <p:sp>
        <p:nvSpPr>
          <p:cNvPr id="4" name="Slide Number Placeholder 3"/>
          <p:cNvSpPr>
            <a:spLocks noGrp="1"/>
          </p:cNvSpPr>
          <p:nvPr>
            <p:ph type="sldNum" sz="quarter" idx="10"/>
          </p:nvPr>
        </p:nvSpPr>
        <p:spPr/>
        <p:txBody>
          <a:bodyPr/>
          <a:lstStyle/>
          <a:p>
            <a:fld id="{123CE0F9-CD09-48C5-AA4F-D4A69019F81C}" type="slidenum">
              <a:rPr lang="en-US" smtClean="0"/>
              <a:t>55</a:t>
            </a:fld>
            <a:endParaRPr lang="en-US"/>
          </a:p>
        </p:txBody>
      </p:sp>
    </p:spTree>
    <p:extLst>
      <p:ext uri="{BB962C8B-B14F-4D97-AF65-F5344CB8AC3E}">
        <p14:creationId xmlns:p14="http://schemas.microsoft.com/office/powerpoint/2010/main" val="9803341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especially in</a:t>
            </a:r>
            <a:r>
              <a:rPr lang="en-US" baseline="0" dirty="0" smtClean="0"/>
              <a:t> moments of high stress– we are often unable to recognize our own emotions– only 37% of the time do we do this accurately!</a:t>
            </a:r>
            <a:br>
              <a:rPr lang="en-US" baseline="0" dirty="0" smtClean="0"/>
            </a:br>
            <a:endParaRPr lang="en-US" dirty="0"/>
          </a:p>
        </p:txBody>
      </p:sp>
      <p:sp>
        <p:nvSpPr>
          <p:cNvPr id="4" name="Slide Number Placeholder 3"/>
          <p:cNvSpPr>
            <a:spLocks noGrp="1"/>
          </p:cNvSpPr>
          <p:nvPr>
            <p:ph type="sldNum" sz="quarter" idx="10"/>
          </p:nvPr>
        </p:nvSpPr>
        <p:spPr/>
        <p:txBody>
          <a:bodyPr/>
          <a:lstStyle/>
          <a:p>
            <a:fld id="{123CE0F9-CD09-48C5-AA4F-D4A69019F81C}" type="slidenum">
              <a:rPr lang="en-US" smtClean="0"/>
              <a:t>56</a:t>
            </a:fld>
            <a:endParaRPr lang="en-US"/>
          </a:p>
        </p:txBody>
      </p:sp>
    </p:spTree>
    <p:extLst>
      <p:ext uri="{BB962C8B-B14F-4D97-AF65-F5344CB8AC3E}">
        <p14:creationId xmlns:p14="http://schemas.microsoft.com/office/powerpoint/2010/main" val="13190382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need to have increased empathy for ourselves–</a:t>
            </a:r>
            <a:r>
              <a:rPr lang="en-US" baseline="0" dirty="0" smtClean="0"/>
              <a:t> and our co-workers– just as we would for the people that we support. Talk about how others are feeling, without it becoming a ritualistic complaining.</a:t>
            </a:r>
          </a:p>
          <a:p>
            <a:r>
              <a:rPr lang="en-US" baseline="0" dirty="0" smtClean="0"/>
              <a:t>We all need to vent at times– it is when the venting becomes cynical and the norm that we need to slow down and look at what else might be happening</a:t>
            </a:r>
            <a:endParaRPr lang="en-US" dirty="0" smtClean="0"/>
          </a:p>
          <a:p>
            <a:endParaRPr lang="en-US" dirty="0"/>
          </a:p>
        </p:txBody>
      </p:sp>
      <p:sp>
        <p:nvSpPr>
          <p:cNvPr id="4" name="Slide Number Placeholder 3"/>
          <p:cNvSpPr>
            <a:spLocks noGrp="1"/>
          </p:cNvSpPr>
          <p:nvPr>
            <p:ph type="sldNum" sz="quarter" idx="10"/>
          </p:nvPr>
        </p:nvSpPr>
        <p:spPr/>
        <p:txBody>
          <a:bodyPr/>
          <a:lstStyle/>
          <a:p>
            <a:fld id="{123CE0F9-CD09-48C5-AA4F-D4A69019F81C}" type="slidenum">
              <a:rPr lang="en-US" smtClean="0"/>
              <a:t>57</a:t>
            </a:fld>
            <a:endParaRPr lang="en-US"/>
          </a:p>
        </p:txBody>
      </p:sp>
    </p:spTree>
    <p:extLst>
      <p:ext uri="{BB962C8B-B14F-4D97-AF65-F5344CB8AC3E}">
        <p14:creationId xmlns:p14="http://schemas.microsoft.com/office/powerpoint/2010/main" val="13485730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Research has</a:t>
            </a:r>
            <a:r>
              <a:rPr lang="en-US" baseline="0" dirty="0" smtClean="0"/>
              <a:t> found that loneliness</a:t>
            </a:r>
            <a:r>
              <a:rPr lang="en-US" dirty="0" smtClean="0"/>
              <a:t> and weak social connections shorten our life spans, similar to smoking a pack a day!</a:t>
            </a:r>
          </a:p>
          <a:p>
            <a:endParaRPr lang="en-US" dirty="0" smtClean="0"/>
          </a:p>
          <a:p>
            <a:r>
              <a:rPr lang="en-US" dirty="0" smtClean="0"/>
              <a:t>Make</a:t>
            </a:r>
            <a:r>
              <a:rPr lang="en-US" baseline="0" dirty="0" smtClean="0"/>
              <a:t> it intentional– create new patterns and new ways of training our brain to seek out others rather than isolating ourselves from them. </a:t>
            </a:r>
          </a:p>
          <a:p>
            <a:r>
              <a:rPr lang="en-US" baseline="0" dirty="0" smtClean="0"/>
              <a:t>Our brains are hard wired for connections– but also for suspicion. </a:t>
            </a:r>
          </a:p>
          <a:p>
            <a:r>
              <a:rPr lang="en-US" baseline="0" dirty="0" smtClean="0"/>
              <a:t>That is where mindfulness comes in--- like any skill, this takes practice!</a:t>
            </a:r>
          </a:p>
          <a:p>
            <a:r>
              <a:rPr lang="en-US" dirty="0" smtClean="0"/>
              <a:t>Build stronger connections muscles by</a:t>
            </a:r>
            <a:r>
              <a:rPr lang="en-US" baseline="0" dirty="0" smtClean="0"/>
              <a:t> “lifting heavier weights”</a:t>
            </a:r>
          </a:p>
        </p:txBody>
      </p:sp>
      <p:sp>
        <p:nvSpPr>
          <p:cNvPr id="4" name="Slide Number Placeholder 3"/>
          <p:cNvSpPr>
            <a:spLocks noGrp="1"/>
          </p:cNvSpPr>
          <p:nvPr>
            <p:ph type="sldNum" sz="quarter" idx="10"/>
          </p:nvPr>
        </p:nvSpPr>
        <p:spPr/>
        <p:txBody>
          <a:bodyPr/>
          <a:lstStyle/>
          <a:p>
            <a:fld id="{123CE0F9-CD09-48C5-AA4F-D4A69019F81C}" type="slidenum">
              <a:rPr lang="en-US" smtClean="0"/>
              <a:t>58</a:t>
            </a:fld>
            <a:endParaRPr lang="en-US"/>
          </a:p>
        </p:txBody>
      </p:sp>
    </p:spTree>
    <p:extLst>
      <p:ext uri="{BB962C8B-B14F-4D97-AF65-F5344CB8AC3E}">
        <p14:creationId xmlns:p14="http://schemas.microsoft.com/office/powerpoint/2010/main" val="36451611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baseline="0" dirty="0" smtClean="0"/>
          </a:p>
          <a:p>
            <a:r>
              <a:rPr lang="en-US" baseline="0" dirty="0" smtClean="0"/>
              <a:t>Even in this room– we are connecting. Welcome to stay for lunch to have opportunity to connect to others.</a:t>
            </a:r>
            <a:endParaRPr lang="en-US" dirty="0" smtClean="0"/>
          </a:p>
          <a:p>
            <a:endParaRPr lang="en-US" dirty="0" smtClean="0"/>
          </a:p>
          <a:p>
            <a:r>
              <a:rPr lang="en-US" dirty="0" smtClean="0"/>
              <a:t>Connect your pipe cleaner creations</a:t>
            </a:r>
            <a:r>
              <a:rPr lang="en-US" baseline="0" dirty="0" smtClean="0"/>
              <a:t> to one another within your table – it makes your creations stronger and creates a micro-moment of connection</a:t>
            </a:r>
          </a:p>
          <a:p>
            <a:endParaRPr lang="en-US" dirty="0"/>
          </a:p>
        </p:txBody>
      </p:sp>
      <p:sp>
        <p:nvSpPr>
          <p:cNvPr id="4" name="Slide Number Placeholder 3"/>
          <p:cNvSpPr>
            <a:spLocks noGrp="1"/>
          </p:cNvSpPr>
          <p:nvPr>
            <p:ph type="sldNum" sz="quarter" idx="10"/>
          </p:nvPr>
        </p:nvSpPr>
        <p:spPr/>
        <p:txBody>
          <a:bodyPr/>
          <a:lstStyle/>
          <a:p>
            <a:pPr>
              <a:defRPr/>
            </a:pPr>
            <a:fld id="{03BC03B9-A32E-4E12-AD61-45EC92116AF9}" type="slidenum">
              <a:rPr lang="en-US" smtClean="0"/>
              <a:pPr>
                <a:defRPr/>
              </a:pPr>
              <a:t>59</a:t>
            </a:fld>
            <a:endParaRPr lang="en-US" dirty="0"/>
          </a:p>
        </p:txBody>
      </p:sp>
      <p:sp>
        <p:nvSpPr>
          <p:cNvPr id="6" name="Slide Image Placeholder 1"/>
          <p:cNvSpPr>
            <a:spLocks noGrp="1" noRot="1" noChangeAspect="1"/>
          </p:cNvSpPr>
          <p:nvPr>
            <p:ph type="sldImg" idx="2"/>
          </p:nvPr>
        </p:nvSpPr>
        <p:spPr>
          <a:xfrm>
            <a:off x="1203325" y="703263"/>
            <a:ext cx="4695825" cy="3521075"/>
          </a:xfrm>
        </p:spPr>
      </p:sp>
    </p:spTree>
    <p:extLst>
      <p:ext uri="{BB962C8B-B14F-4D97-AF65-F5344CB8AC3E}">
        <p14:creationId xmlns:p14="http://schemas.microsoft.com/office/powerpoint/2010/main" val="35895505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3CE0F9-CD09-48C5-AA4F-D4A69019F81C}" type="slidenum">
              <a:rPr lang="en-US" smtClean="0"/>
              <a:t>60</a:t>
            </a:fld>
            <a:endParaRPr lang="en-US"/>
          </a:p>
        </p:txBody>
      </p:sp>
    </p:spTree>
    <p:extLst>
      <p:ext uri="{BB962C8B-B14F-4D97-AF65-F5344CB8AC3E}">
        <p14:creationId xmlns:p14="http://schemas.microsoft.com/office/powerpoint/2010/main" val="4164678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Put Simply:</a:t>
            </a:r>
            <a:br>
              <a:rPr lang="en-US" sz="1400" dirty="0" smtClean="0"/>
            </a:br>
            <a:r>
              <a:rPr lang="en-US" sz="1400" dirty="0" smtClean="0"/>
              <a:t> </a:t>
            </a:r>
            <a:r>
              <a:rPr lang="en-US" sz="1200" dirty="0" smtClean="0"/>
              <a:t>“Person-Centered” means being able to see the people that we support with </a:t>
            </a:r>
            <a:br>
              <a:rPr lang="en-US" sz="1200" dirty="0" smtClean="0"/>
            </a:br>
            <a:r>
              <a:rPr lang="en-US" sz="1200" dirty="0" smtClean="0"/>
              <a:t>increased empathy, </a:t>
            </a:r>
            <a:br>
              <a:rPr lang="en-US" sz="1200" dirty="0" smtClean="0"/>
            </a:br>
            <a:r>
              <a:rPr lang="en-US" sz="1200" dirty="0" smtClean="0"/>
              <a:t>and to act accordingly</a:t>
            </a:r>
          </a:p>
          <a:p>
            <a:endParaRPr lang="en-US" sz="1200" dirty="0" smtClean="0"/>
          </a:p>
          <a:p>
            <a:r>
              <a:rPr lang="en-US" sz="1200" dirty="0" smtClean="0"/>
              <a:t>CREATE BACKSTORY</a:t>
            </a:r>
            <a:endParaRPr lang="en-US" dirty="0"/>
          </a:p>
        </p:txBody>
      </p:sp>
      <p:sp>
        <p:nvSpPr>
          <p:cNvPr id="4" name="Slide Number Placeholder 3"/>
          <p:cNvSpPr>
            <a:spLocks noGrp="1"/>
          </p:cNvSpPr>
          <p:nvPr>
            <p:ph type="sldNum" sz="quarter" idx="10"/>
          </p:nvPr>
        </p:nvSpPr>
        <p:spPr/>
        <p:txBody>
          <a:bodyPr/>
          <a:lstStyle/>
          <a:p>
            <a:fld id="{123CE0F9-CD09-48C5-AA4F-D4A69019F81C}" type="slidenum">
              <a:rPr lang="en-US" smtClean="0"/>
              <a:t>6</a:t>
            </a:fld>
            <a:endParaRPr lang="en-US"/>
          </a:p>
        </p:txBody>
      </p:sp>
    </p:spTree>
    <p:extLst>
      <p:ext uri="{BB962C8B-B14F-4D97-AF65-F5344CB8AC3E}">
        <p14:creationId xmlns:p14="http://schemas.microsoft.com/office/powerpoint/2010/main" val="2151372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vocal empathy:</a:t>
            </a:r>
          </a:p>
          <a:p>
            <a:r>
              <a:rPr lang="en-US" dirty="0" smtClean="0"/>
              <a:t>Avoid</a:t>
            </a:r>
            <a:r>
              <a:rPr lang="en-US" baseline="0" dirty="0" smtClean="0"/>
              <a:t> phrases such as “I know how you feel”. Although often well-intentioned, such statements are often perceived as patronizing, and aren’t true.  Most of us cannot imagine how survivors of trauma feel but always come from a place of understanding and if you don’t understand, </a:t>
            </a:r>
            <a:r>
              <a:rPr lang="en-US" b="1" baseline="0" dirty="0" smtClean="0"/>
              <a:t>be honest </a:t>
            </a:r>
            <a:r>
              <a:rPr lang="en-US" baseline="0" dirty="0" smtClean="0"/>
              <a:t>and acknowledge when you need the person you are working with to clarify or explain things that you don’t understand.  </a:t>
            </a:r>
            <a:endParaRPr lang="en-US" dirty="0" smtClean="0"/>
          </a:p>
          <a:p>
            <a:endParaRPr lang="en-US" dirty="0"/>
          </a:p>
        </p:txBody>
      </p:sp>
      <p:sp>
        <p:nvSpPr>
          <p:cNvPr id="4" name="Slide Number Placeholder 3"/>
          <p:cNvSpPr>
            <a:spLocks noGrp="1"/>
          </p:cNvSpPr>
          <p:nvPr>
            <p:ph type="sldNum" sz="quarter" idx="10"/>
          </p:nvPr>
        </p:nvSpPr>
        <p:spPr/>
        <p:txBody>
          <a:bodyPr/>
          <a:lstStyle/>
          <a:p>
            <a:fld id="{E1FBA103-CE68-4958-9BBF-B8A3CAF15218}" type="slidenum">
              <a:rPr lang="en-US" smtClean="0"/>
              <a:t>7</a:t>
            </a:fld>
            <a:endParaRPr lang="en-US"/>
          </a:p>
        </p:txBody>
      </p:sp>
    </p:spTree>
    <p:extLst>
      <p:ext uri="{BB962C8B-B14F-4D97-AF65-F5344CB8AC3E}">
        <p14:creationId xmlns:p14="http://schemas.microsoft.com/office/powerpoint/2010/main" val="1040443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Acknowledge:</a:t>
            </a:r>
          </a:p>
          <a:p>
            <a:r>
              <a:rPr lang="en-US" baseline="0" dirty="0" smtClean="0"/>
              <a:t>Assure clients that they are being heard and confirm that their message is of value and being taken seriously.  In the case of Sarah from our last workshop, statements like, “You hate throwing out food, it seems like a waste to you”, demonstrates their experiences are being understood, their dignity is being not only recognized but honored.  </a:t>
            </a:r>
          </a:p>
          <a:p>
            <a:endParaRPr lang="en-US" dirty="0"/>
          </a:p>
        </p:txBody>
      </p:sp>
      <p:sp>
        <p:nvSpPr>
          <p:cNvPr id="4" name="Slide Number Placeholder 3"/>
          <p:cNvSpPr>
            <a:spLocks noGrp="1"/>
          </p:cNvSpPr>
          <p:nvPr>
            <p:ph type="sldNum" sz="quarter" idx="10"/>
          </p:nvPr>
        </p:nvSpPr>
        <p:spPr/>
        <p:txBody>
          <a:bodyPr/>
          <a:lstStyle/>
          <a:p>
            <a:fld id="{E1FBA103-CE68-4958-9BBF-B8A3CAF15218}" type="slidenum">
              <a:rPr lang="en-US" smtClean="0"/>
              <a:t>8</a:t>
            </a:fld>
            <a:endParaRPr lang="en-US"/>
          </a:p>
        </p:txBody>
      </p:sp>
    </p:spTree>
    <p:extLst>
      <p:ext uri="{BB962C8B-B14F-4D97-AF65-F5344CB8AC3E}">
        <p14:creationId xmlns:p14="http://schemas.microsoft.com/office/powerpoint/2010/main" val="1475276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Listening is paying attention with the intention of understanding</a:t>
            </a:r>
            <a:endParaRPr lang="en-US" dirty="0"/>
          </a:p>
        </p:txBody>
      </p:sp>
      <p:sp>
        <p:nvSpPr>
          <p:cNvPr id="4" name="Slide Number Placeholder 3"/>
          <p:cNvSpPr>
            <a:spLocks noGrp="1"/>
          </p:cNvSpPr>
          <p:nvPr>
            <p:ph type="sldNum" sz="quarter" idx="10"/>
          </p:nvPr>
        </p:nvSpPr>
        <p:spPr/>
        <p:txBody>
          <a:bodyPr/>
          <a:lstStyle/>
          <a:p>
            <a:fld id="{123CE0F9-CD09-48C5-AA4F-D4A69019F81C}" type="slidenum">
              <a:rPr lang="en-US" smtClean="0"/>
              <a:t>9</a:t>
            </a:fld>
            <a:endParaRPr lang="en-US"/>
          </a:p>
        </p:txBody>
      </p:sp>
    </p:spTree>
    <p:extLst>
      <p:ext uri="{BB962C8B-B14F-4D97-AF65-F5344CB8AC3E}">
        <p14:creationId xmlns:p14="http://schemas.microsoft.com/office/powerpoint/2010/main" val="3513069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FBA103-CE68-4958-9BBF-B8A3CAF15218}" type="slidenum">
              <a:rPr lang="en-US" smtClean="0"/>
              <a:t>11</a:t>
            </a:fld>
            <a:endParaRPr lang="en-US"/>
          </a:p>
        </p:txBody>
      </p:sp>
    </p:spTree>
    <p:extLst>
      <p:ext uri="{BB962C8B-B14F-4D97-AF65-F5344CB8AC3E}">
        <p14:creationId xmlns:p14="http://schemas.microsoft.com/office/powerpoint/2010/main" val="1915038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Be willing to accept invitations to enter into another person’s world without trying to fix it</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Change your mindset from working to appreciating</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Acknowledge and utilize their expertize</a:t>
            </a:r>
          </a:p>
          <a:p>
            <a:pPr lvl="0"/>
            <a:r>
              <a:rPr lang="en-US" sz="1200" kern="1200" dirty="0" smtClean="0">
                <a:solidFill>
                  <a:schemeClr val="tx1"/>
                </a:solidFill>
                <a:effectLst/>
                <a:latin typeface="+mn-lt"/>
                <a:ea typeface="+mn-ea"/>
                <a:cs typeface="+mn-cs"/>
              </a:rPr>
              <a:t>Respect their journey, but avoid over analyzing it. </a:t>
            </a:r>
          </a:p>
          <a:p>
            <a:pPr lvl="0"/>
            <a:r>
              <a:rPr lang="en-US" sz="1200" kern="1200" dirty="0" smtClean="0">
                <a:solidFill>
                  <a:schemeClr val="tx1"/>
                </a:solidFill>
                <a:effectLst/>
                <a:latin typeface="+mn-lt"/>
                <a:ea typeface="+mn-ea"/>
                <a:cs typeface="+mn-cs"/>
              </a:rPr>
              <a:t>Get comfortable being with</a:t>
            </a:r>
          </a:p>
          <a:p>
            <a:endParaRPr lang="en-US" dirty="0"/>
          </a:p>
        </p:txBody>
      </p:sp>
      <p:sp>
        <p:nvSpPr>
          <p:cNvPr id="4" name="Slide Number Placeholder 3"/>
          <p:cNvSpPr>
            <a:spLocks noGrp="1"/>
          </p:cNvSpPr>
          <p:nvPr>
            <p:ph type="sldNum" sz="quarter" idx="10"/>
          </p:nvPr>
        </p:nvSpPr>
        <p:spPr/>
        <p:txBody>
          <a:bodyPr/>
          <a:lstStyle/>
          <a:p>
            <a:fld id="{E1FBA103-CE68-4958-9BBF-B8A3CAF15218}" type="slidenum">
              <a:rPr lang="en-US" smtClean="0"/>
              <a:t>12</a:t>
            </a:fld>
            <a:endParaRPr lang="en-US"/>
          </a:p>
        </p:txBody>
      </p:sp>
    </p:spTree>
    <p:extLst>
      <p:ext uri="{BB962C8B-B14F-4D97-AF65-F5344CB8AC3E}">
        <p14:creationId xmlns:p14="http://schemas.microsoft.com/office/powerpoint/2010/main" val="627502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47DC5E14-FF21-4F47-BEB8-DC05C688EDE4}" type="datetimeFigureOut">
              <a:rPr lang="en-US" smtClean="0"/>
              <a:t>12/14/2020</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CC98CC0C-B623-4392-B293-3631430E19EF}"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DC5E14-FF21-4F47-BEB8-DC05C688EDE4}" type="datetimeFigureOut">
              <a:rPr lang="en-US" smtClean="0"/>
              <a:t>12/14/2020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98CC0C-B623-4392-B293-3631430E19E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DC5E14-FF21-4F47-BEB8-DC05C688EDE4}" type="datetimeFigureOut">
              <a:rPr lang="en-US" smtClean="0"/>
              <a:t>12/14/2020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98CC0C-B623-4392-B293-3631430E19E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DC5E14-FF21-4F47-BEB8-DC05C688EDE4}" type="datetimeFigureOut">
              <a:rPr lang="en-US" smtClean="0"/>
              <a:t>12/14/2020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98CC0C-B623-4392-B293-3631430E19E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DC5E14-FF21-4F47-BEB8-DC05C688EDE4}" type="datetimeFigureOut">
              <a:rPr lang="en-US" smtClean="0"/>
              <a:t>12/14/2020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98CC0C-B623-4392-B293-3631430E19E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47DC5E14-FF21-4F47-BEB8-DC05C688EDE4}" type="datetimeFigureOut">
              <a:rPr lang="en-US" smtClean="0"/>
              <a:t>12/14/2020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98CC0C-B623-4392-B293-3631430E19EF}"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DC5E14-FF21-4F47-BEB8-DC05C688EDE4}" type="datetimeFigureOut">
              <a:rPr lang="en-US" smtClean="0"/>
              <a:t>12/14/2020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98CC0C-B623-4392-B293-3631430E19E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DC5E14-FF21-4F47-BEB8-DC05C688EDE4}" type="datetimeFigureOut">
              <a:rPr lang="en-US" smtClean="0"/>
              <a:t>12/14/2020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98CC0C-B623-4392-B293-3631430E19E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DC5E14-FF21-4F47-BEB8-DC05C688EDE4}" type="datetimeFigureOut">
              <a:rPr lang="en-US" smtClean="0"/>
              <a:t>12/14/2020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98CC0C-B623-4392-B293-3631430E19E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47DC5E14-FF21-4F47-BEB8-DC05C688EDE4}" type="datetimeFigureOut">
              <a:rPr lang="en-US" smtClean="0"/>
              <a:t>12/14/2020</a:t>
            </a:fld>
            <a:endParaRPr lang="en-US"/>
          </a:p>
        </p:txBody>
      </p:sp>
      <p:sp>
        <p:nvSpPr>
          <p:cNvPr id="7" name="Slide Number Placeholder 6"/>
          <p:cNvSpPr>
            <a:spLocks noGrp="1"/>
          </p:cNvSpPr>
          <p:nvPr>
            <p:ph type="sldNum" sz="quarter" idx="12"/>
          </p:nvPr>
        </p:nvSpPr>
        <p:spPr/>
        <p:txBody>
          <a:bodyPr/>
          <a:lstStyle/>
          <a:p>
            <a:fld id="{CC98CC0C-B623-4392-B293-3631430E19EF}"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DC5E14-FF21-4F47-BEB8-DC05C688EDE4}" type="datetimeFigureOut">
              <a:rPr lang="en-US" smtClean="0"/>
              <a:t>12/14/2020</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CC98CC0C-B623-4392-B293-3631430E19E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47DC5E14-FF21-4F47-BEB8-DC05C688EDE4}" type="datetimeFigureOut">
              <a:rPr lang="en-US" smtClean="0"/>
              <a:t>12/14/2020</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CC98CC0C-B623-4392-B293-3631430E19E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653124" y="3509336"/>
            <a:ext cx="3313355" cy="1702160"/>
          </a:xfrm>
        </p:spPr>
        <p:txBody>
          <a:bodyPr>
            <a:normAutofit/>
          </a:bodyPr>
          <a:lstStyle/>
          <a:p>
            <a:pPr algn="ctr"/>
            <a:r>
              <a:rPr lang="en-US" dirty="0" smtClean="0"/>
              <a:t/>
            </a:r>
            <a:br>
              <a:rPr lang="en-US" dirty="0" smtClean="0"/>
            </a:br>
            <a:endParaRPr lang="en-US" dirty="0"/>
          </a:p>
        </p:txBody>
      </p:sp>
      <p:sp>
        <p:nvSpPr>
          <p:cNvPr id="2" name="TextBox 1"/>
          <p:cNvSpPr txBox="1"/>
          <p:nvPr/>
        </p:nvSpPr>
        <p:spPr>
          <a:xfrm>
            <a:off x="0" y="923342"/>
            <a:ext cx="4463713" cy="5016758"/>
          </a:xfrm>
          <a:prstGeom prst="rect">
            <a:avLst/>
          </a:prstGeom>
          <a:noFill/>
        </p:spPr>
        <p:txBody>
          <a:bodyPr wrap="square" rtlCol="0">
            <a:spAutoFit/>
          </a:bodyPr>
          <a:lstStyle/>
          <a:p>
            <a:pPr algn="ctr"/>
            <a:r>
              <a:rPr lang="en-US" sz="4000" dirty="0" smtClean="0">
                <a:solidFill>
                  <a:schemeClr val="bg1"/>
                </a:solidFill>
              </a:rPr>
              <a:t>Person-Centered Trauma Informed Care, Part II</a:t>
            </a:r>
          </a:p>
          <a:p>
            <a:endParaRPr lang="en-US" sz="4000" dirty="0"/>
          </a:p>
          <a:p>
            <a:pPr algn="ctr"/>
            <a:r>
              <a:rPr lang="en-US" sz="4000" dirty="0" smtClean="0">
                <a:solidFill>
                  <a:schemeClr val="bg1"/>
                </a:solidFill>
              </a:rPr>
              <a:t>Secondary Trauma </a:t>
            </a:r>
          </a:p>
          <a:p>
            <a:pPr algn="ctr"/>
            <a:r>
              <a:rPr lang="en-US" sz="4000" dirty="0" smtClean="0">
                <a:solidFill>
                  <a:schemeClr val="bg1"/>
                </a:solidFill>
              </a:rPr>
              <a:t>and Self-Care</a:t>
            </a:r>
          </a:p>
          <a:p>
            <a:endParaRPr lang="en-US" sz="4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4865" y="533400"/>
            <a:ext cx="2977551" cy="107649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75385" y="2514600"/>
            <a:ext cx="2556510" cy="86989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9448" y="3509336"/>
            <a:ext cx="1928383" cy="1237491"/>
          </a:xfrm>
          <a:prstGeom prst="rect">
            <a:avLst/>
          </a:prstGeom>
        </p:spPr>
      </p:pic>
      <p:sp>
        <p:nvSpPr>
          <p:cNvPr id="9" name="TextBox 8"/>
          <p:cNvSpPr txBox="1"/>
          <p:nvPr/>
        </p:nvSpPr>
        <p:spPr>
          <a:xfrm>
            <a:off x="4800600" y="4953000"/>
            <a:ext cx="3355290" cy="738664"/>
          </a:xfrm>
          <a:prstGeom prst="rect">
            <a:avLst/>
          </a:prstGeom>
          <a:noFill/>
        </p:spPr>
        <p:txBody>
          <a:bodyPr wrap="square" rtlCol="0">
            <a:spAutoFit/>
          </a:bodyPr>
          <a:lstStyle/>
          <a:p>
            <a:pPr algn="ctr"/>
            <a:r>
              <a:rPr lang="en-US" sz="1400" dirty="0"/>
              <a:t>Amy </a:t>
            </a:r>
            <a:r>
              <a:rPr lang="en-US" sz="1400" dirty="0" err="1"/>
              <a:t>Markman</a:t>
            </a:r>
            <a:r>
              <a:rPr lang="en-US" sz="1400" dirty="0"/>
              <a:t> Goldberg </a:t>
            </a:r>
            <a:r>
              <a:rPr lang="en-US" sz="1400" dirty="0" smtClean="0"/>
              <a:t>&amp;</a:t>
            </a:r>
          </a:p>
          <a:p>
            <a:pPr algn="ctr"/>
            <a:r>
              <a:rPr lang="en-US" sz="1400" dirty="0" smtClean="0"/>
              <a:t>Marilyn </a:t>
            </a:r>
            <a:r>
              <a:rPr lang="en-US" sz="1400" dirty="0"/>
              <a:t>Simon Weinberg </a:t>
            </a:r>
            <a:endParaRPr lang="en-US" sz="1400" dirty="0" smtClean="0"/>
          </a:p>
          <a:p>
            <a:pPr algn="ctr"/>
            <a:r>
              <a:rPr lang="en-US" sz="1400" dirty="0" smtClean="0"/>
              <a:t>Trauma </a:t>
            </a:r>
            <a:r>
              <a:rPr lang="en-US" sz="1400" dirty="0"/>
              <a:t>Informed Initiative</a:t>
            </a:r>
          </a:p>
        </p:txBody>
      </p:sp>
    </p:spTree>
    <p:extLst>
      <p:ext uri="{BB962C8B-B14F-4D97-AF65-F5344CB8AC3E}">
        <p14:creationId xmlns:p14="http://schemas.microsoft.com/office/powerpoint/2010/main" val="10898380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2286000" cy="682978"/>
          </a:xfrm>
        </p:spPr>
        <p:txBody>
          <a:bodyPr>
            <a:normAutofit fontScale="90000"/>
          </a:bodyPr>
          <a:lstStyle/>
          <a:p>
            <a:r>
              <a:rPr lang="en-US" dirty="0" smtClean="0"/>
              <a:t>Listen</a:t>
            </a:r>
            <a:endParaRPr lang="en-US" dirty="0"/>
          </a:p>
        </p:txBody>
      </p:sp>
      <p:sp>
        <p:nvSpPr>
          <p:cNvPr id="4" name="Content Placeholder 1"/>
          <p:cNvSpPr>
            <a:spLocks noGrp="1"/>
          </p:cNvSpPr>
          <p:nvPr>
            <p:ph idx="1"/>
          </p:nvPr>
        </p:nvSpPr>
        <p:spPr>
          <a:xfrm>
            <a:off x="304800" y="646289"/>
            <a:ext cx="8001000" cy="4648200"/>
          </a:xfrm>
        </p:spPr>
        <p:txBody>
          <a:bodyPr>
            <a:noAutofit/>
          </a:bodyPr>
          <a:lstStyle/>
          <a:p>
            <a:pPr algn="ctr">
              <a:buNone/>
            </a:pPr>
            <a:endParaRPr lang="en-US" sz="1600" dirty="0" smtClean="0"/>
          </a:p>
          <a:p>
            <a:pPr algn="ctr">
              <a:buNone/>
            </a:pPr>
            <a:r>
              <a:rPr lang="en-US" sz="1600" dirty="0" smtClean="0"/>
              <a:t>When I ask you to listen to me and you start giving me advice,</a:t>
            </a:r>
          </a:p>
          <a:p>
            <a:pPr algn="ctr">
              <a:buNone/>
            </a:pPr>
            <a:r>
              <a:rPr lang="en-US" sz="1600" dirty="0" smtClean="0"/>
              <a:t>You have not done what I have asked.</a:t>
            </a:r>
          </a:p>
          <a:p>
            <a:pPr algn="ctr">
              <a:buNone/>
            </a:pPr>
            <a:r>
              <a:rPr lang="en-US" sz="1600" dirty="0" smtClean="0"/>
              <a:t>When I ask you to listen to me and you begin to tell me </a:t>
            </a:r>
          </a:p>
          <a:p>
            <a:pPr algn="ctr">
              <a:buNone/>
            </a:pPr>
            <a:r>
              <a:rPr lang="en-US" sz="1600" dirty="0" smtClean="0"/>
              <a:t>why I shouldn’t feel that way </a:t>
            </a:r>
          </a:p>
          <a:p>
            <a:pPr algn="ctr">
              <a:buNone/>
            </a:pPr>
            <a:r>
              <a:rPr lang="en-US" sz="1600" dirty="0" smtClean="0"/>
              <a:t>You are trampling on my feelings.</a:t>
            </a:r>
          </a:p>
          <a:p>
            <a:pPr algn="ctr">
              <a:buNone/>
            </a:pPr>
            <a:r>
              <a:rPr lang="en-US" sz="1600" dirty="0" smtClean="0"/>
              <a:t>When I ask you to listen to me and you feel like you have to do something </a:t>
            </a:r>
          </a:p>
          <a:p>
            <a:pPr algn="ctr">
              <a:buNone/>
            </a:pPr>
            <a:r>
              <a:rPr lang="en-US" sz="1600" dirty="0" smtClean="0"/>
              <a:t>To solve my problem you have failed me. </a:t>
            </a:r>
          </a:p>
          <a:p>
            <a:pPr algn="ctr">
              <a:buNone/>
            </a:pPr>
            <a:r>
              <a:rPr lang="en-US" sz="1600" i="1" dirty="0" smtClean="0"/>
              <a:t>Strange as that may sound.</a:t>
            </a:r>
          </a:p>
          <a:p>
            <a:pPr algn="ctr">
              <a:buNone/>
            </a:pPr>
            <a:r>
              <a:rPr lang="en-US" sz="1600" dirty="0" smtClean="0"/>
              <a:t>Listen: All that I ask is that you listen to me</a:t>
            </a:r>
          </a:p>
          <a:p>
            <a:pPr algn="ctr">
              <a:buNone/>
            </a:pPr>
            <a:r>
              <a:rPr lang="en-US" sz="1600" dirty="0" smtClean="0"/>
              <a:t>Not talk or do- just hear me.</a:t>
            </a:r>
          </a:p>
          <a:p>
            <a:pPr algn="ctr">
              <a:buNone/>
            </a:pPr>
            <a:r>
              <a:rPr lang="en-US" sz="1600" dirty="0" smtClean="0"/>
              <a:t>When you do something for me that I can do for myself</a:t>
            </a:r>
          </a:p>
          <a:p>
            <a:pPr algn="ctr">
              <a:buNone/>
            </a:pPr>
            <a:r>
              <a:rPr lang="en-US" sz="1600" dirty="0" smtClean="0"/>
              <a:t>You contribute to my fear and inadequacy.</a:t>
            </a:r>
          </a:p>
          <a:p>
            <a:pPr algn="ctr">
              <a:buNone/>
            </a:pPr>
            <a:r>
              <a:rPr lang="en-US" sz="1600" dirty="0" smtClean="0"/>
              <a:t>But when you accept as a simple fact </a:t>
            </a:r>
          </a:p>
          <a:p>
            <a:pPr algn="ctr">
              <a:buNone/>
            </a:pPr>
            <a:r>
              <a:rPr lang="en-US" sz="1600" dirty="0" smtClean="0"/>
              <a:t>That I feel what I feel, no matter how irrational </a:t>
            </a:r>
          </a:p>
          <a:p>
            <a:pPr algn="ctr">
              <a:buNone/>
            </a:pPr>
            <a:r>
              <a:rPr lang="en-US" sz="1600" dirty="0" smtClean="0"/>
              <a:t>then I can quit trying to convince you</a:t>
            </a:r>
          </a:p>
          <a:p>
            <a:pPr algn="ctr">
              <a:buNone/>
            </a:pPr>
            <a:r>
              <a:rPr lang="en-US" sz="1600" dirty="0" smtClean="0"/>
              <a:t>And get about the business of understanding what’s behind them.</a:t>
            </a:r>
          </a:p>
          <a:p>
            <a:pPr algn="ctr">
              <a:buNone/>
            </a:pPr>
            <a:r>
              <a:rPr lang="en-US" sz="1600" dirty="0" smtClean="0"/>
              <a:t>So please hear me, and if you want to talk, wait a minute for your turn</a:t>
            </a:r>
          </a:p>
          <a:p>
            <a:pPr algn="ctr">
              <a:buNone/>
            </a:pPr>
            <a:r>
              <a:rPr lang="en-US" sz="1600" dirty="0" smtClean="0"/>
              <a:t>And I will listen to you.</a:t>
            </a:r>
          </a:p>
          <a:p>
            <a:pPr algn="ctr"/>
            <a:endParaRPr lang="en-US" sz="1600" dirty="0"/>
          </a:p>
        </p:txBody>
      </p:sp>
    </p:spTree>
    <p:extLst>
      <p:ext uri="{BB962C8B-B14F-4D97-AF65-F5344CB8AC3E}">
        <p14:creationId xmlns:p14="http://schemas.microsoft.com/office/powerpoint/2010/main" val="33109437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2323652"/>
            <a:ext cx="7109908" cy="3508977"/>
          </a:xfrm>
        </p:spPr>
        <p:txBody>
          <a:bodyPr/>
          <a:lstStyle/>
          <a:p>
            <a:r>
              <a:rPr lang="en-US" sz="3300" dirty="0"/>
              <a:t>Truly </a:t>
            </a:r>
            <a:r>
              <a:rPr lang="en-US" sz="3300" u="sng" dirty="0" smtClean="0"/>
              <a:t>Accepting </a:t>
            </a:r>
            <a:r>
              <a:rPr lang="en-US" sz="3300" dirty="0"/>
              <a:t>that each of us </a:t>
            </a:r>
            <a:r>
              <a:rPr lang="en-US" sz="3300" dirty="0" smtClean="0"/>
              <a:t>“</a:t>
            </a:r>
            <a:r>
              <a:rPr lang="en-US" sz="3300" i="1" dirty="0" smtClean="0">
                <a:solidFill>
                  <a:schemeClr val="tx1"/>
                </a:solidFill>
              </a:rPr>
              <a:t>is </a:t>
            </a:r>
            <a:r>
              <a:rPr lang="en-US" sz="3300" i="1" dirty="0">
                <a:solidFill>
                  <a:schemeClr val="tx1"/>
                </a:solidFill>
              </a:rPr>
              <a:t>perfectly developed given the experiences that we </a:t>
            </a:r>
            <a:r>
              <a:rPr lang="en-US" sz="3300" i="1" dirty="0" smtClean="0">
                <a:solidFill>
                  <a:schemeClr val="tx1"/>
                </a:solidFill>
              </a:rPr>
              <a:t>have </a:t>
            </a:r>
            <a:r>
              <a:rPr lang="en-US" sz="3300" i="1" dirty="0">
                <a:solidFill>
                  <a:schemeClr val="tx1"/>
                </a:solidFill>
              </a:rPr>
              <a:t>endured” </a:t>
            </a:r>
          </a:p>
          <a:p>
            <a:endParaRPr lang="en-US" dirty="0"/>
          </a:p>
        </p:txBody>
      </p:sp>
      <p:sp>
        <p:nvSpPr>
          <p:cNvPr id="4" name="Title 1"/>
          <p:cNvSpPr txBox="1">
            <a:spLocks/>
          </p:cNvSpPr>
          <p:nvPr/>
        </p:nvSpPr>
        <p:spPr>
          <a:xfrm>
            <a:off x="1043492" y="990600"/>
            <a:ext cx="6333290" cy="4055977"/>
          </a:xfrm>
          <a:prstGeom prst="rect">
            <a:avLst/>
          </a:prstGeom>
        </p:spPr>
        <p:txBody>
          <a:bodyPr vert="horz" lIns="68580" tIns="34290" rIns="68580" bIns="3429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300" dirty="0"/>
              <a:t>Person Centered Trauma Informed means:</a:t>
            </a:r>
            <a:br>
              <a:rPr lang="en-US" sz="3300" dirty="0"/>
            </a:br>
            <a:endParaRPr lang="en-US" sz="3300" dirty="0"/>
          </a:p>
        </p:txBody>
      </p:sp>
    </p:spTree>
    <p:extLst>
      <p:ext uri="{BB962C8B-B14F-4D97-AF65-F5344CB8AC3E}">
        <p14:creationId xmlns:p14="http://schemas.microsoft.com/office/powerpoint/2010/main" val="35247346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2514600"/>
            <a:ext cx="7230750" cy="1446550"/>
          </a:xfrm>
          <a:prstGeom prst="rect">
            <a:avLst/>
          </a:prstGeom>
          <a:noFill/>
        </p:spPr>
        <p:txBody>
          <a:bodyPr wrap="square" rtlCol="0">
            <a:spAutoFit/>
          </a:bodyPr>
          <a:lstStyle/>
          <a:p>
            <a:pPr algn="ctr"/>
            <a:r>
              <a:rPr lang="en-US" sz="4400" dirty="0" smtClean="0">
                <a:solidFill>
                  <a:srgbClr val="002060"/>
                </a:solidFill>
              </a:rPr>
              <a:t>“Your interpretation guides your intervention”</a:t>
            </a:r>
            <a:endParaRPr lang="en-US" sz="4400" dirty="0">
              <a:solidFill>
                <a:srgbClr val="002060"/>
              </a:solidFill>
            </a:endParaRPr>
          </a:p>
        </p:txBody>
      </p:sp>
    </p:spTree>
    <p:extLst>
      <p:ext uri="{BB962C8B-B14F-4D97-AF65-F5344CB8AC3E}">
        <p14:creationId xmlns:p14="http://schemas.microsoft.com/office/powerpoint/2010/main" val="25883595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143000"/>
            <a:ext cx="7408718" cy="3543299"/>
          </a:xfrm>
        </p:spPr>
        <p:txBody>
          <a:bodyPr>
            <a:normAutofit/>
          </a:bodyPr>
          <a:lstStyle/>
          <a:p>
            <a:pPr algn="ctr"/>
            <a:r>
              <a:rPr lang="en-US" dirty="0" smtClean="0"/>
              <a:t>“Trauma-Informed” review</a:t>
            </a:r>
            <a:br>
              <a:rPr lang="en-US" dirty="0" smtClean="0"/>
            </a:br>
            <a:r>
              <a:rPr lang="en-US" dirty="0"/>
              <a:t/>
            </a:r>
            <a:br>
              <a:rPr lang="en-US" dirty="0"/>
            </a:br>
            <a:endParaRPr lang="en-US" dirty="0"/>
          </a:p>
        </p:txBody>
      </p:sp>
    </p:spTree>
    <p:extLst>
      <p:ext uri="{BB962C8B-B14F-4D97-AF65-F5344CB8AC3E}">
        <p14:creationId xmlns:p14="http://schemas.microsoft.com/office/powerpoint/2010/main" val="193121197"/>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599" y="762000"/>
            <a:ext cx="7024744" cy="1143000"/>
          </a:xfrm>
        </p:spPr>
        <p:txBody>
          <a:bodyPr/>
          <a:lstStyle/>
          <a:p>
            <a:r>
              <a:rPr lang="en-US" dirty="0" smtClean="0"/>
              <a:t>What is Trauma?</a:t>
            </a:r>
            <a:endParaRPr lang="en-US" dirty="0"/>
          </a:p>
        </p:txBody>
      </p:sp>
      <p:sp>
        <p:nvSpPr>
          <p:cNvPr id="3" name="Content Placeholder 2"/>
          <p:cNvSpPr>
            <a:spLocks noGrp="1"/>
          </p:cNvSpPr>
          <p:nvPr>
            <p:ph idx="1"/>
          </p:nvPr>
        </p:nvSpPr>
        <p:spPr>
          <a:xfrm>
            <a:off x="815821" y="1981200"/>
            <a:ext cx="6777317" cy="3429000"/>
          </a:xfrm>
        </p:spPr>
        <p:txBody>
          <a:bodyPr>
            <a:normAutofit/>
          </a:bodyPr>
          <a:lstStyle/>
          <a:p>
            <a:r>
              <a:rPr lang="en-US" dirty="0"/>
              <a:t>Exposure to an incident, or series of incidents, that is emotionally disturbing or life </a:t>
            </a:r>
            <a:r>
              <a:rPr lang="en-US" dirty="0" smtClean="0"/>
              <a:t>threatening</a:t>
            </a:r>
          </a:p>
          <a:p>
            <a:endParaRPr lang="en-US" dirty="0"/>
          </a:p>
          <a:p>
            <a:r>
              <a:rPr lang="en-US" dirty="0" smtClean="0"/>
              <a:t>Defined </a:t>
            </a:r>
            <a:r>
              <a:rPr lang="en-US" dirty="0"/>
              <a:t>as an any experience that creates an undue, prolonged amount of stress </a:t>
            </a:r>
            <a:r>
              <a:rPr lang="en-US" dirty="0" smtClean="0"/>
              <a:t>on the brain</a:t>
            </a:r>
          </a:p>
          <a:p>
            <a:endParaRPr lang="en-US" dirty="0"/>
          </a:p>
          <a:p>
            <a:endParaRPr lang="en-US" dirty="0" smtClean="0"/>
          </a:p>
          <a:p>
            <a:endParaRPr lang="en-US" dirty="0"/>
          </a:p>
          <a:p>
            <a:pPr marL="68580" indent="0">
              <a:buNone/>
            </a:pPr>
            <a:endParaRPr lang="en-US" dirty="0" smtClean="0"/>
          </a:p>
        </p:txBody>
      </p:sp>
    </p:spTree>
    <p:extLst>
      <p:ext uri="{BB962C8B-B14F-4D97-AF65-F5344CB8AC3E}">
        <p14:creationId xmlns:p14="http://schemas.microsoft.com/office/powerpoint/2010/main" val="29575754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3200"/>
            <a:ext cx="7024744" cy="1143000"/>
          </a:xfrm>
        </p:spPr>
        <p:txBody>
          <a:bodyPr>
            <a:normAutofit fontScale="90000"/>
          </a:bodyPr>
          <a:lstStyle/>
          <a:p>
            <a:r>
              <a:rPr lang="en-US" dirty="0" smtClean="0"/>
              <a:t>Recognition that these patterns of stress create </a:t>
            </a:r>
            <a:r>
              <a:rPr lang="en-US" b="1" dirty="0" smtClean="0"/>
              <a:t>real changes</a:t>
            </a:r>
            <a:r>
              <a:rPr lang="en-US" dirty="0" smtClean="0"/>
              <a:t> in the physiology of traumatized or overly stressed people…..</a:t>
            </a:r>
            <a:endParaRPr lang="en-US" dirty="0"/>
          </a:p>
        </p:txBody>
      </p:sp>
      <p:sp>
        <p:nvSpPr>
          <p:cNvPr id="4" name="TextBox 3"/>
          <p:cNvSpPr txBox="1"/>
          <p:nvPr/>
        </p:nvSpPr>
        <p:spPr>
          <a:xfrm>
            <a:off x="273872" y="4191000"/>
            <a:ext cx="8153400" cy="1569660"/>
          </a:xfrm>
          <a:prstGeom prst="rect">
            <a:avLst/>
          </a:prstGeom>
          <a:noFill/>
        </p:spPr>
        <p:txBody>
          <a:bodyPr wrap="square" rtlCol="0">
            <a:spAutoFit/>
          </a:bodyPr>
          <a:lstStyle/>
          <a:p>
            <a:pPr algn="r"/>
            <a:r>
              <a:rPr lang="en-US" sz="4800" dirty="0" smtClean="0">
                <a:solidFill>
                  <a:schemeClr val="accent1">
                    <a:lumMod val="75000"/>
                  </a:schemeClr>
                </a:solidFill>
              </a:rPr>
              <a:t>Including those of us in </a:t>
            </a:r>
          </a:p>
          <a:p>
            <a:pPr algn="r"/>
            <a:r>
              <a:rPr lang="en-US" sz="4800" dirty="0" smtClean="0">
                <a:solidFill>
                  <a:schemeClr val="accent1">
                    <a:lumMod val="75000"/>
                  </a:schemeClr>
                </a:solidFill>
              </a:rPr>
              <a:t>helping roles!!</a:t>
            </a:r>
            <a:endParaRPr lang="en-US" sz="4800" dirty="0">
              <a:solidFill>
                <a:schemeClr val="accent1">
                  <a:lumMod val="75000"/>
                </a:schemeClr>
              </a:solidFill>
            </a:endParaRPr>
          </a:p>
        </p:txBody>
      </p:sp>
    </p:spTree>
    <p:extLst>
      <p:ext uri="{BB962C8B-B14F-4D97-AF65-F5344CB8AC3E}">
        <p14:creationId xmlns:p14="http://schemas.microsoft.com/office/powerpoint/2010/main" val="2858205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857250"/>
            <a:ext cx="9514847" cy="5143500"/>
          </a:xfrm>
        </p:spPr>
      </p:pic>
    </p:spTree>
    <p:extLst>
      <p:ext uri="{BB962C8B-B14F-4D97-AF65-F5344CB8AC3E}">
        <p14:creationId xmlns:p14="http://schemas.microsoft.com/office/powerpoint/2010/main" val="2841944763"/>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027664"/>
            <a:ext cx="7077634" cy="1143000"/>
          </a:xfrm>
        </p:spPr>
        <p:txBody>
          <a:bodyPr>
            <a:normAutofit fontScale="90000"/>
          </a:bodyPr>
          <a:lstStyle/>
          <a:p>
            <a:r>
              <a:rPr lang="en-US" dirty="0"/>
              <a:t>Results of Secondary Exposure:</a:t>
            </a:r>
            <a:br>
              <a:rPr lang="en-US" dirty="0"/>
            </a:br>
            <a:endParaRPr lang="en-US" dirty="0"/>
          </a:p>
        </p:txBody>
      </p:sp>
      <p:sp>
        <p:nvSpPr>
          <p:cNvPr id="3" name="Content Placeholder 2"/>
          <p:cNvSpPr>
            <a:spLocks noGrp="1"/>
          </p:cNvSpPr>
          <p:nvPr>
            <p:ph idx="1"/>
          </p:nvPr>
        </p:nvSpPr>
        <p:spPr>
          <a:xfrm>
            <a:off x="1001751" y="1828800"/>
            <a:ext cx="6777317" cy="3508977"/>
          </a:xfrm>
        </p:spPr>
        <p:txBody>
          <a:bodyPr>
            <a:normAutofit/>
          </a:bodyPr>
          <a:lstStyle/>
          <a:p>
            <a:pPr lvl="1"/>
            <a:r>
              <a:rPr lang="en-US" sz="3600" dirty="0" smtClean="0"/>
              <a:t>PTSD</a:t>
            </a:r>
          </a:p>
          <a:p>
            <a:pPr lvl="1"/>
            <a:r>
              <a:rPr lang="en-US" sz="3600" dirty="0" smtClean="0"/>
              <a:t>Secondary Traumatic Stress</a:t>
            </a:r>
          </a:p>
          <a:p>
            <a:pPr lvl="1"/>
            <a:r>
              <a:rPr lang="en-US" sz="3600" dirty="0" smtClean="0"/>
              <a:t>Compassion Fatigue</a:t>
            </a:r>
          </a:p>
          <a:p>
            <a:pPr lvl="1"/>
            <a:r>
              <a:rPr lang="en-US" sz="3600" dirty="0" smtClean="0"/>
              <a:t>Burn out</a:t>
            </a:r>
            <a:endParaRPr lang="en-US" sz="3600" dirty="0"/>
          </a:p>
        </p:txBody>
      </p:sp>
    </p:spTree>
    <p:extLst>
      <p:ext uri="{BB962C8B-B14F-4D97-AF65-F5344CB8AC3E}">
        <p14:creationId xmlns:p14="http://schemas.microsoft.com/office/powerpoint/2010/main" val="16517588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10" y="-663442"/>
            <a:ext cx="9139989" cy="7521442"/>
          </a:xfrm>
        </p:spPr>
      </p:pic>
      <p:sp>
        <p:nvSpPr>
          <p:cNvPr id="3" name="Rectangle 2"/>
          <p:cNvSpPr/>
          <p:nvPr/>
        </p:nvSpPr>
        <p:spPr>
          <a:xfrm>
            <a:off x="304800" y="228600"/>
            <a:ext cx="8458200" cy="523220"/>
          </a:xfrm>
          <a:prstGeom prst="rect">
            <a:avLst/>
          </a:prstGeom>
        </p:spPr>
        <p:txBody>
          <a:bodyPr wrap="square">
            <a:spAutoFit/>
          </a:bodyPr>
          <a:lstStyle/>
          <a:p>
            <a:r>
              <a:rPr lang="en-US" sz="2800" b="1" dirty="0"/>
              <a:t>“losing themselves in the </a:t>
            </a:r>
            <a:r>
              <a:rPr lang="en-US" sz="2800" b="1" dirty="0" smtClean="0"/>
              <a:t>profession </a:t>
            </a:r>
            <a:r>
              <a:rPr lang="en-US" sz="2800" b="1" dirty="0"/>
              <a:t>they love”</a:t>
            </a:r>
          </a:p>
        </p:txBody>
      </p:sp>
    </p:spTree>
    <p:extLst>
      <p:ext uri="{BB962C8B-B14F-4D97-AF65-F5344CB8AC3E}">
        <p14:creationId xmlns:p14="http://schemas.microsoft.com/office/powerpoint/2010/main" val="42398466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7565" y="1143000"/>
            <a:ext cx="7024744" cy="1143000"/>
          </a:xfrm>
        </p:spPr>
        <p:txBody>
          <a:bodyPr>
            <a:normAutofit fontScale="90000"/>
          </a:bodyPr>
          <a:lstStyle/>
          <a:p>
            <a:r>
              <a:rPr lang="en-US" dirty="0" smtClean="0"/>
              <a:t>Is everyone impacted the same way?</a:t>
            </a:r>
            <a:endParaRPr lang="en-US" dirty="0"/>
          </a:p>
        </p:txBody>
      </p:sp>
      <p:sp>
        <p:nvSpPr>
          <p:cNvPr id="4" name="Title 1"/>
          <p:cNvSpPr txBox="1">
            <a:spLocks/>
          </p:cNvSpPr>
          <p:nvPr/>
        </p:nvSpPr>
        <p:spPr>
          <a:xfrm>
            <a:off x="1047565" y="3124200"/>
            <a:ext cx="7258235" cy="1714500"/>
          </a:xfrm>
          <a:prstGeom prst="rect">
            <a:avLst/>
          </a:prstGeom>
        </p:spPr>
        <p:txBody>
          <a:bodyPr vert="horz" lIns="91440" tIns="45720" rIns="91440" bIns="45720" rtlCol="0" anchor="b">
            <a:normAutofit fontScale="90000" lnSpcReduction="1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How we interact with our exposure to trauma and stress is key to </a:t>
            </a:r>
            <a:r>
              <a:rPr lang="en-US" b="1" dirty="0" smtClean="0"/>
              <a:t>self-care</a:t>
            </a:r>
            <a:endParaRPr lang="en-US" b="1" dirty="0"/>
          </a:p>
        </p:txBody>
      </p:sp>
    </p:spTree>
    <p:extLst>
      <p:ext uri="{BB962C8B-B14F-4D97-AF65-F5344CB8AC3E}">
        <p14:creationId xmlns:p14="http://schemas.microsoft.com/office/powerpoint/2010/main" val="42878708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929" y="457200"/>
            <a:ext cx="7024744" cy="1143000"/>
          </a:xfrm>
        </p:spPr>
        <p:txBody>
          <a:bodyPr>
            <a:normAutofit fontScale="90000"/>
          </a:bodyPr>
          <a:lstStyle/>
          <a:p>
            <a:r>
              <a:rPr lang="en-US" dirty="0" smtClean="0"/>
              <a:t>Objectives of Today’s Training</a:t>
            </a:r>
            <a:endParaRPr lang="en-US" dirty="0"/>
          </a:p>
        </p:txBody>
      </p:sp>
      <p:sp>
        <p:nvSpPr>
          <p:cNvPr id="3" name="Content Placeholder 2"/>
          <p:cNvSpPr>
            <a:spLocks noGrp="1"/>
          </p:cNvSpPr>
          <p:nvPr>
            <p:ph idx="1"/>
          </p:nvPr>
        </p:nvSpPr>
        <p:spPr>
          <a:xfrm>
            <a:off x="914400" y="1828800"/>
            <a:ext cx="6777317" cy="4191001"/>
          </a:xfrm>
        </p:spPr>
        <p:txBody>
          <a:bodyPr>
            <a:normAutofit lnSpcReduction="10000"/>
          </a:bodyPr>
          <a:lstStyle/>
          <a:p>
            <a:r>
              <a:rPr lang="en-US" dirty="0" smtClean="0"/>
              <a:t>Everyone will have an increased understanding of what it means to be “Person Centered”</a:t>
            </a:r>
          </a:p>
          <a:p>
            <a:endParaRPr lang="en-US" dirty="0"/>
          </a:p>
          <a:p>
            <a:r>
              <a:rPr lang="en-US" dirty="0" smtClean="0"/>
              <a:t>Everyone will have an increased awareness of the impact and symptoms of Secondary  or “Vicarious” Trauma</a:t>
            </a:r>
          </a:p>
          <a:p>
            <a:pPr marL="68580" indent="0">
              <a:buNone/>
            </a:pPr>
            <a:endParaRPr lang="en-US" dirty="0" smtClean="0"/>
          </a:p>
          <a:p>
            <a:r>
              <a:rPr lang="en-US" dirty="0" smtClean="0"/>
              <a:t>Everyone will leave with an increased awareness of strategies to become more “Stress-Resistant”</a:t>
            </a:r>
          </a:p>
          <a:p>
            <a:endParaRPr lang="en-US" dirty="0"/>
          </a:p>
          <a:p>
            <a:pPr marL="68580" indent="0">
              <a:buNone/>
            </a:pPr>
            <a:endParaRPr lang="en-US" dirty="0" smtClean="0"/>
          </a:p>
          <a:p>
            <a:pPr marL="68580" indent="0">
              <a:buNone/>
            </a:pPr>
            <a:endParaRPr lang="en-US" dirty="0" smtClean="0"/>
          </a:p>
          <a:p>
            <a:endParaRPr lang="en-US" dirty="0"/>
          </a:p>
        </p:txBody>
      </p:sp>
    </p:spTree>
    <p:extLst>
      <p:ext uri="{BB962C8B-B14F-4D97-AF65-F5344CB8AC3E}">
        <p14:creationId xmlns:p14="http://schemas.microsoft.com/office/powerpoint/2010/main" val="24310060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021" y="12032"/>
            <a:ext cx="10291289" cy="6849979"/>
          </a:xfrm>
        </p:spPr>
      </p:pic>
      <p:sp>
        <p:nvSpPr>
          <p:cNvPr id="2" name="Title 1"/>
          <p:cNvSpPr>
            <a:spLocks noGrp="1"/>
          </p:cNvSpPr>
          <p:nvPr>
            <p:ph type="title"/>
          </p:nvPr>
        </p:nvSpPr>
        <p:spPr>
          <a:xfrm>
            <a:off x="152400" y="5562600"/>
            <a:ext cx="7836290" cy="1066800"/>
          </a:xfrm>
        </p:spPr>
        <p:txBody>
          <a:bodyPr>
            <a:normAutofit/>
          </a:bodyPr>
          <a:lstStyle/>
          <a:p>
            <a:pPr algn="r"/>
            <a:r>
              <a:rPr lang="en-US" sz="3000" b="1" dirty="0" smtClean="0">
                <a:solidFill>
                  <a:srgbClr val="002060"/>
                </a:solidFill>
              </a:rPr>
              <a:t>“you can’t stop the waves, but you can learn to surf”</a:t>
            </a:r>
            <a:endParaRPr lang="en-US" sz="3000" b="1" dirty="0">
              <a:solidFill>
                <a:srgbClr val="002060"/>
              </a:solidFill>
            </a:endParaRPr>
          </a:p>
        </p:txBody>
      </p:sp>
    </p:spTree>
    <p:extLst>
      <p:ext uri="{BB962C8B-B14F-4D97-AF65-F5344CB8AC3E}">
        <p14:creationId xmlns:p14="http://schemas.microsoft.com/office/powerpoint/2010/main" val="15767161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024744" cy="1143000"/>
          </a:xfrm>
        </p:spPr>
        <p:txBody>
          <a:bodyPr>
            <a:normAutofit/>
          </a:bodyPr>
          <a:lstStyle/>
          <a:p>
            <a:r>
              <a:rPr lang="en-US" sz="4800" dirty="0" smtClean="0"/>
              <a:t>Neuroplasticity</a:t>
            </a:r>
            <a:endParaRPr lang="en-US" sz="4800" dirty="0"/>
          </a:p>
        </p:txBody>
      </p:sp>
      <p:sp>
        <p:nvSpPr>
          <p:cNvPr id="3" name="Content Placeholder 2"/>
          <p:cNvSpPr>
            <a:spLocks noGrp="1"/>
          </p:cNvSpPr>
          <p:nvPr>
            <p:ph idx="1"/>
          </p:nvPr>
        </p:nvSpPr>
        <p:spPr>
          <a:xfrm>
            <a:off x="933227" y="1905000"/>
            <a:ext cx="7448773" cy="4267200"/>
          </a:xfrm>
        </p:spPr>
        <p:txBody>
          <a:bodyPr>
            <a:normAutofit/>
          </a:bodyPr>
          <a:lstStyle/>
          <a:p>
            <a:r>
              <a:rPr lang="en-US" sz="3600" dirty="0" smtClean="0"/>
              <a:t>We can change the way we think through intentional practice and self talk</a:t>
            </a:r>
          </a:p>
          <a:p>
            <a:endParaRPr lang="en-US" sz="3600" dirty="0" smtClean="0"/>
          </a:p>
          <a:p>
            <a:r>
              <a:rPr lang="en-US" sz="3600" dirty="0" smtClean="0"/>
              <a:t>“change the narrative, change the neuropathway”</a:t>
            </a:r>
            <a:endParaRPr lang="en-US" sz="3600" dirty="0"/>
          </a:p>
        </p:txBody>
      </p:sp>
    </p:spTree>
    <p:extLst>
      <p:ext uri="{BB962C8B-B14F-4D97-AF65-F5344CB8AC3E}">
        <p14:creationId xmlns:p14="http://schemas.microsoft.com/office/powerpoint/2010/main" val="40714017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4800598" y="1612079"/>
            <a:ext cx="3733799" cy="2655121"/>
          </a:xfrm>
        </p:spPr>
        <p:txBody>
          <a:bodyPr>
            <a:normAutofit fontScale="90000"/>
          </a:bodyPr>
          <a:lstStyle/>
          <a:p>
            <a:pPr algn="ctr"/>
            <a:r>
              <a:rPr lang="en-US" dirty="0" smtClean="0"/>
              <a:t>Suggested Reading</a:t>
            </a:r>
            <a:br>
              <a:rPr lang="en-US" dirty="0" smtClean="0"/>
            </a:br>
            <a:r>
              <a:rPr lang="en-US" dirty="0"/>
              <a:t/>
            </a:r>
            <a:br>
              <a:rPr lang="en-US" dirty="0"/>
            </a:br>
            <a:r>
              <a:rPr lang="en-US" sz="2200" dirty="0" smtClean="0"/>
              <a:t>by:</a:t>
            </a:r>
            <a:br>
              <a:rPr lang="en-US" sz="2200" dirty="0" smtClean="0"/>
            </a:br>
            <a:r>
              <a:rPr lang="en-US" sz="2200" dirty="0" smtClean="0"/>
              <a:t>Laura van </a:t>
            </a:r>
            <a:r>
              <a:rPr lang="en-US" sz="2200" dirty="0" err="1" smtClean="0"/>
              <a:t>Dernoot</a:t>
            </a:r>
            <a:r>
              <a:rPr lang="en-US" sz="2200" dirty="0" smtClean="0"/>
              <a:t> </a:t>
            </a:r>
            <a:r>
              <a:rPr lang="en-US" sz="2200" dirty="0" err="1" smtClean="0"/>
              <a:t>Lipsky</a:t>
            </a:r>
            <a:r>
              <a:rPr lang="en-US" sz="2200" dirty="0" smtClean="0"/>
              <a:t/>
            </a:r>
            <a:br>
              <a:rPr lang="en-US" sz="2200" dirty="0" smtClean="0"/>
            </a:br>
            <a:r>
              <a:rPr lang="en-US" sz="2200" dirty="0" smtClean="0"/>
              <a:t>with Connie Burk </a:t>
            </a:r>
            <a:endParaRPr lang="en-US" sz="2200"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7158" t="2699" r="16718"/>
          <a:stretch/>
        </p:blipFill>
        <p:spPr>
          <a:xfrm>
            <a:off x="609600" y="456164"/>
            <a:ext cx="4038600" cy="5942710"/>
          </a:xfrm>
        </p:spPr>
      </p:pic>
    </p:spTree>
    <p:extLst>
      <p:ext uri="{BB962C8B-B14F-4D97-AF65-F5344CB8AC3E}">
        <p14:creationId xmlns:p14="http://schemas.microsoft.com/office/powerpoint/2010/main" val="28732988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20"/>
          <p:cNvSpPr/>
          <p:nvPr/>
        </p:nvSpPr>
        <p:spPr>
          <a:xfrm>
            <a:off x="1143000" y="1447800"/>
            <a:ext cx="6705600" cy="4953001"/>
          </a:xfrm>
          <a:prstGeom prst="ellipse">
            <a:avLst/>
          </a:prstGeom>
          <a:solidFill>
            <a:schemeClr val="bg1"/>
          </a:solidFill>
          <a:ln cmpd="dbl">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69642" y="762000"/>
            <a:ext cx="7306234" cy="572536"/>
          </a:xfrm>
        </p:spPr>
        <p:txBody>
          <a:bodyPr>
            <a:normAutofit fontScale="90000"/>
          </a:bodyPr>
          <a:lstStyle/>
          <a:p>
            <a:pPr algn="ctr"/>
            <a:r>
              <a:rPr lang="en-US" dirty="0">
                <a:solidFill>
                  <a:srgbClr val="0070C0"/>
                </a:solidFill>
              </a:rPr>
              <a:t>Trauma Exposure </a:t>
            </a:r>
            <a:r>
              <a:rPr lang="en-US" dirty="0" smtClean="0">
                <a:solidFill>
                  <a:srgbClr val="0070C0"/>
                </a:solidFill>
              </a:rPr>
              <a:t>Response</a:t>
            </a:r>
            <a:endParaRPr lang="en-US" dirty="0"/>
          </a:p>
        </p:txBody>
      </p:sp>
      <p:sp>
        <p:nvSpPr>
          <p:cNvPr id="4" name="Oval 3"/>
          <p:cNvSpPr/>
          <p:nvPr/>
        </p:nvSpPr>
        <p:spPr>
          <a:xfrm>
            <a:off x="3145285" y="2689941"/>
            <a:ext cx="2526437" cy="22479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A Trauma Exposure Response</a:t>
            </a:r>
            <a:endParaRPr lang="en-US" dirty="0">
              <a:solidFill>
                <a:srgbClr val="0070C0"/>
              </a:solidFill>
            </a:endParaRPr>
          </a:p>
        </p:txBody>
      </p:sp>
      <p:sp>
        <p:nvSpPr>
          <p:cNvPr id="5" name="TextBox 4"/>
          <p:cNvSpPr txBox="1"/>
          <p:nvPr/>
        </p:nvSpPr>
        <p:spPr>
          <a:xfrm>
            <a:off x="3897297" y="1425937"/>
            <a:ext cx="1447800" cy="457200"/>
          </a:xfrm>
          <a:prstGeom prst="rect">
            <a:avLst/>
          </a:prstGeom>
          <a:noFill/>
        </p:spPr>
        <p:txBody>
          <a:bodyPr wrap="square" rtlCol="0">
            <a:spAutoFit/>
          </a:bodyPr>
          <a:lstStyle/>
          <a:p>
            <a:r>
              <a:rPr lang="en-US" sz="1200" dirty="0" smtClean="0"/>
              <a:t>Feeling helpless </a:t>
            </a:r>
          </a:p>
          <a:p>
            <a:r>
              <a:rPr lang="en-US" sz="1200" dirty="0" smtClean="0"/>
              <a:t>and hopeless</a:t>
            </a:r>
            <a:endParaRPr lang="en-US" sz="1200" dirty="0"/>
          </a:p>
        </p:txBody>
      </p:sp>
      <p:sp>
        <p:nvSpPr>
          <p:cNvPr id="6" name="TextBox 5"/>
          <p:cNvSpPr txBox="1"/>
          <p:nvPr/>
        </p:nvSpPr>
        <p:spPr>
          <a:xfrm>
            <a:off x="5884416" y="1744637"/>
            <a:ext cx="1752600" cy="646331"/>
          </a:xfrm>
          <a:prstGeom prst="rect">
            <a:avLst/>
          </a:prstGeom>
          <a:noFill/>
        </p:spPr>
        <p:txBody>
          <a:bodyPr wrap="square" rtlCol="0">
            <a:spAutoFit/>
          </a:bodyPr>
          <a:lstStyle/>
          <a:p>
            <a:r>
              <a:rPr lang="en-US" sz="1200" dirty="0" smtClean="0"/>
              <a:t>A sense that one can never do enough</a:t>
            </a:r>
            <a:endParaRPr lang="en-US" sz="1200" dirty="0"/>
          </a:p>
        </p:txBody>
      </p:sp>
      <p:sp>
        <p:nvSpPr>
          <p:cNvPr id="7" name="TextBox 6"/>
          <p:cNvSpPr txBox="1"/>
          <p:nvPr/>
        </p:nvSpPr>
        <p:spPr>
          <a:xfrm>
            <a:off x="6858000" y="2771883"/>
            <a:ext cx="1447800" cy="276999"/>
          </a:xfrm>
          <a:prstGeom prst="rect">
            <a:avLst/>
          </a:prstGeom>
          <a:noFill/>
        </p:spPr>
        <p:txBody>
          <a:bodyPr wrap="square" rtlCol="0">
            <a:spAutoFit/>
          </a:bodyPr>
          <a:lstStyle/>
          <a:p>
            <a:r>
              <a:rPr lang="en-US" sz="1200" dirty="0" smtClean="0"/>
              <a:t>Hypervigilance</a:t>
            </a:r>
            <a:endParaRPr lang="en-US" sz="1200" dirty="0"/>
          </a:p>
        </p:txBody>
      </p:sp>
      <p:sp>
        <p:nvSpPr>
          <p:cNvPr id="8" name="TextBox 7"/>
          <p:cNvSpPr txBox="1"/>
          <p:nvPr/>
        </p:nvSpPr>
        <p:spPr>
          <a:xfrm>
            <a:off x="7180556" y="3493531"/>
            <a:ext cx="1447800" cy="461665"/>
          </a:xfrm>
          <a:prstGeom prst="rect">
            <a:avLst/>
          </a:prstGeom>
          <a:noFill/>
        </p:spPr>
        <p:txBody>
          <a:bodyPr wrap="square" rtlCol="0">
            <a:spAutoFit/>
          </a:bodyPr>
          <a:lstStyle/>
          <a:p>
            <a:r>
              <a:rPr lang="en-US" sz="1200" dirty="0" smtClean="0"/>
              <a:t>Diminished Creativity</a:t>
            </a:r>
            <a:endParaRPr lang="en-US" sz="1200" dirty="0"/>
          </a:p>
        </p:txBody>
      </p:sp>
      <p:sp>
        <p:nvSpPr>
          <p:cNvPr id="9" name="TextBox 8"/>
          <p:cNvSpPr txBox="1"/>
          <p:nvPr/>
        </p:nvSpPr>
        <p:spPr>
          <a:xfrm>
            <a:off x="6525088" y="4324470"/>
            <a:ext cx="1905000" cy="461665"/>
          </a:xfrm>
          <a:prstGeom prst="rect">
            <a:avLst/>
          </a:prstGeom>
          <a:noFill/>
        </p:spPr>
        <p:txBody>
          <a:bodyPr wrap="square" rtlCol="0">
            <a:spAutoFit/>
          </a:bodyPr>
          <a:lstStyle/>
          <a:p>
            <a:r>
              <a:rPr lang="en-US" sz="1200" dirty="0" smtClean="0"/>
              <a:t>Inability to Embrace Complexity</a:t>
            </a:r>
            <a:endParaRPr lang="en-US" sz="1200" dirty="0"/>
          </a:p>
        </p:txBody>
      </p:sp>
      <p:sp>
        <p:nvSpPr>
          <p:cNvPr id="10" name="TextBox 9"/>
          <p:cNvSpPr txBox="1"/>
          <p:nvPr/>
        </p:nvSpPr>
        <p:spPr>
          <a:xfrm>
            <a:off x="6760716" y="4983611"/>
            <a:ext cx="1447800" cy="276999"/>
          </a:xfrm>
          <a:prstGeom prst="rect">
            <a:avLst/>
          </a:prstGeom>
          <a:noFill/>
        </p:spPr>
        <p:txBody>
          <a:bodyPr wrap="square" rtlCol="0">
            <a:spAutoFit/>
          </a:bodyPr>
          <a:lstStyle/>
          <a:p>
            <a:r>
              <a:rPr lang="en-US" sz="1200" dirty="0" smtClean="0"/>
              <a:t>Minimizing</a:t>
            </a:r>
            <a:endParaRPr lang="en-US" sz="1200" dirty="0"/>
          </a:p>
        </p:txBody>
      </p:sp>
      <p:sp>
        <p:nvSpPr>
          <p:cNvPr id="11" name="TextBox 10"/>
          <p:cNvSpPr txBox="1"/>
          <p:nvPr/>
        </p:nvSpPr>
        <p:spPr>
          <a:xfrm>
            <a:off x="5651747" y="5477470"/>
            <a:ext cx="1676400" cy="461665"/>
          </a:xfrm>
          <a:prstGeom prst="rect">
            <a:avLst/>
          </a:prstGeom>
          <a:noFill/>
        </p:spPr>
        <p:txBody>
          <a:bodyPr wrap="square" rtlCol="0">
            <a:spAutoFit/>
          </a:bodyPr>
          <a:lstStyle/>
          <a:p>
            <a:r>
              <a:rPr lang="en-US" sz="1200" dirty="0" smtClean="0"/>
              <a:t>Chronic Exhaustion</a:t>
            </a:r>
          </a:p>
          <a:p>
            <a:r>
              <a:rPr lang="en-US" sz="1200" dirty="0" smtClean="0"/>
              <a:t>Physical Ailments</a:t>
            </a:r>
            <a:endParaRPr lang="en-US" sz="1200" dirty="0"/>
          </a:p>
        </p:txBody>
      </p:sp>
      <p:sp>
        <p:nvSpPr>
          <p:cNvPr id="12" name="TextBox 11"/>
          <p:cNvSpPr txBox="1"/>
          <p:nvPr/>
        </p:nvSpPr>
        <p:spPr>
          <a:xfrm>
            <a:off x="3626528" y="5965742"/>
            <a:ext cx="2119544" cy="461665"/>
          </a:xfrm>
          <a:prstGeom prst="rect">
            <a:avLst/>
          </a:prstGeom>
          <a:noFill/>
        </p:spPr>
        <p:txBody>
          <a:bodyPr wrap="square" rtlCol="0">
            <a:spAutoFit/>
          </a:bodyPr>
          <a:lstStyle/>
          <a:p>
            <a:r>
              <a:rPr lang="en-US" sz="1200" dirty="0" smtClean="0"/>
              <a:t>Inability to Listen/</a:t>
            </a:r>
          </a:p>
          <a:p>
            <a:r>
              <a:rPr lang="en-US" sz="1200" dirty="0" smtClean="0"/>
              <a:t>Deliberate avoidance</a:t>
            </a:r>
            <a:endParaRPr lang="en-US" sz="1200" dirty="0"/>
          </a:p>
        </p:txBody>
      </p:sp>
      <p:sp>
        <p:nvSpPr>
          <p:cNvPr id="13" name="TextBox 12"/>
          <p:cNvSpPr txBox="1"/>
          <p:nvPr/>
        </p:nvSpPr>
        <p:spPr>
          <a:xfrm>
            <a:off x="1940881" y="5638800"/>
            <a:ext cx="1447800" cy="461665"/>
          </a:xfrm>
          <a:prstGeom prst="rect">
            <a:avLst/>
          </a:prstGeom>
          <a:noFill/>
        </p:spPr>
        <p:txBody>
          <a:bodyPr wrap="square" rtlCol="0">
            <a:spAutoFit/>
          </a:bodyPr>
          <a:lstStyle/>
          <a:p>
            <a:r>
              <a:rPr lang="en-US" sz="1200" dirty="0" smtClean="0"/>
              <a:t>Dissociative Moments</a:t>
            </a:r>
            <a:endParaRPr lang="en-US" sz="1200" dirty="0"/>
          </a:p>
        </p:txBody>
      </p:sp>
      <p:sp>
        <p:nvSpPr>
          <p:cNvPr id="14" name="TextBox 13"/>
          <p:cNvSpPr txBox="1"/>
          <p:nvPr/>
        </p:nvSpPr>
        <p:spPr>
          <a:xfrm>
            <a:off x="1219200" y="5108476"/>
            <a:ext cx="1447800" cy="461665"/>
          </a:xfrm>
          <a:prstGeom prst="rect">
            <a:avLst/>
          </a:prstGeom>
          <a:noFill/>
        </p:spPr>
        <p:txBody>
          <a:bodyPr wrap="square" rtlCol="0">
            <a:spAutoFit/>
          </a:bodyPr>
          <a:lstStyle/>
          <a:p>
            <a:r>
              <a:rPr lang="en-US" sz="1200" dirty="0" smtClean="0"/>
              <a:t>Sense of Persecution</a:t>
            </a:r>
            <a:endParaRPr lang="en-US" sz="1200" dirty="0"/>
          </a:p>
        </p:txBody>
      </p:sp>
      <p:sp>
        <p:nvSpPr>
          <p:cNvPr id="15" name="TextBox 14"/>
          <p:cNvSpPr txBox="1"/>
          <p:nvPr/>
        </p:nvSpPr>
        <p:spPr>
          <a:xfrm>
            <a:off x="1037948" y="4555302"/>
            <a:ext cx="1447800" cy="276999"/>
          </a:xfrm>
          <a:prstGeom prst="rect">
            <a:avLst/>
          </a:prstGeom>
          <a:noFill/>
        </p:spPr>
        <p:txBody>
          <a:bodyPr wrap="square" rtlCol="0">
            <a:spAutoFit/>
          </a:bodyPr>
          <a:lstStyle/>
          <a:p>
            <a:r>
              <a:rPr lang="en-US" sz="1200" dirty="0" smtClean="0"/>
              <a:t>Guilt</a:t>
            </a:r>
            <a:endParaRPr lang="en-US" sz="1200" dirty="0"/>
          </a:p>
        </p:txBody>
      </p:sp>
      <p:sp>
        <p:nvSpPr>
          <p:cNvPr id="16" name="TextBox 15"/>
          <p:cNvSpPr txBox="1"/>
          <p:nvPr/>
        </p:nvSpPr>
        <p:spPr>
          <a:xfrm>
            <a:off x="850038" y="4047974"/>
            <a:ext cx="1447800" cy="276999"/>
          </a:xfrm>
          <a:prstGeom prst="rect">
            <a:avLst/>
          </a:prstGeom>
          <a:noFill/>
        </p:spPr>
        <p:txBody>
          <a:bodyPr wrap="square" rtlCol="0">
            <a:spAutoFit/>
          </a:bodyPr>
          <a:lstStyle/>
          <a:p>
            <a:r>
              <a:rPr lang="en-US" sz="1200" dirty="0" smtClean="0"/>
              <a:t>Fear</a:t>
            </a:r>
            <a:endParaRPr lang="en-US" sz="1200" dirty="0"/>
          </a:p>
        </p:txBody>
      </p:sp>
      <p:sp>
        <p:nvSpPr>
          <p:cNvPr id="17" name="TextBox 16"/>
          <p:cNvSpPr txBox="1"/>
          <p:nvPr/>
        </p:nvSpPr>
        <p:spPr>
          <a:xfrm>
            <a:off x="685800" y="3500533"/>
            <a:ext cx="1828800" cy="276999"/>
          </a:xfrm>
          <a:prstGeom prst="rect">
            <a:avLst/>
          </a:prstGeom>
          <a:noFill/>
        </p:spPr>
        <p:txBody>
          <a:bodyPr wrap="square" rtlCol="0">
            <a:spAutoFit/>
          </a:bodyPr>
          <a:lstStyle/>
          <a:p>
            <a:r>
              <a:rPr lang="en-US" sz="1200" dirty="0" smtClean="0"/>
              <a:t>Anger and Cynicism</a:t>
            </a:r>
            <a:endParaRPr lang="en-US" sz="1200" dirty="0"/>
          </a:p>
        </p:txBody>
      </p:sp>
      <p:sp>
        <p:nvSpPr>
          <p:cNvPr id="18" name="TextBox 17"/>
          <p:cNvSpPr txBox="1"/>
          <p:nvPr/>
        </p:nvSpPr>
        <p:spPr>
          <a:xfrm>
            <a:off x="869642" y="2794219"/>
            <a:ext cx="2056660" cy="461665"/>
          </a:xfrm>
          <a:prstGeom prst="rect">
            <a:avLst/>
          </a:prstGeom>
          <a:noFill/>
        </p:spPr>
        <p:txBody>
          <a:bodyPr wrap="square" rtlCol="0">
            <a:spAutoFit/>
          </a:bodyPr>
          <a:lstStyle/>
          <a:p>
            <a:r>
              <a:rPr lang="en-US" sz="1200" dirty="0" smtClean="0"/>
              <a:t>Inability to Empathize/</a:t>
            </a:r>
          </a:p>
          <a:p>
            <a:r>
              <a:rPr lang="en-US" sz="1200" dirty="0" smtClean="0"/>
              <a:t>Numbing</a:t>
            </a:r>
            <a:endParaRPr lang="en-US" sz="1200" dirty="0"/>
          </a:p>
        </p:txBody>
      </p:sp>
      <p:sp>
        <p:nvSpPr>
          <p:cNvPr id="19" name="TextBox 18"/>
          <p:cNvSpPr txBox="1"/>
          <p:nvPr/>
        </p:nvSpPr>
        <p:spPr>
          <a:xfrm>
            <a:off x="1317223" y="2252468"/>
            <a:ext cx="1447800" cy="276999"/>
          </a:xfrm>
          <a:prstGeom prst="rect">
            <a:avLst/>
          </a:prstGeom>
          <a:noFill/>
        </p:spPr>
        <p:txBody>
          <a:bodyPr wrap="square" rtlCol="0">
            <a:spAutoFit/>
          </a:bodyPr>
          <a:lstStyle/>
          <a:p>
            <a:r>
              <a:rPr lang="en-US" sz="1200" dirty="0" smtClean="0"/>
              <a:t>Addictions</a:t>
            </a:r>
          </a:p>
        </p:txBody>
      </p:sp>
      <p:sp>
        <p:nvSpPr>
          <p:cNvPr id="20" name="TextBox 19"/>
          <p:cNvSpPr txBox="1"/>
          <p:nvPr/>
        </p:nvSpPr>
        <p:spPr>
          <a:xfrm>
            <a:off x="2246791" y="1740373"/>
            <a:ext cx="1447800" cy="276999"/>
          </a:xfrm>
          <a:prstGeom prst="rect">
            <a:avLst/>
          </a:prstGeom>
          <a:noFill/>
        </p:spPr>
        <p:txBody>
          <a:bodyPr wrap="square" rtlCol="0">
            <a:spAutoFit/>
          </a:bodyPr>
          <a:lstStyle/>
          <a:p>
            <a:r>
              <a:rPr lang="en-US" sz="1200" dirty="0" smtClean="0"/>
              <a:t>Grandiosity</a:t>
            </a:r>
            <a:endParaRPr lang="en-US" sz="1200" dirty="0"/>
          </a:p>
        </p:txBody>
      </p:sp>
    </p:spTree>
    <p:extLst>
      <p:ext uri="{BB962C8B-B14F-4D97-AF65-F5344CB8AC3E}">
        <p14:creationId xmlns:p14="http://schemas.microsoft.com/office/powerpoint/2010/main" val="39412233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024744" cy="1143000"/>
          </a:xfrm>
        </p:spPr>
        <p:txBody>
          <a:bodyPr>
            <a:normAutofit fontScale="90000"/>
          </a:bodyPr>
          <a:lstStyle/>
          <a:p>
            <a:r>
              <a:rPr lang="en-US" b="1" dirty="0">
                <a:solidFill>
                  <a:srgbClr val="0070C0"/>
                </a:solidFill>
              </a:rPr>
              <a:t>Feeling </a:t>
            </a:r>
            <a:r>
              <a:rPr lang="en-US" b="1" dirty="0" smtClean="0">
                <a:solidFill>
                  <a:srgbClr val="0070C0"/>
                </a:solidFill>
              </a:rPr>
              <a:t>Helpless and Hopeless</a:t>
            </a:r>
            <a:endParaRPr lang="en-US" b="1" dirty="0">
              <a:solidFill>
                <a:srgbClr val="0070C0"/>
              </a:solidFill>
            </a:endParaRPr>
          </a:p>
        </p:txBody>
      </p:sp>
      <p:sp>
        <p:nvSpPr>
          <p:cNvPr id="3" name="Content Placeholder 2"/>
          <p:cNvSpPr>
            <a:spLocks noGrp="1"/>
          </p:cNvSpPr>
          <p:nvPr>
            <p:ph idx="1"/>
          </p:nvPr>
        </p:nvSpPr>
        <p:spPr>
          <a:xfrm>
            <a:off x="685800" y="1693980"/>
            <a:ext cx="3352800" cy="4325820"/>
          </a:xfrm>
        </p:spPr>
        <p:txBody>
          <a:bodyPr/>
          <a:lstStyle/>
          <a:p>
            <a:r>
              <a:rPr lang="en-US" dirty="0" smtClean="0"/>
              <a:t>Feeling personally responsible for the situation and its resolution</a:t>
            </a:r>
            <a:endParaRPr lang="en-US" dirty="0"/>
          </a:p>
        </p:txBody>
      </p:sp>
      <p:sp>
        <p:nvSpPr>
          <p:cNvPr id="6" name="Content Placeholder 2"/>
          <p:cNvSpPr txBox="1">
            <a:spLocks/>
          </p:cNvSpPr>
          <p:nvPr/>
        </p:nvSpPr>
        <p:spPr>
          <a:xfrm>
            <a:off x="762000" y="3426629"/>
            <a:ext cx="2971800" cy="2554394"/>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r>
              <a:rPr lang="en-US" dirty="0" smtClean="0"/>
              <a:t>Feeling that the situation has no end in sight</a:t>
            </a:r>
          </a:p>
          <a:p>
            <a:endParaRPr lang="en-US" dirty="0" smtClean="0"/>
          </a:p>
        </p:txBody>
      </p:sp>
      <p:sp>
        <p:nvSpPr>
          <p:cNvPr id="7" name="Content Placeholder 2"/>
          <p:cNvSpPr txBox="1">
            <a:spLocks/>
          </p:cNvSpPr>
          <p:nvPr/>
        </p:nvSpPr>
        <p:spPr>
          <a:xfrm>
            <a:off x="990600" y="4038600"/>
            <a:ext cx="6400799" cy="2209800"/>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endParaRPr lang="en-US" dirty="0" smtClean="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400" y="1981200"/>
            <a:ext cx="4419600" cy="3520948"/>
          </a:xfrm>
          <a:prstGeom prst="rect">
            <a:avLst/>
          </a:prstGeom>
        </p:spPr>
      </p:pic>
    </p:spTree>
    <p:extLst>
      <p:ext uri="{BB962C8B-B14F-4D97-AF65-F5344CB8AC3E}">
        <p14:creationId xmlns:p14="http://schemas.microsoft.com/office/powerpoint/2010/main" val="18980534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914400"/>
            <a:ext cx="7024744" cy="1143000"/>
          </a:xfrm>
        </p:spPr>
        <p:txBody>
          <a:bodyPr>
            <a:normAutofit fontScale="90000"/>
          </a:bodyPr>
          <a:lstStyle/>
          <a:p>
            <a:r>
              <a:rPr lang="en-US" dirty="0" smtClean="0"/>
              <a:t>Despite your best efforts…</a:t>
            </a:r>
            <a:br>
              <a:rPr lang="en-US" dirty="0" smtClean="0"/>
            </a:br>
            <a:endParaRPr lang="en-US" dirty="0"/>
          </a:p>
        </p:txBody>
      </p:sp>
      <p:sp>
        <p:nvSpPr>
          <p:cNvPr id="5" name="Content Placeholder 2"/>
          <p:cNvSpPr txBox="1">
            <a:spLocks/>
          </p:cNvSpPr>
          <p:nvPr/>
        </p:nvSpPr>
        <p:spPr>
          <a:xfrm>
            <a:off x="367937" y="1752600"/>
            <a:ext cx="2819400" cy="3962400"/>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365760" lvl="1" indent="0">
              <a:buNone/>
            </a:pPr>
            <a:endParaRPr lang="en-US" dirty="0" smtClean="0"/>
          </a:p>
          <a:p>
            <a:pPr marL="365760" lvl="1" indent="0">
              <a:buNone/>
            </a:pPr>
            <a:endParaRPr lang="en-US" dirty="0" smtClean="0"/>
          </a:p>
          <a:p>
            <a:pPr marL="365760" lvl="1" indent="0">
              <a:buNone/>
            </a:pPr>
            <a:r>
              <a:rPr lang="en-US" dirty="0" smtClean="0"/>
              <a:t>Feeling </a:t>
            </a:r>
            <a:r>
              <a:rPr lang="en-US" dirty="0"/>
              <a:t>that the experiences will keep on happening over again</a:t>
            </a:r>
            <a:endParaRPr lang="en-US" dirty="0" smtClean="0"/>
          </a:p>
          <a:p>
            <a:pPr marL="365760" lvl="1" indent="0">
              <a:buNone/>
            </a:pPr>
            <a:endParaRPr lang="en-US" b="1"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1752600"/>
            <a:ext cx="5257800" cy="4208804"/>
          </a:xfrm>
          <a:prstGeom prst="rect">
            <a:avLst/>
          </a:prstGeom>
        </p:spPr>
      </p:pic>
    </p:spTree>
    <p:extLst>
      <p:ext uri="{BB962C8B-B14F-4D97-AF65-F5344CB8AC3E}">
        <p14:creationId xmlns:p14="http://schemas.microsoft.com/office/powerpoint/2010/main" val="26951988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40635"/>
            <a:ext cx="8229600" cy="6193713"/>
          </a:xfrm>
          <a:prstGeom prst="rect">
            <a:avLst/>
          </a:prstGeom>
        </p:spPr>
      </p:pic>
      <p:sp>
        <p:nvSpPr>
          <p:cNvPr id="2" name="Title 1"/>
          <p:cNvSpPr>
            <a:spLocks noGrp="1"/>
          </p:cNvSpPr>
          <p:nvPr>
            <p:ph type="title"/>
          </p:nvPr>
        </p:nvSpPr>
        <p:spPr>
          <a:xfrm>
            <a:off x="685800" y="457200"/>
            <a:ext cx="7024744" cy="1143000"/>
          </a:xfrm>
        </p:spPr>
        <p:txBody>
          <a:bodyPr>
            <a:normAutofit fontScale="90000"/>
          </a:bodyPr>
          <a:lstStyle/>
          <a:p>
            <a:r>
              <a:rPr lang="en-US" b="1" dirty="0" smtClean="0">
                <a:solidFill>
                  <a:srgbClr val="0070C0"/>
                </a:solidFill>
              </a:rPr>
              <a:t>A sense that one can never do enough</a:t>
            </a:r>
            <a:endParaRPr lang="en-US" b="1" dirty="0">
              <a:solidFill>
                <a:srgbClr val="0070C0"/>
              </a:solidFill>
            </a:endParaRPr>
          </a:p>
        </p:txBody>
      </p:sp>
    </p:spTree>
    <p:extLst>
      <p:ext uri="{BB962C8B-B14F-4D97-AF65-F5344CB8AC3E}">
        <p14:creationId xmlns:p14="http://schemas.microsoft.com/office/powerpoint/2010/main" val="18066003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7024744" cy="1143000"/>
          </a:xfrm>
        </p:spPr>
        <p:txBody>
          <a:bodyPr/>
          <a:lstStyle/>
          <a:p>
            <a:r>
              <a:rPr lang="en-US" dirty="0" smtClean="0">
                <a:solidFill>
                  <a:srgbClr val="0070C0"/>
                </a:solidFill>
              </a:rPr>
              <a:t>Hypervigilance</a:t>
            </a:r>
            <a:endParaRPr lang="en-US" dirty="0">
              <a:solidFill>
                <a:srgbClr val="0070C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1" y="1752601"/>
            <a:ext cx="4673600" cy="3505200"/>
          </a:xfrm>
        </p:spPr>
      </p:pic>
      <p:sp>
        <p:nvSpPr>
          <p:cNvPr id="5" name="TextBox 4"/>
          <p:cNvSpPr txBox="1"/>
          <p:nvPr/>
        </p:nvSpPr>
        <p:spPr>
          <a:xfrm>
            <a:off x="5865181" y="1447800"/>
            <a:ext cx="1981200" cy="3416320"/>
          </a:xfrm>
          <a:prstGeom prst="rect">
            <a:avLst/>
          </a:prstGeom>
          <a:noFill/>
        </p:spPr>
        <p:txBody>
          <a:bodyPr wrap="square" rtlCol="0">
            <a:spAutoFit/>
          </a:bodyPr>
          <a:lstStyle/>
          <a:p>
            <a:endParaRPr lang="en-US" dirty="0">
              <a:solidFill>
                <a:srgbClr val="0070C0"/>
              </a:solidFill>
            </a:endParaRPr>
          </a:p>
          <a:p>
            <a:r>
              <a:rPr lang="en-US" dirty="0" smtClean="0">
                <a:solidFill>
                  <a:srgbClr val="0070C0"/>
                </a:solidFill>
              </a:rPr>
              <a:t>An attempt to restore sense of safety by anticipating or seeing everything as </a:t>
            </a:r>
            <a:r>
              <a:rPr lang="en-US" dirty="0">
                <a:solidFill>
                  <a:srgbClr val="0070C0"/>
                </a:solidFill>
              </a:rPr>
              <a:t>a potential </a:t>
            </a:r>
            <a:r>
              <a:rPr lang="en-US" dirty="0" smtClean="0">
                <a:solidFill>
                  <a:srgbClr val="0070C0"/>
                </a:solidFill>
              </a:rPr>
              <a:t>threat, and then acting accordingly</a:t>
            </a:r>
            <a:endParaRPr lang="en-US" dirty="0">
              <a:solidFill>
                <a:srgbClr val="0070C0"/>
              </a:solidFill>
            </a:endParaRPr>
          </a:p>
          <a:p>
            <a:endParaRPr lang="en-US" dirty="0">
              <a:solidFill>
                <a:srgbClr val="0070C0"/>
              </a:solidFill>
            </a:endParaRPr>
          </a:p>
        </p:txBody>
      </p:sp>
    </p:spTree>
    <p:extLst>
      <p:ext uri="{BB962C8B-B14F-4D97-AF65-F5344CB8AC3E}">
        <p14:creationId xmlns:p14="http://schemas.microsoft.com/office/powerpoint/2010/main" val="4872782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3428" y="685800"/>
            <a:ext cx="7024744" cy="1143000"/>
          </a:xfrm>
        </p:spPr>
        <p:txBody>
          <a:bodyPr/>
          <a:lstStyle/>
          <a:p>
            <a:r>
              <a:rPr lang="en-US" dirty="0" smtClean="0">
                <a:solidFill>
                  <a:srgbClr val="0070C0"/>
                </a:solidFill>
              </a:rPr>
              <a:t>Hypervigilance, continued</a:t>
            </a:r>
            <a:endParaRPr lang="en-US" dirty="0"/>
          </a:p>
        </p:txBody>
      </p:sp>
      <p:sp>
        <p:nvSpPr>
          <p:cNvPr id="6" name="TextBox 5"/>
          <p:cNvSpPr txBox="1"/>
          <p:nvPr/>
        </p:nvSpPr>
        <p:spPr>
          <a:xfrm>
            <a:off x="838200" y="2057400"/>
            <a:ext cx="7315200" cy="3170099"/>
          </a:xfrm>
          <a:prstGeom prst="rect">
            <a:avLst/>
          </a:prstGeom>
          <a:noFill/>
        </p:spPr>
        <p:txBody>
          <a:bodyPr wrap="square" rtlCol="0">
            <a:spAutoFit/>
          </a:bodyPr>
          <a:lstStyle/>
          <a:p>
            <a:r>
              <a:rPr lang="en-US" sz="4000" dirty="0"/>
              <a:t>Become wholly focused on our jobs to the extent that being present for anything or anyone else seems impossible</a:t>
            </a:r>
          </a:p>
        </p:txBody>
      </p:sp>
    </p:spTree>
    <p:extLst>
      <p:ext uri="{BB962C8B-B14F-4D97-AF65-F5344CB8AC3E}">
        <p14:creationId xmlns:p14="http://schemas.microsoft.com/office/powerpoint/2010/main" val="1599616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1600200"/>
            <a:ext cx="5964127" cy="4879829"/>
          </a:xfrm>
          <a:prstGeom prst="rect">
            <a:avLst/>
          </a:prstGeom>
        </p:spPr>
      </p:pic>
      <p:sp>
        <p:nvSpPr>
          <p:cNvPr id="4" name="Title 1"/>
          <p:cNvSpPr txBox="1">
            <a:spLocks/>
          </p:cNvSpPr>
          <p:nvPr/>
        </p:nvSpPr>
        <p:spPr>
          <a:xfrm>
            <a:off x="533400" y="457200"/>
            <a:ext cx="7024744" cy="11430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mtClean="0">
                <a:solidFill>
                  <a:srgbClr val="0070C0"/>
                </a:solidFill>
              </a:rPr>
              <a:t>Hypervigilance, continued</a:t>
            </a:r>
            <a:endParaRPr lang="en-US" dirty="0"/>
          </a:p>
        </p:txBody>
      </p:sp>
      <p:sp>
        <p:nvSpPr>
          <p:cNvPr id="5" name="Content Placeholder 2"/>
          <p:cNvSpPr txBox="1">
            <a:spLocks/>
          </p:cNvSpPr>
          <p:nvPr/>
        </p:nvSpPr>
        <p:spPr>
          <a:xfrm>
            <a:off x="529389" y="1828800"/>
            <a:ext cx="2590800" cy="3646873"/>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endParaRPr lang="en-US" dirty="0" smtClean="0"/>
          </a:p>
          <a:p>
            <a:r>
              <a:rPr lang="en-US" dirty="0" smtClean="0"/>
              <a:t>This is often reinforced by  technology that allows us to be connected anytime, anywhere</a:t>
            </a:r>
          </a:p>
          <a:p>
            <a:endParaRPr lang="en-US" dirty="0" smtClean="0"/>
          </a:p>
          <a:p>
            <a:endParaRPr lang="en-US" dirty="0"/>
          </a:p>
        </p:txBody>
      </p:sp>
    </p:spTree>
    <p:extLst>
      <p:ext uri="{BB962C8B-B14F-4D97-AF65-F5344CB8AC3E}">
        <p14:creationId xmlns:p14="http://schemas.microsoft.com/office/powerpoint/2010/main" val="3519478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838200"/>
            <a:ext cx="6823363" cy="5340023"/>
          </a:xfrm>
          <a:prstGeom prst="rect">
            <a:avLst/>
          </a:prstGeom>
        </p:spPr>
      </p:pic>
    </p:spTree>
    <p:extLst>
      <p:ext uri="{BB962C8B-B14F-4D97-AF65-F5344CB8AC3E}">
        <p14:creationId xmlns:p14="http://schemas.microsoft.com/office/powerpoint/2010/main" val="26266300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572536"/>
          </a:xfrm>
        </p:spPr>
        <p:txBody>
          <a:bodyPr>
            <a:normAutofit fontScale="90000"/>
          </a:bodyPr>
          <a:lstStyle/>
          <a:p>
            <a:r>
              <a:rPr lang="en-US" dirty="0" smtClean="0">
                <a:solidFill>
                  <a:srgbClr val="0070C0"/>
                </a:solidFill>
              </a:rPr>
              <a:t>Feeling of Oppression</a:t>
            </a:r>
            <a:endParaRPr lang="en-US" dirty="0">
              <a:solidFill>
                <a:srgbClr val="0070C0"/>
              </a:solidFill>
            </a:endParaRPr>
          </a:p>
        </p:txBody>
      </p:sp>
      <p:sp>
        <p:nvSpPr>
          <p:cNvPr id="3" name="Content Placeholder 2"/>
          <p:cNvSpPr>
            <a:spLocks noGrp="1"/>
          </p:cNvSpPr>
          <p:nvPr>
            <p:ph idx="1"/>
          </p:nvPr>
        </p:nvSpPr>
        <p:spPr>
          <a:xfrm>
            <a:off x="762000" y="1981201"/>
            <a:ext cx="7058809" cy="2362200"/>
          </a:xfrm>
        </p:spPr>
        <p:txBody>
          <a:bodyPr/>
          <a:lstStyle/>
          <a:p>
            <a:r>
              <a:rPr lang="en-US" dirty="0" smtClean="0"/>
              <a:t>Leads to scapegoating others</a:t>
            </a:r>
          </a:p>
          <a:p>
            <a:r>
              <a:rPr lang="en-US" dirty="0" smtClean="0"/>
              <a:t>Conformation due to fear</a:t>
            </a:r>
          </a:p>
          <a:p>
            <a:r>
              <a:rPr lang="en-US" dirty="0" smtClean="0"/>
              <a:t>Leads to rigid thinking</a:t>
            </a:r>
          </a:p>
          <a:p>
            <a:r>
              <a:rPr lang="en-US" dirty="0" smtClean="0"/>
              <a:t>Overgeneralizations </a:t>
            </a:r>
          </a:p>
          <a:p>
            <a:pPr lvl="1"/>
            <a:r>
              <a:rPr lang="en-US" dirty="0" smtClean="0"/>
              <a:t>Denigration </a:t>
            </a:r>
            <a:r>
              <a:rPr lang="en-US" dirty="0"/>
              <a:t>and dehumanization of others</a:t>
            </a:r>
          </a:p>
          <a:p>
            <a:pPr marL="68580" indent="0">
              <a:buNone/>
            </a:pPr>
            <a:endParaRPr lang="en-US" dirty="0" smtClean="0"/>
          </a:p>
        </p:txBody>
      </p:sp>
    </p:spTree>
    <p:extLst>
      <p:ext uri="{BB962C8B-B14F-4D97-AF65-F5344CB8AC3E}">
        <p14:creationId xmlns:p14="http://schemas.microsoft.com/office/powerpoint/2010/main" val="2932664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1700894"/>
            <a:ext cx="5417456" cy="4807039"/>
          </a:xfrm>
          <a:prstGeom prst="rect">
            <a:avLst/>
          </a:prstGeom>
        </p:spPr>
      </p:pic>
      <p:sp>
        <p:nvSpPr>
          <p:cNvPr id="2" name="Title 1"/>
          <p:cNvSpPr>
            <a:spLocks noGrp="1"/>
          </p:cNvSpPr>
          <p:nvPr>
            <p:ph type="title"/>
          </p:nvPr>
        </p:nvSpPr>
        <p:spPr>
          <a:xfrm>
            <a:off x="838200" y="579115"/>
            <a:ext cx="7024744" cy="1143000"/>
          </a:xfrm>
        </p:spPr>
        <p:txBody>
          <a:bodyPr>
            <a:normAutofit/>
          </a:bodyPr>
          <a:lstStyle/>
          <a:p>
            <a:r>
              <a:rPr lang="en-US" dirty="0">
                <a:solidFill>
                  <a:schemeClr val="accent1">
                    <a:lumMod val="50000"/>
                  </a:schemeClr>
                </a:solidFill>
              </a:rPr>
              <a:t>D</a:t>
            </a:r>
            <a:r>
              <a:rPr lang="en-US" dirty="0" smtClean="0">
                <a:solidFill>
                  <a:srgbClr val="0070C0"/>
                </a:solidFill>
              </a:rPr>
              <a:t>iminished creativity</a:t>
            </a:r>
            <a:endParaRPr lang="en-US" dirty="0"/>
          </a:p>
        </p:txBody>
      </p:sp>
      <p:sp>
        <p:nvSpPr>
          <p:cNvPr id="3" name="Content Placeholder 2"/>
          <p:cNvSpPr>
            <a:spLocks noGrp="1"/>
          </p:cNvSpPr>
          <p:nvPr>
            <p:ph idx="1"/>
          </p:nvPr>
        </p:nvSpPr>
        <p:spPr>
          <a:xfrm>
            <a:off x="533400" y="2057400"/>
            <a:ext cx="3757108" cy="3543748"/>
          </a:xfrm>
        </p:spPr>
        <p:txBody>
          <a:bodyPr>
            <a:normAutofit/>
          </a:bodyPr>
          <a:lstStyle/>
          <a:p>
            <a:r>
              <a:rPr lang="en-US" dirty="0" smtClean="0"/>
              <a:t>We lose our sense of purpose in the work</a:t>
            </a:r>
          </a:p>
          <a:p>
            <a:pPr marL="68580" indent="0">
              <a:buNone/>
            </a:pPr>
            <a:endParaRPr lang="en-US" dirty="0" smtClean="0"/>
          </a:p>
          <a:p>
            <a:r>
              <a:rPr lang="en-US" dirty="0" smtClean="0"/>
              <a:t>We find ourselves craving more structure</a:t>
            </a:r>
          </a:p>
          <a:p>
            <a:pPr lvl="1"/>
            <a:r>
              <a:rPr lang="en-US" dirty="0" smtClean="0"/>
              <a:t>“Just tell me what to do” phenomenon </a:t>
            </a:r>
            <a:endParaRPr lang="en-US" dirty="0"/>
          </a:p>
        </p:txBody>
      </p:sp>
    </p:spTree>
    <p:extLst>
      <p:ext uri="{BB962C8B-B14F-4D97-AF65-F5344CB8AC3E}">
        <p14:creationId xmlns:p14="http://schemas.microsoft.com/office/powerpoint/2010/main" val="40502843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690" y="533400"/>
            <a:ext cx="7490910" cy="1143000"/>
          </a:xfrm>
        </p:spPr>
        <p:txBody>
          <a:bodyPr>
            <a:normAutofit fontScale="90000"/>
          </a:bodyPr>
          <a:lstStyle/>
          <a:p>
            <a:r>
              <a:rPr lang="en-US" dirty="0" smtClean="0">
                <a:solidFill>
                  <a:srgbClr val="0070C0"/>
                </a:solidFill>
              </a:rPr>
              <a:t>Inability to Embrace Complexity</a:t>
            </a:r>
            <a:endParaRPr lang="en-US" dirty="0">
              <a:solidFill>
                <a:srgbClr val="0070C0"/>
              </a:solidFill>
            </a:endParaRPr>
          </a:p>
        </p:txBody>
      </p:sp>
      <p:sp>
        <p:nvSpPr>
          <p:cNvPr id="3" name="Content Placeholder 2"/>
          <p:cNvSpPr>
            <a:spLocks noGrp="1"/>
          </p:cNvSpPr>
          <p:nvPr>
            <p:ph idx="1"/>
          </p:nvPr>
        </p:nvSpPr>
        <p:spPr>
          <a:xfrm>
            <a:off x="738690" y="1828800"/>
            <a:ext cx="7186108" cy="4495800"/>
          </a:xfrm>
        </p:spPr>
        <p:txBody>
          <a:bodyPr>
            <a:normAutofit/>
          </a:bodyPr>
          <a:lstStyle/>
          <a:p>
            <a:r>
              <a:rPr lang="en-US" sz="2800" dirty="0" smtClean="0"/>
              <a:t>Crave clear sign of good/bad, right/wrong</a:t>
            </a:r>
          </a:p>
          <a:p>
            <a:r>
              <a:rPr lang="en-US" sz="2800" dirty="0" smtClean="0"/>
              <a:t>Passing judgement on others</a:t>
            </a:r>
          </a:p>
          <a:p>
            <a:r>
              <a:rPr lang="en-US" sz="2800" dirty="0" smtClean="0"/>
              <a:t>Making assumptions</a:t>
            </a:r>
          </a:p>
          <a:p>
            <a:r>
              <a:rPr lang="en-US" sz="2800" dirty="0" smtClean="0"/>
              <a:t>Being very shortsighted</a:t>
            </a:r>
          </a:p>
          <a:p>
            <a:r>
              <a:rPr lang="en-US" sz="2800" dirty="0" smtClean="0"/>
              <a:t>Feel a need to “take sides”, making someone the “bad guy”</a:t>
            </a:r>
          </a:p>
          <a:p>
            <a:pPr lvl="2"/>
            <a:r>
              <a:rPr lang="en-US" sz="2600" dirty="0" smtClean="0"/>
              <a:t>Leads to gossip, cliques, rigidity, negativity</a:t>
            </a:r>
            <a:endParaRPr lang="en-US" sz="2600" dirty="0"/>
          </a:p>
        </p:txBody>
      </p:sp>
    </p:spTree>
    <p:extLst>
      <p:ext uri="{BB962C8B-B14F-4D97-AF65-F5344CB8AC3E}">
        <p14:creationId xmlns:p14="http://schemas.microsoft.com/office/powerpoint/2010/main" val="2689510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1031291"/>
            <a:ext cx="5784542" cy="5486400"/>
          </a:xfrm>
          <a:prstGeom prst="rect">
            <a:avLst/>
          </a:prstGeom>
        </p:spPr>
      </p:pic>
      <p:sp>
        <p:nvSpPr>
          <p:cNvPr id="2" name="Title 1"/>
          <p:cNvSpPr>
            <a:spLocks noGrp="1"/>
          </p:cNvSpPr>
          <p:nvPr>
            <p:ph type="title"/>
          </p:nvPr>
        </p:nvSpPr>
        <p:spPr>
          <a:xfrm>
            <a:off x="609600" y="381000"/>
            <a:ext cx="7024744" cy="1143000"/>
          </a:xfrm>
        </p:spPr>
        <p:txBody>
          <a:bodyPr/>
          <a:lstStyle/>
          <a:p>
            <a:r>
              <a:rPr lang="en-US" dirty="0" smtClean="0">
                <a:solidFill>
                  <a:srgbClr val="0070C0"/>
                </a:solidFill>
              </a:rPr>
              <a:t>Minimizing</a:t>
            </a:r>
            <a:endParaRPr lang="en-US" dirty="0">
              <a:solidFill>
                <a:srgbClr val="0070C0"/>
              </a:solidFill>
            </a:endParaRPr>
          </a:p>
        </p:txBody>
      </p:sp>
      <p:sp>
        <p:nvSpPr>
          <p:cNvPr id="3" name="Content Placeholder 2"/>
          <p:cNvSpPr>
            <a:spLocks noGrp="1"/>
          </p:cNvSpPr>
          <p:nvPr>
            <p:ph idx="1"/>
          </p:nvPr>
        </p:nvSpPr>
        <p:spPr>
          <a:xfrm>
            <a:off x="685801" y="1676400"/>
            <a:ext cx="3581399" cy="4495800"/>
          </a:xfrm>
        </p:spPr>
        <p:txBody>
          <a:bodyPr/>
          <a:lstStyle/>
          <a:p>
            <a:r>
              <a:rPr lang="en-US" dirty="0" smtClean="0"/>
              <a:t>Occurs when we trivialize a situation by comparing it with another situation that we regard as more intense</a:t>
            </a:r>
          </a:p>
          <a:p>
            <a:pPr lvl="1"/>
            <a:r>
              <a:rPr lang="en-US" dirty="0" smtClean="0"/>
              <a:t>“It’s not </a:t>
            </a:r>
            <a:r>
              <a:rPr lang="en-US" b="1" i="1" dirty="0" smtClean="0"/>
              <a:t>that</a:t>
            </a:r>
            <a:r>
              <a:rPr lang="en-US" dirty="0" smtClean="0"/>
              <a:t> bad”</a:t>
            </a:r>
          </a:p>
          <a:p>
            <a:pPr lvl="1"/>
            <a:r>
              <a:rPr lang="en-US" dirty="0" smtClean="0"/>
              <a:t>Downplaying other’s stories</a:t>
            </a:r>
          </a:p>
          <a:p>
            <a:pPr lvl="1"/>
            <a:r>
              <a:rPr lang="en-US" dirty="0" smtClean="0"/>
              <a:t>Trivialize situations</a:t>
            </a:r>
          </a:p>
          <a:p>
            <a:endParaRPr lang="en-US" dirty="0"/>
          </a:p>
        </p:txBody>
      </p:sp>
    </p:spTree>
    <p:extLst>
      <p:ext uri="{BB962C8B-B14F-4D97-AF65-F5344CB8AC3E}">
        <p14:creationId xmlns:p14="http://schemas.microsoft.com/office/powerpoint/2010/main" val="8475430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0389" y="914400"/>
            <a:ext cx="8229600" cy="1029736"/>
          </a:xfrm>
        </p:spPr>
        <p:txBody>
          <a:bodyPr>
            <a:normAutofit/>
          </a:bodyPr>
          <a:lstStyle/>
          <a:p>
            <a:r>
              <a:rPr lang="en-US" sz="2800" dirty="0">
                <a:solidFill>
                  <a:srgbClr val="0070C0"/>
                </a:solidFill>
              </a:rPr>
              <a:t>Chronic Exhaustion and Physical Ailments</a:t>
            </a:r>
            <a:r>
              <a:rPr lang="en-US" sz="2800" dirty="0"/>
              <a:t/>
            </a:r>
            <a:br>
              <a:rPr lang="en-US" sz="2800" dirty="0"/>
            </a:b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1739599"/>
            <a:ext cx="5285591" cy="4579822"/>
          </a:xfrm>
          <a:prstGeom prst="rect">
            <a:avLst/>
          </a:prstGeom>
        </p:spPr>
      </p:pic>
    </p:spTree>
    <p:extLst>
      <p:ext uri="{BB962C8B-B14F-4D97-AF65-F5344CB8AC3E}">
        <p14:creationId xmlns:p14="http://schemas.microsoft.com/office/powerpoint/2010/main" val="21263093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90600" y="1524000"/>
            <a:ext cx="7033710" cy="572536"/>
          </a:xfrm>
        </p:spPr>
        <p:txBody>
          <a:bodyPr>
            <a:normAutofit fontScale="90000"/>
          </a:bodyPr>
          <a:lstStyle/>
          <a:p>
            <a:r>
              <a:rPr lang="en-US" dirty="0" smtClean="0">
                <a:solidFill>
                  <a:srgbClr val="0070C0"/>
                </a:solidFill>
              </a:rPr>
              <a:t>Chronic Exhaustion/Physical Ailments, continued</a:t>
            </a:r>
            <a:endParaRPr lang="en-US" dirty="0">
              <a:solidFill>
                <a:srgbClr val="0070C0"/>
              </a:solidFill>
            </a:endParaRPr>
          </a:p>
        </p:txBody>
      </p:sp>
      <p:sp>
        <p:nvSpPr>
          <p:cNvPr id="3" name="Content Placeholder 2"/>
          <p:cNvSpPr>
            <a:spLocks noGrp="1"/>
          </p:cNvSpPr>
          <p:nvPr>
            <p:ph idx="1"/>
          </p:nvPr>
        </p:nvSpPr>
        <p:spPr/>
        <p:txBody>
          <a:bodyPr/>
          <a:lstStyle/>
          <a:p>
            <a:r>
              <a:rPr lang="en-US" dirty="0" smtClean="0"/>
              <a:t>Feeling overwhelmed by urgency, but exhausted from the effort</a:t>
            </a:r>
          </a:p>
          <a:p>
            <a:endParaRPr lang="en-US" dirty="0" smtClean="0"/>
          </a:p>
          <a:p>
            <a:r>
              <a:rPr lang="en-US" dirty="0" smtClean="0"/>
              <a:t>We push ourselves harder to show that we aren’t affected, and ignore health related complaints</a:t>
            </a:r>
          </a:p>
          <a:p>
            <a:endParaRPr lang="en-US" dirty="0" smtClean="0"/>
          </a:p>
          <a:p>
            <a:endParaRPr lang="en-US" dirty="0"/>
          </a:p>
        </p:txBody>
      </p:sp>
    </p:spTree>
    <p:extLst>
      <p:ext uri="{BB962C8B-B14F-4D97-AF65-F5344CB8AC3E}">
        <p14:creationId xmlns:p14="http://schemas.microsoft.com/office/powerpoint/2010/main" val="19804743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3400" y="1066800"/>
            <a:ext cx="8153400" cy="5394325"/>
          </a:xfrm>
          <a:prstGeom prst="rect">
            <a:avLst/>
          </a:prstGeom>
        </p:spPr>
      </p:pic>
      <p:sp>
        <p:nvSpPr>
          <p:cNvPr id="2" name="Title 1"/>
          <p:cNvSpPr>
            <a:spLocks noGrp="1"/>
          </p:cNvSpPr>
          <p:nvPr>
            <p:ph type="title"/>
          </p:nvPr>
        </p:nvSpPr>
        <p:spPr>
          <a:xfrm>
            <a:off x="990600" y="685800"/>
            <a:ext cx="7543800" cy="1143000"/>
          </a:xfrm>
        </p:spPr>
        <p:txBody>
          <a:bodyPr>
            <a:normAutofit/>
          </a:bodyPr>
          <a:lstStyle/>
          <a:p>
            <a:r>
              <a:rPr lang="en-US" sz="2800" dirty="0">
                <a:solidFill>
                  <a:srgbClr val="0070C0"/>
                </a:solidFill>
              </a:rPr>
              <a:t>This sense of fatigue becomes the norm</a:t>
            </a:r>
            <a:br>
              <a:rPr lang="en-US" sz="2800" dirty="0">
                <a:solidFill>
                  <a:srgbClr val="0070C0"/>
                </a:solidFill>
              </a:rPr>
            </a:br>
            <a:endParaRPr lang="en-US" sz="2800" dirty="0">
              <a:solidFill>
                <a:srgbClr val="0070C0"/>
              </a:solidFill>
            </a:endParaRPr>
          </a:p>
        </p:txBody>
      </p:sp>
    </p:spTree>
    <p:extLst>
      <p:ext uri="{BB962C8B-B14F-4D97-AF65-F5344CB8AC3E}">
        <p14:creationId xmlns:p14="http://schemas.microsoft.com/office/powerpoint/2010/main" val="15459346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400" y="2400300"/>
            <a:ext cx="5029200" cy="3943431"/>
          </a:xfrm>
          <a:prstGeom prst="rect">
            <a:avLst/>
          </a:prstGeom>
        </p:spPr>
      </p:pic>
      <p:sp>
        <p:nvSpPr>
          <p:cNvPr id="2" name="Title 1"/>
          <p:cNvSpPr>
            <a:spLocks noGrp="1"/>
          </p:cNvSpPr>
          <p:nvPr>
            <p:ph type="title"/>
          </p:nvPr>
        </p:nvSpPr>
        <p:spPr>
          <a:xfrm>
            <a:off x="638286" y="746646"/>
            <a:ext cx="7024744" cy="1143000"/>
          </a:xfrm>
        </p:spPr>
        <p:txBody>
          <a:bodyPr>
            <a:normAutofit fontScale="90000"/>
          </a:bodyPr>
          <a:lstStyle/>
          <a:p>
            <a:r>
              <a:rPr lang="en-US" dirty="0" smtClean="0">
                <a:solidFill>
                  <a:srgbClr val="0070C0"/>
                </a:solidFill>
              </a:rPr>
              <a:t>Inability to Listen and</a:t>
            </a:r>
            <a:br>
              <a:rPr lang="en-US" dirty="0" smtClean="0">
                <a:solidFill>
                  <a:srgbClr val="0070C0"/>
                </a:solidFill>
              </a:rPr>
            </a:br>
            <a:r>
              <a:rPr lang="en-US" dirty="0">
                <a:solidFill>
                  <a:srgbClr val="0070C0"/>
                </a:solidFill>
              </a:rPr>
              <a:t>D</a:t>
            </a:r>
            <a:r>
              <a:rPr lang="en-US" dirty="0" smtClean="0">
                <a:solidFill>
                  <a:srgbClr val="0070C0"/>
                </a:solidFill>
              </a:rPr>
              <a:t>eliberate Avoidance</a:t>
            </a:r>
            <a:endParaRPr lang="en-US" dirty="0">
              <a:solidFill>
                <a:srgbClr val="0070C0"/>
              </a:solidFill>
            </a:endParaRPr>
          </a:p>
        </p:txBody>
      </p:sp>
      <p:sp>
        <p:nvSpPr>
          <p:cNvPr id="3" name="Content Placeholder 2"/>
          <p:cNvSpPr>
            <a:spLocks noGrp="1"/>
          </p:cNvSpPr>
          <p:nvPr>
            <p:ph idx="1"/>
          </p:nvPr>
        </p:nvSpPr>
        <p:spPr>
          <a:xfrm>
            <a:off x="761999" y="2133600"/>
            <a:ext cx="6777317" cy="3508977"/>
          </a:xfrm>
        </p:spPr>
        <p:txBody>
          <a:bodyPr>
            <a:noAutofit/>
          </a:bodyPr>
          <a:lstStyle/>
          <a:p>
            <a:r>
              <a:rPr lang="en-US" dirty="0" smtClean="0"/>
              <a:t>We begin to feel justified by the avoidance because we feel that is what we receive</a:t>
            </a:r>
          </a:p>
          <a:p>
            <a:pPr marL="68580" indent="0">
              <a:buNone/>
            </a:pPr>
            <a:endParaRPr lang="en-US" dirty="0"/>
          </a:p>
          <a:p>
            <a:r>
              <a:rPr lang="en-US" dirty="0" smtClean="0"/>
              <a:t>Increased isolation</a:t>
            </a:r>
          </a:p>
          <a:p>
            <a:pPr marL="68580" indent="0">
              <a:buNone/>
            </a:pPr>
            <a:endParaRPr lang="en-US" dirty="0"/>
          </a:p>
          <a:p>
            <a:r>
              <a:rPr lang="en-US" dirty="0" smtClean="0"/>
              <a:t>Begins </a:t>
            </a:r>
            <a:r>
              <a:rPr lang="en-US" dirty="0"/>
              <a:t>to affect personal life </a:t>
            </a:r>
          </a:p>
          <a:p>
            <a:pPr lvl="1"/>
            <a:endParaRPr lang="en-US" sz="2400" dirty="0"/>
          </a:p>
          <a:p>
            <a:pPr lvl="1"/>
            <a:endParaRPr lang="en-US" sz="2400" dirty="0"/>
          </a:p>
        </p:txBody>
      </p:sp>
    </p:spTree>
    <p:extLst>
      <p:ext uri="{BB962C8B-B14F-4D97-AF65-F5344CB8AC3E}">
        <p14:creationId xmlns:p14="http://schemas.microsoft.com/office/powerpoint/2010/main" val="20804206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024744" cy="1143000"/>
          </a:xfrm>
        </p:spPr>
        <p:txBody>
          <a:bodyPr/>
          <a:lstStyle/>
          <a:p>
            <a:r>
              <a:rPr lang="en-US" dirty="0" smtClean="0">
                <a:solidFill>
                  <a:srgbClr val="0070C0"/>
                </a:solidFill>
              </a:rPr>
              <a:t>Dissociative Moments</a:t>
            </a:r>
            <a:endParaRPr lang="en-US" dirty="0">
              <a:solidFill>
                <a:srgbClr val="0070C0"/>
              </a:solidFill>
            </a:endParaRPr>
          </a:p>
        </p:txBody>
      </p:sp>
      <p:sp>
        <p:nvSpPr>
          <p:cNvPr id="3" name="Content Placeholder 2"/>
          <p:cNvSpPr>
            <a:spLocks noGrp="1"/>
          </p:cNvSpPr>
          <p:nvPr>
            <p:ph idx="1"/>
          </p:nvPr>
        </p:nvSpPr>
        <p:spPr>
          <a:xfrm>
            <a:off x="990600" y="2057400"/>
            <a:ext cx="6777317" cy="3508977"/>
          </a:xfrm>
        </p:spPr>
        <p:txBody>
          <a:bodyPr>
            <a:normAutofit lnSpcReduction="10000"/>
          </a:bodyPr>
          <a:lstStyle/>
          <a:p>
            <a:r>
              <a:rPr lang="en-US" dirty="0" smtClean="0"/>
              <a:t>Occur at times when you mentally just “check out”</a:t>
            </a:r>
          </a:p>
          <a:p>
            <a:endParaRPr lang="en-US" dirty="0"/>
          </a:p>
          <a:p>
            <a:r>
              <a:rPr lang="en-US" dirty="0" smtClean="0"/>
              <a:t>Protective reaction, defense mechanism</a:t>
            </a:r>
          </a:p>
          <a:p>
            <a:endParaRPr lang="en-US" dirty="0"/>
          </a:p>
          <a:p>
            <a:r>
              <a:rPr lang="en-US" dirty="0" smtClean="0"/>
              <a:t>These are normal reactions and should be recognized</a:t>
            </a:r>
          </a:p>
          <a:p>
            <a:pPr lvl="1"/>
            <a:r>
              <a:rPr lang="en-US" dirty="0" smtClean="0"/>
              <a:t>Become problematic when they become intrusive and overwhelming</a:t>
            </a:r>
            <a:endParaRPr lang="en-US" dirty="0"/>
          </a:p>
        </p:txBody>
      </p:sp>
    </p:spTree>
    <p:extLst>
      <p:ext uri="{BB962C8B-B14F-4D97-AF65-F5344CB8AC3E}">
        <p14:creationId xmlns:p14="http://schemas.microsoft.com/office/powerpoint/2010/main" val="943328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0484" y="228600"/>
            <a:ext cx="7024744" cy="1143000"/>
          </a:xfrm>
        </p:spPr>
        <p:txBody>
          <a:bodyPr/>
          <a:lstStyle/>
          <a:p>
            <a:r>
              <a:rPr lang="en-US" dirty="0" smtClean="0">
                <a:solidFill>
                  <a:srgbClr val="0070C0"/>
                </a:solidFill>
              </a:rPr>
              <a:t>Sense of Persecution</a:t>
            </a:r>
            <a:endParaRPr lang="en-US" dirty="0">
              <a:solidFill>
                <a:srgbClr val="0070C0"/>
              </a:solidFill>
            </a:endParaRPr>
          </a:p>
        </p:txBody>
      </p:sp>
      <p:sp>
        <p:nvSpPr>
          <p:cNvPr id="3" name="Content Placeholder 2"/>
          <p:cNvSpPr>
            <a:spLocks noGrp="1"/>
          </p:cNvSpPr>
          <p:nvPr>
            <p:ph idx="1"/>
          </p:nvPr>
        </p:nvSpPr>
        <p:spPr>
          <a:xfrm>
            <a:off x="4858305" y="2990626"/>
            <a:ext cx="3498889" cy="3517916"/>
          </a:xfrm>
        </p:spPr>
        <p:txBody>
          <a:bodyPr>
            <a:normAutofit/>
          </a:bodyPr>
          <a:lstStyle/>
          <a:p>
            <a:pPr marL="68580" indent="0">
              <a:buNone/>
            </a:pPr>
            <a:r>
              <a:rPr lang="en-US" dirty="0" smtClean="0"/>
              <a:t>Can become a “self-fulfilling prophecy”</a:t>
            </a:r>
          </a:p>
          <a:p>
            <a:pPr lvl="2"/>
            <a:r>
              <a:rPr lang="en-US" dirty="0" smtClean="0"/>
              <a:t>We begin to see everything through a lens that supports this idea of persecution</a:t>
            </a:r>
          </a:p>
        </p:txBody>
      </p:sp>
      <p:sp>
        <p:nvSpPr>
          <p:cNvPr id="4" name="Content Placeholder 2"/>
          <p:cNvSpPr txBox="1">
            <a:spLocks/>
          </p:cNvSpPr>
          <p:nvPr/>
        </p:nvSpPr>
        <p:spPr>
          <a:xfrm>
            <a:off x="914400" y="1656679"/>
            <a:ext cx="6777317" cy="1333947"/>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endParaRPr lang="en-US" dirty="0"/>
          </a:p>
        </p:txBody>
      </p:sp>
      <p:sp>
        <p:nvSpPr>
          <p:cNvPr id="5" name="Rectangle 4"/>
          <p:cNvSpPr/>
          <p:nvPr/>
        </p:nvSpPr>
        <p:spPr>
          <a:xfrm>
            <a:off x="762000" y="1524000"/>
            <a:ext cx="7315200" cy="1206484"/>
          </a:xfrm>
          <a:prstGeom prst="rect">
            <a:avLst/>
          </a:prstGeom>
        </p:spPr>
        <p:txBody>
          <a:bodyPr wrap="square">
            <a:spAutoFit/>
          </a:bodyPr>
          <a:lstStyle/>
          <a:p>
            <a:pPr marL="342900" lvl="0" indent="-274320">
              <a:spcBef>
                <a:spcPct val="20000"/>
              </a:spcBef>
              <a:buClr>
                <a:srgbClr val="94C600"/>
              </a:buClr>
              <a:buSzPct val="76000"/>
              <a:buFont typeface="Wingdings 2" pitchFamily="18" charset="2"/>
              <a:buChar char=""/>
            </a:pPr>
            <a:r>
              <a:rPr lang="en-US" sz="2400" dirty="0">
                <a:solidFill>
                  <a:srgbClr val="3E3D2D"/>
                </a:solidFill>
              </a:rPr>
              <a:t>Feeling of a lack of efficacy in one’s life</a:t>
            </a:r>
          </a:p>
          <a:p>
            <a:pPr marL="640080" lvl="1" indent="-274320">
              <a:spcBef>
                <a:spcPct val="20000"/>
              </a:spcBef>
              <a:buClr>
                <a:srgbClr val="94C600"/>
              </a:buClr>
              <a:buSzPct val="76000"/>
              <a:buFont typeface="Wingdings 2" pitchFamily="18" charset="2"/>
              <a:buChar char=""/>
            </a:pPr>
            <a:r>
              <a:rPr lang="en-US" sz="2200" dirty="0">
                <a:solidFill>
                  <a:srgbClr val="3E3D2D"/>
                </a:solidFill>
              </a:rPr>
              <a:t>We become convinced that others are responsible for our well-being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2819400"/>
            <a:ext cx="4172505" cy="3581400"/>
          </a:xfrm>
          <a:prstGeom prst="rect">
            <a:avLst/>
          </a:prstGeom>
        </p:spPr>
      </p:pic>
    </p:spTree>
    <p:extLst>
      <p:ext uri="{BB962C8B-B14F-4D97-AF65-F5344CB8AC3E}">
        <p14:creationId xmlns:p14="http://schemas.microsoft.com/office/powerpoint/2010/main" val="4843168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rogerian therapy carto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51560" cy="6857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559805"/>
      </p:ext>
    </p:extLst>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024744" cy="1143000"/>
          </a:xfrm>
        </p:spPr>
        <p:txBody>
          <a:bodyPr/>
          <a:lstStyle/>
          <a:p>
            <a:r>
              <a:rPr lang="en-US" dirty="0" smtClean="0">
                <a:solidFill>
                  <a:srgbClr val="0070C0"/>
                </a:solidFill>
              </a:rPr>
              <a:t>Guilt</a:t>
            </a:r>
            <a:endParaRPr lang="en-US" dirty="0">
              <a:solidFill>
                <a:srgbClr val="0070C0"/>
              </a:solidFill>
            </a:endParaRPr>
          </a:p>
        </p:txBody>
      </p:sp>
      <p:sp>
        <p:nvSpPr>
          <p:cNvPr id="3" name="Content Placeholder 2"/>
          <p:cNvSpPr>
            <a:spLocks noGrp="1"/>
          </p:cNvSpPr>
          <p:nvPr>
            <p:ph idx="1"/>
          </p:nvPr>
        </p:nvSpPr>
        <p:spPr>
          <a:xfrm>
            <a:off x="838200" y="1676400"/>
            <a:ext cx="6777317" cy="4267200"/>
          </a:xfrm>
        </p:spPr>
        <p:txBody>
          <a:bodyPr>
            <a:normAutofit fontScale="92500" lnSpcReduction="20000"/>
          </a:bodyPr>
          <a:lstStyle/>
          <a:p>
            <a:r>
              <a:rPr lang="en-US" dirty="0"/>
              <a:t>This is one of the strongest signs of trauma </a:t>
            </a:r>
            <a:r>
              <a:rPr lang="en-US" dirty="0" smtClean="0"/>
              <a:t>exposure</a:t>
            </a:r>
          </a:p>
          <a:p>
            <a:endParaRPr lang="en-US" dirty="0"/>
          </a:p>
          <a:p>
            <a:r>
              <a:rPr lang="en-US" dirty="0" smtClean="0"/>
              <a:t>Can undermine authenticity </a:t>
            </a:r>
          </a:p>
          <a:p>
            <a:endParaRPr lang="en-US" dirty="0" smtClean="0"/>
          </a:p>
          <a:p>
            <a:r>
              <a:rPr lang="en-US" dirty="0"/>
              <a:t>It blocks our other feelings as well</a:t>
            </a:r>
          </a:p>
          <a:p>
            <a:pPr lvl="1"/>
            <a:r>
              <a:rPr lang="en-US" dirty="0"/>
              <a:t>You cannot turn off one emotion and expect all the others to remain on</a:t>
            </a:r>
            <a:endParaRPr lang="en-US" dirty="0" smtClean="0"/>
          </a:p>
          <a:p>
            <a:endParaRPr lang="en-US" dirty="0"/>
          </a:p>
          <a:p>
            <a:pPr lvl="1"/>
            <a:r>
              <a:rPr lang="en-US" dirty="0" smtClean="0"/>
              <a:t>We tend to minimize our own joy and wellness</a:t>
            </a:r>
          </a:p>
          <a:p>
            <a:pPr lvl="2"/>
            <a:r>
              <a:rPr lang="en-US" dirty="0" smtClean="0"/>
              <a:t>E.g. we feel guilty when things go well for us, and therefore minimize them– taking away our own happiness</a:t>
            </a:r>
            <a:endParaRPr lang="en-US" dirty="0"/>
          </a:p>
        </p:txBody>
      </p:sp>
    </p:spTree>
    <p:extLst>
      <p:ext uri="{BB962C8B-B14F-4D97-AF65-F5344CB8AC3E}">
        <p14:creationId xmlns:p14="http://schemas.microsoft.com/office/powerpoint/2010/main" val="27652360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731" y="36369"/>
            <a:ext cx="7024744" cy="1143000"/>
          </a:xfrm>
        </p:spPr>
        <p:txBody>
          <a:bodyPr>
            <a:normAutofit/>
          </a:bodyPr>
          <a:lstStyle/>
          <a:p>
            <a:r>
              <a:rPr lang="en-US" sz="3600" dirty="0" smtClean="0">
                <a:solidFill>
                  <a:srgbClr val="0070C0"/>
                </a:solidFill>
              </a:rPr>
              <a:t>Guilt, continued</a:t>
            </a:r>
            <a:endParaRPr lang="en-US" sz="3600" dirty="0">
              <a:solidFill>
                <a:srgbClr val="0070C0"/>
              </a:solidFill>
            </a:endParaRPr>
          </a:p>
        </p:txBody>
      </p:sp>
      <p:sp>
        <p:nvSpPr>
          <p:cNvPr id="3" name="Content Placeholder 2"/>
          <p:cNvSpPr>
            <a:spLocks noGrp="1"/>
          </p:cNvSpPr>
          <p:nvPr>
            <p:ph idx="1"/>
          </p:nvPr>
        </p:nvSpPr>
        <p:spPr>
          <a:xfrm>
            <a:off x="574731" y="1163327"/>
            <a:ext cx="6777317" cy="3508977"/>
          </a:xfrm>
        </p:spPr>
        <p:txBody>
          <a:bodyPr/>
          <a:lstStyle/>
          <a:p>
            <a:pPr marL="68580" indent="0">
              <a:buNone/>
            </a:pPr>
            <a:r>
              <a:rPr lang="en-US" dirty="0"/>
              <a:t>We can get caught up in our own discomfort about the disparity between our lives and the lives of those we serve</a:t>
            </a:r>
          </a:p>
          <a:p>
            <a:endParaRPr lang="en-US" dirty="0" smtClean="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2438400"/>
            <a:ext cx="6675404" cy="4042897"/>
          </a:xfrm>
          <a:prstGeom prst="rect">
            <a:avLst/>
          </a:prstGeom>
        </p:spPr>
      </p:pic>
      <p:sp>
        <p:nvSpPr>
          <p:cNvPr id="4" name="TextBox 3"/>
          <p:cNvSpPr txBox="1"/>
          <p:nvPr/>
        </p:nvSpPr>
        <p:spPr>
          <a:xfrm rot="19900699" flipV="1">
            <a:off x="2947897" y="4037046"/>
            <a:ext cx="426694" cy="515813"/>
          </a:xfrm>
          <a:prstGeom prst="rect">
            <a:avLst/>
          </a:prstGeom>
          <a:solidFill>
            <a:schemeClr val="bg1"/>
          </a:solidFill>
        </p:spPr>
        <p:txBody>
          <a:bodyPr wrap="square" rtlCol="0">
            <a:spAutoFit/>
          </a:bodyPr>
          <a:lstStyle/>
          <a:p>
            <a:endParaRPr lang="en-US" sz="300" dirty="0"/>
          </a:p>
        </p:txBody>
      </p:sp>
    </p:spTree>
    <p:extLst>
      <p:ext uri="{BB962C8B-B14F-4D97-AF65-F5344CB8AC3E}">
        <p14:creationId xmlns:p14="http://schemas.microsoft.com/office/powerpoint/2010/main" val="23823752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03753"/>
            <a:ext cx="3505200" cy="1148179"/>
          </a:xfrm>
        </p:spPr>
        <p:txBody>
          <a:bodyPr/>
          <a:lstStyle/>
          <a:p>
            <a:r>
              <a:rPr lang="en-US" b="1" dirty="0" smtClean="0">
                <a:solidFill>
                  <a:srgbClr val="0070C0"/>
                </a:solidFill>
              </a:rPr>
              <a:t>Fear</a:t>
            </a:r>
            <a:endParaRPr lang="en-US" b="1" dirty="0">
              <a:solidFill>
                <a:srgbClr val="0070C0"/>
              </a:solidFill>
            </a:endParaRPr>
          </a:p>
        </p:txBody>
      </p:sp>
      <p:sp>
        <p:nvSpPr>
          <p:cNvPr id="3" name="Content Placeholder 2"/>
          <p:cNvSpPr>
            <a:spLocks noGrp="1"/>
          </p:cNvSpPr>
          <p:nvPr>
            <p:ph idx="1"/>
          </p:nvPr>
        </p:nvSpPr>
        <p:spPr>
          <a:xfrm>
            <a:off x="3810000" y="3581400"/>
            <a:ext cx="4495800" cy="2362200"/>
          </a:xfrm>
        </p:spPr>
        <p:txBody>
          <a:bodyPr>
            <a:normAutofit/>
          </a:bodyPr>
          <a:lstStyle/>
          <a:p>
            <a:pPr marL="68580" indent="0">
              <a:buNone/>
            </a:pPr>
            <a:r>
              <a:rPr lang="en-US" sz="2000" dirty="0" smtClean="0"/>
              <a:t>“Fear is the path to the Dark Side.</a:t>
            </a:r>
          </a:p>
          <a:p>
            <a:pPr marL="68580" indent="0">
              <a:buNone/>
            </a:pPr>
            <a:r>
              <a:rPr lang="en-US" sz="2000" dirty="0" smtClean="0"/>
              <a:t>Fear leads to Anger.</a:t>
            </a:r>
          </a:p>
          <a:p>
            <a:pPr marL="68580" indent="0">
              <a:buNone/>
            </a:pPr>
            <a:r>
              <a:rPr lang="en-US" sz="2000" dirty="0" smtClean="0"/>
              <a:t>Anger leads to Hate.</a:t>
            </a:r>
          </a:p>
          <a:p>
            <a:pPr marL="68580" indent="0">
              <a:buNone/>
            </a:pPr>
            <a:r>
              <a:rPr lang="en-US" sz="2000" dirty="0" smtClean="0"/>
              <a:t>Hate leads to Suffering.”</a:t>
            </a:r>
          </a:p>
          <a:p>
            <a:pPr marL="68580" indent="0">
              <a:buNone/>
            </a:pPr>
            <a:endParaRPr lang="en-US" sz="2000" dirty="0"/>
          </a:p>
          <a:p>
            <a:pPr marL="68580" indent="0" algn="r">
              <a:buNone/>
            </a:pPr>
            <a:r>
              <a:rPr lang="en-US" sz="2000" dirty="0" smtClean="0"/>
              <a:t>---Yoda</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042" y="2209800"/>
            <a:ext cx="3008376" cy="4251960"/>
          </a:xfrm>
          <a:prstGeom prst="rect">
            <a:avLst/>
          </a:prstGeom>
        </p:spPr>
      </p:pic>
      <p:sp>
        <p:nvSpPr>
          <p:cNvPr id="5" name="TextBox 4"/>
          <p:cNvSpPr txBox="1"/>
          <p:nvPr/>
        </p:nvSpPr>
        <p:spPr>
          <a:xfrm>
            <a:off x="762000" y="1565249"/>
            <a:ext cx="7429363" cy="830997"/>
          </a:xfrm>
          <a:prstGeom prst="rect">
            <a:avLst/>
          </a:prstGeom>
          <a:noFill/>
        </p:spPr>
        <p:txBody>
          <a:bodyPr wrap="square" rtlCol="0">
            <a:spAutoFit/>
          </a:bodyPr>
          <a:lstStyle/>
          <a:p>
            <a:r>
              <a:rPr lang="en-US" sz="2400" dirty="0" smtClean="0">
                <a:solidFill>
                  <a:srgbClr val="00B050"/>
                </a:solidFill>
              </a:rPr>
              <a:t>When we acknowledge our own fear, we have the opportunity to learn new ways to handle it</a:t>
            </a:r>
            <a:endParaRPr lang="en-US" sz="2400" dirty="0">
              <a:solidFill>
                <a:srgbClr val="00B050"/>
              </a:solidFill>
            </a:endParaRPr>
          </a:p>
        </p:txBody>
      </p:sp>
    </p:spTree>
    <p:extLst>
      <p:ext uri="{BB962C8B-B14F-4D97-AF65-F5344CB8AC3E}">
        <p14:creationId xmlns:p14="http://schemas.microsoft.com/office/powerpoint/2010/main" val="16304749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024744" cy="1143000"/>
          </a:xfrm>
        </p:spPr>
        <p:txBody>
          <a:bodyPr/>
          <a:lstStyle/>
          <a:p>
            <a:r>
              <a:rPr lang="en-US" dirty="0" smtClean="0">
                <a:solidFill>
                  <a:srgbClr val="0070C0"/>
                </a:solidFill>
              </a:rPr>
              <a:t>Anger and Cynicism</a:t>
            </a:r>
            <a:endParaRPr lang="en-US" dirty="0">
              <a:solidFill>
                <a:srgbClr val="0070C0"/>
              </a:solidFill>
            </a:endParaRPr>
          </a:p>
        </p:txBody>
      </p:sp>
      <p:sp>
        <p:nvSpPr>
          <p:cNvPr id="3" name="Content Placeholder 2"/>
          <p:cNvSpPr>
            <a:spLocks noGrp="1"/>
          </p:cNvSpPr>
          <p:nvPr>
            <p:ph idx="1"/>
          </p:nvPr>
        </p:nvSpPr>
        <p:spPr>
          <a:xfrm>
            <a:off x="1066800" y="1752600"/>
            <a:ext cx="6705599" cy="4419600"/>
          </a:xfrm>
        </p:spPr>
        <p:txBody>
          <a:bodyPr>
            <a:normAutofit/>
          </a:bodyPr>
          <a:lstStyle/>
          <a:p>
            <a:r>
              <a:rPr lang="en-US" dirty="0" smtClean="0"/>
              <a:t>Anger is a natural feeling</a:t>
            </a:r>
          </a:p>
          <a:p>
            <a:pPr lvl="1"/>
            <a:r>
              <a:rPr lang="en-US" dirty="0" smtClean="0"/>
              <a:t>In and of itself it does no harm</a:t>
            </a:r>
          </a:p>
          <a:p>
            <a:pPr lvl="1"/>
            <a:endParaRPr lang="en-US" dirty="0" smtClean="0"/>
          </a:p>
          <a:p>
            <a:pPr lvl="2"/>
            <a:r>
              <a:rPr lang="en-US" dirty="0" smtClean="0"/>
              <a:t>If we are not comfortable and connected to the reasons for our own anger, we will struggle to get past it</a:t>
            </a:r>
          </a:p>
          <a:p>
            <a:pPr marL="685800" lvl="2" indent="0">
              <a:buNone/>
            </a:pPr>
            <a:endParaRPr lang="en-US" dirty="0" smtClean="0"/>
          </a:p>
          <a:p>
            <a:pPr lvl="2"/>
            <a:r>
              <a:rPr lang="en-US" dirty="0" smtClean="0"/>
              <a:t>We end up taking it out on others</a:t>
            </a:r>
          </a:p>
          <a:p>
            <a:pPr lvl="2"/>
            <a:endParaRPr lang="en-US" dirty="0" smtClean="0"/>
          </a:p>
          <a:p>
            <a:pPr lvl="2"/>
            <a:r>
              <a:rPr lang="en-US" dirty="0"/>
              <a:t>F</a:t>
            </a:r>
            <a:r>
              <a:rPr lang="en-US" dirty="0" smtClean="0"/>
              <a:t>eel irrational resentment to others</a:t>
            </a:r>
          </a:p>
          <a:p>
            <a:pPr marL="365760" lvl="1" indent="0">
              <a:buNone/>
            </a:pPr>
            <a:endParaRPr lang="en-US" dirty="0" smtClean="0"/>
          </a:p>
        </p:txBody>
      </p:sp>
    </p:spTree>
    <p:extLst>
      <p:ext uri="{BB962C8B-B14F-4D97-AF65-F5344CB8AC3E}">
        <p14:creationId xmlns:p14="http://schemas.microsoft.com/office/powerpoint/2010/main" val="33093503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391400" cy="1219200"/>
          </a:xfrm>
        </p:spPr>
        <p:txBody>
          <a:bodyPr>
            <a:normAutofit fontScale="90000"/>
          </a:bodyPr>
          <a:lstStyle/>
          <a:p>
            <a:r>
              <a:rPr lang="en-US" dirty="0" smtClean="0">
                <a:solidFill>
                  <a:srgbClr val="0070C0"/>
                </a:solidFill>
              </a:rPr>
              <a:t>Anger and Cynicism, continued</a:t>
            </a:r>
            <a:endParaRPr lang="en-US" dirty="0">
              <a:solidFill>
                <a:srgbClr val="0070C0"/>
              </a:solidFill>
            </a:endParaRPr>
          </a:p>
        </p:txBody>
      </p:sp>
      <p:sp>
        <p:nvSpPr>
          <p:cNvPr id="3" name="Content Placeholder 2"/>
          <p:cNvSpPr>
            <a:spLocks noGrp="1"/>
          </p:cNvSpPr>
          <p:nvPr>
            <p:ph idx="1"/>
          </p:nvPr>
        </p:nvSpPr>
        <p:spPr>
          <a:xfrm>
            <a:off x="990600" y="1676400"/>
            <a:ext cx="7162800" cy="4267200"/>
          </a:xfrm>
        </p:spPr>
        <p:txBody>
          <a:bodyPr>
            <a:normAutofit/>
          </a:bodyPr>
          <a:lstStyle/>
          <a:p>
            <a:pPr marL="365760" lvl="1" indent="0">
              <a:buNone/>
            </a:pPr>
            <a:endParaRPr lang="en-US" dirty="0" smtClean="0"/>
          </a:p>
          <a:p>
            <a:r>
              <a:rPr lang="en-US" dirty="0" smtClean="0"/>
              <a:t>Anger can easily turn to cynicism</a:t>
            </a:r>
          </a:p>
          <a:p>
            <a:endParaRPr lang="en-US" dirty="0"/>
          </a:p>
          <a:p>
            <a:pPr lvl="1"/>
            <a:r>
              <a:rPr lang="en-US" dirty="0" smtClean="0"/>
              <a:t>Portrayed often as humor</a:t>
            </a:r>
          </a:p>
          <a:p>
            <a:pPr lvl="1"/>
            <a:endParaRPr lang="en-US" dirty="0" smtClean="0"/>
          </a:p>
          <a:p>
            <a:pPr lvl="2"/>
            <a:r>
              <a:rPr lang="en-US" dirty="0" smtClean="0"/>
              <a:t>Makes us unable to deal with the feelings</a:t>
            </a:r>
          </a:p>
          <a:p>
            <a:pPr marL="685800" lvl="2" indent="0">
              <a:buNone/>
            </a:pPr>
            <a:endParaRPr lang="en-US" dirty="0" smtClean="0"/>
          </a:p>
          <a:p>
            <a:pPr lvl="2"/>
            <a:r>
              <a:rPr lang="en-US" dirty="0" smtClean="0"/>
              <a:t>Warps our attitude of the world around us</a:t>
            </a: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632" t="13636" r="-1" b="46695"/>
          <a:stretch/>
        </p:blipFill>
        <p:spPr>
          <a:xfrm>
            <a:off x="1219201" y="5257800"/>
            <a:ext cx="6324600" cy="914400"/>
          </a:xfrm>
          <a:prstGeom prst="rect">
            <a:avLst/>
          </a:prstGeom>
        </p:spPr>
      </p:pic>
    </p:spTree>
    <p:extLst>
      <p:ext uri="{BB962C8B-B14F-4D97-AF65-F5344CB8AC3E}">
        <p14:creationId xmlns:p14="http://schemas.microsoft.com/office/powerpoint/2010/main" val="35322963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3645958"/>
            <a:ext cx="8153400" cy="2831042"/>
          </a:xfrm>
          <a:prstGeom prst="rect">
            <a:avLst/>
          </a:prstGeom>
        </p:spPr>
      </p:pic>
      <p:sp>
        <p:nvSpPr>
          <p:cNvPr id="2" name="Title 1"/>
          <p:cNvSpPr>
            <a:spLocks noGrp="1"/>
          </p:cNvSpPr>
          <p:nvPr>
            <p:ph type="title"/>
          </p:nvPr>
        </p:nvSpPr>
        <p:spPr>
          <a:xfrm>
            <a:off x="569495" y="376795"/>
            <a:ext cx="7382434" cy="1143000"/>
          </a:xfrm>
        </p:spPr>
        <p:txBody>
          <a:bodyPr>
            <a:normAutofit fontScale="90000"/>
          </a:bodyPr>
          <a:lstStyle/>
          <a:p>
            <a:r>
              <a:rPr lang="en-US" dirty="0" smtClean="0"/>
              <a:t>Inability to Empathize/Numbing</a:t>
            </a:r>
            <a:endParaRPr lang="en-US" dirty="0"/>
          </a:p>
        </p:txBody>
      </p:sp>
      <p:sp>
        <p:nvSpPr>
          <p:cNvPr id="3" name="Content Placeholder 2"/>
          <p:cNvSpPr>
            <a:spLocks noGrp="1"/>
          </p:cNvSpPr>
          <p:nvPr>
            <p:ph idx="1"/>
          </p:nvPr>
        </p:nvSpPr>
        <p:spPr>
          <a:xfrm>
            <a:off x="872053" y="1676400"/>
            <a:ext cx="6777317" cy="2553148"/>
          </a:xfrm>
        </p:spPr>
        <p:txBody>
          <a:bodyPr>
            <a:normAutofit/>
          </a:bodyPr>
          <a:lstStyle/>
          <a:p>
            <a:r>
              <a:rPr lang="en-US" dirty="0" smtClean="0"/>
              <a:t>Feelings become indistinguishable from one another</a:t>
            </a:r>
          </a:p>
          <a:p>
            <a:endParaRPr lang="en-US" dirty="0" smtClean="0"/>
          </a:p>
          <a:p>
            <a:r>
              <a:rPr lang="en-US" dirty="0" smtClean="0"/>
              <a:t>You cannot turn off just one emotion; you end up turning off all of them</a:t>
            </a:r>
          </a:p>
          <a:p>
            <a:endParaRPr lang="en-US" dirty="0"/>
          </a:p>
        </p:txBody>
      </p:sp>
    </p:spTree>
    <p:extLst>
      <p:ext uri="{BB962C8B-B14F-4D97-AF65-F5344CB8AC3E}">
        <p14:creationId xmlns:p14="http://schemas.microsoft.com/office/powerpoint/2010/main" val="35975733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486" y="228600"/>
            <a:ext cx="7024744" cy="1143000"/>
          </a:xfrm>
        </p:spPr>
        <p:txBody>
          <a:bodyPr/>
          <a:lstStyle/>
          <a:p>
            <a:r>
              <a:rPr lang="en-US" dirty="0" smtClean="0"/>
              <a:t>Addictions </a:t>
            </a:r>
            <a:endParaRPr lang="en-US" dirty="0"/>
          </a:p>
        </p:txBody>
      </p:sp>
      <p:sp>
        <p:nvSpPr>
          <p:cNvPr id="3" name="Content Placeholder 2"/>
          <p:cNvSpPr>
            <a:spLocks noGrp="1"/>
          </p:cNvSpPr>
          <p:nvPr>
            <p:ph idx="1"/>
          </p:nvPr>
        </p:nvSpPr>
        <p:spPr>
          <a:xfrm>
            <a:off x="722507" y="1600200"/>
            <a:ext cx="6777317" cy="4208755"/>
          </a:xfrm>
        </p:spPr>
        <p:txBody>
          <a:bodyPr>
            <a:normAutofit fontScale="92500" lnSpcReduction="20000"/>
          </a:bodyPr>
          <a:lstStyle/>
          <a:p>
            <a:r>
              <a:rPr lang="en-US" dirty="0" smtClean="0"/>
              <a:t>“An attachment so strong that is persists despite our understanding of its potentially destructive nature”</a:t>
            </a:r>
          </a:p>
          <a:p>
            <a:pPr lvl="1"/>
            <a:r>
              <a:rPr lang="en-US" dirty="0" smtClean="0"/>
              <a:t>Drugs </a:t>
            </a:r>
          </a:p>
          <a:p>
            <a:pPr lvl="1"/>
            <a:r>
              <a:rPr lang="en-US" dirty="0" smtClean="0"/>
              <a:t>Alcohol </a:t>
            </a:r>
          </a:p>
          <a:p>
            <a:pPr lvl="1"/>
            <a:r>
              <a:rPr lang="en-US" dirty="0" smtClean="0"/>
              <a:t>Food</a:t>
            </a:r>
          </a:p>
          <a:p>
            <a:pPr lvl="1"/>
            <a:r>
              <a:rPr lang="en-US" dirty="0" smtClean="0"/>
              <a:t>Sex</a:t>
            </a:r>
          </a:p>
          <a:p>
            <a:pPr lvl="1"/>
            <a:r>
              <a:rPr lang="en-US" dirty="0"/>
              <a:t>A</a:t>
            </a:r>
            <a:r>
              <a:rPr lang="en-US" dirty="0" smtClean="0"/>
              <a:t>drenaline</a:t>
            </a:r>
          </a:p>
          <a:p>
            <a:pPr lvl="1"/>
            <a:r>
              <a:rPr lang="en-US" dirty="0" smtClean="0"/>
              <a:t>Overwork</a:t>
            </a:r>
          </a:p>
          <a:p>
            <a:pPr lvl="1"/>
            <a:r>
              <a:rPr lang="en-US" dirty="0" smtClean="0"/>
              <a:t>Technology </a:t>
            </a:r>
          </a:p>
          <a:p>
            <a:endParaRPr lang="en-US" dirty="0"/>
          </a:p>
          <a:p>
            <a:r>
              <a:rPr lang="en-US" dirty="0" smtClean="0"/>
              <a:t>Checking out</a:t>
            </a:r>
          </a:p>
          <a:p>
            <a:r>
              <a:rPr lang="en-US" dirty="0" smtClean="0"/>
              <a:t>Trying to numb</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2971800"/>
            <a:ext cx="4927298" cy="3335045"/>
          </a:xfrm>
          <a:prstGeom prst="rect">
            <a:avLst/>
          </a:prstGeom>
        </p:spPr>
      </p:pic>
    </p:spTree>
    <p:extLst>
      <p:ext uri="{BB962C8B-B14F-4D97-AF65-F5344CB8AC3E}">
        <p14:creationId xmlns:p14="http://schemas.microsoft.com/office/powerpoint/2010/main" val="14976122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4019728"/>
            <a:ext cx="7912100" cy="2495371"/>
          </a:xfrm>
          <a:prstGeom prst="rect">
            <a:avLst/>
          </a:prstGeom>
        </p:spPr>
      </p:pic>
      <p:sp>
        <p:nvSpPr>
          <p:cNvPr id="2" name="Title 1"/>
          <p:cNvSpPr>
            <a:spLocks noGrp="1"/>
          </p:cNvSpPr>
          <p:nvPr>
            <p:ph type="title"/>
          </p:nvPr>
        </p:nvSpPr>
        <p:spPr>
          <a:xfrm>
            <a:off x="602429" y="85637"/>
            <a:ext cx="7024744" cy="1143000"/>
          </a:xfrm>
        </p:spPr>
        <p:txBody>
          <a:bodyPr/>
          <a:lstStyle/>
          <a:p>
            <a:r>
              <a:rPr lang="en-US" dirty="0" smtClean="0">
                <a:solidFill>
                  <a:srgbClr val="0070C0"/>
                </a:solidFill>
              </a:rPr>
              <a:t>Grandiosity</a:t>
            </a:r>
            <a:r>
              <a:rPr lang="en-US" dirty="0" smtClean="0"/>
              <a:t>	</a:t>
            </a:r>
            <a:endParaRPr lang="en-US" dirty="0"/>
          </a:p>
        </p:txBody>
      </p:sp>
      <p:sp>
        <p:nvSpPr>
          <p:cNvPr id="3" name="Content Placeholder 2"/>
          <p:cNvSpPr>
            <a:spLocks noGrp="1"/>
          </p:cNvSpPr>
          <p:nvPr>
            <p:ph idx="1"/>
          </p:nvPr>
        </p:nvSpPr>
        <p:spPr>
          <a:xfrm>
            <a:off x="685800" y="1371600"/>
            <a:ext cx="6705600" cy="3505200"/>
          </a:xfrm>
        </p:spPr>
        <p:txBody>
          <a:bodyPr/>
          <a:lstStyle/>
          <a:p>
            <a:r>
              <a:rPr lang="en-US" dirty="0" smtClean="0"/>
              <a:t>An </a:t>
            </a:r>
            <a:r>
              <a:rPr lang="en-US" dirty="0"/>
              <a:t>I</a:t>
            </a:r>
            <a:r>
              <a:rPr lang="en-US" dirty="0" smtClean="0"/>
              <a:t>nflated Sense of Importance Related to One’s Work</a:t>
            </a:r>
          </a:p>
        </p:txBody>
      </p:sp>
      <p:sp>
        <p:nvSpPr>
          <p:cNvPr id="4" name="TextBox 3"/>
          <p:cNvSpPr txBox="1"/>
          <p:nvPr/>
        </p:nvSpPr>
        <p:spPr>
          <a:xfrm>
            <a:off x="630503" y="2399437"/>
            <a:ext cx="7543800" cy="1477328"/>
          </a:xfrm>
          <a:prstGeom prst="rect">
            <a:avLst/>
          </a:prstGeom>
          <a:noFill/>
        </p:spPr>
        <p:txBody>
          <a:bodyPr wrap="square" rtlCol="0">
            <a:spAutoFit/>
          </a:bodyPr>
          <a:lstStyle/>
          <a:p>
            <a:pPr marL="742950" lvl="1" indent="-285750">
              <a:buFont typeface="Courier New" panose="02070309020205020404" pitchFamily="49" charset="0"/>
              <a:buChar char="o"/>
            </a:pPr>
            <a:r>
              <a:rPr lang="en-US" dirty="0">
                <a:solidFill>
                  <a:srgbClr val="00B050"/>
                </a:solidFill>
              </a:rPr>
              <a:t>When work becomes the center of our </a:t>
            </a:r>
            <a:r>
              <a:rPr lang="en-US" dirty="0" smtClean="0">
                <a:solidFill>
                  <a:srgbClr val="00B050"/>
                </a:solidFill>
              </a:rPr>
              <a:t>lives, or we become fixated by the need to be the one to “do it all”</a:t>
            </a:r>
            <a:endParaRPr lang="en-US" dirty="0">
              <a:solidFill>
                <a:srgbClr val="00B050"/>
              </a:solidFill>
            </a:endParaRPr>
          </a:p>
          <a:p>
            <a:pPr marL="742950" lvl="1" indent="-285750">
              <a:buFont typeface="Courier New" panose="02070309020205020404" pitchFamily="49" charset="0"/>
              <a:buChar char="o"/>
            </a:pPr>
            <a:endParaRPr lang="en-US" dirty="0" smtClean="0">
              <a:solidFill>
                <a:srgbClr val="00B050"/>
              </a:solidFill>
            </a:endParaRPr>
          </a:p>
          <a:p>
            <a:pPr marL="742950" lvl="1" indent="-285750">
              <a:buFont typeface="Courier New" panose="02070309020205020404" pitchFamily="49" charset="0"/>
              <a:buChar char="o"/>
            </a:pPr>
            <a:r>
              <a:rPr lang="en-US" dirty="0" smtClean="0">
                <a:solidFill>
                  <a:srgbClr val="00B050"/>
                </a:solidFill>
              </a:rPr>
              <a:t>Distorted </a:t>
            </a:r>
            <a:r>
              <a:rPr lang="en-US" dirty="0">
                <a:solidFill>
                  <a:srgbClr val="00B050"/>
                </a:solidFill>
              </a:rPr>
              <a:t>belief that because our work is important, then so are </a:t>
            </a:r>
            <a:r>
              <a:rPr lang="en-US" dirty="0" smtClean="0">
                <a:solidFill>
                  <a:srgbClr val="00B050"/>
                </a:solidFill>
              </a:rPr>
              <a:t>we</a:t>
            </a:r>
            <a:endParaRPr lang="en-US" dirty="0">
              <a:solidFill>
                <a:srgbClr val="00B050"/>
              </a:solidFill>
            </a:endParaRPr>
          </a:p>
        </p:txBody>
      </p:sp>
    </p:spTree>
    <p:extLst>
      <p:ext uri="{BB962C8B-B14F-4D97-AF65-F5344CB8AC3E}">
        <p14:creationId xmlns:p14="http://schemas.microsoft.com/office/powerpoint/2010/main" val="322314435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66"/>
            <a:ext cx="9143999" cy="6864331"/>
          </a:xfrm>
          <a:prstGeom prst="rect">
            <a:avLst/>
          </a:prstGeom>
        </p:spPr>
      </p:pic>
      <p:sp>
        <p:nvSpPr>
          <p:cNvPr id="2" name="Title 1"/>
          <p:cNvSpPr>
            <a:spLocks noGrp="1"/>
          </p:cNvSpPr>
          <p:nvPr>
            <p:ph type="title"/>
          </p:nvPr>
        </p:nvSpPr>
        <p:spPr>
          <a:xfrm>
            <a:off x="914400" y="792501"/>
            <a:ext cx="3360681" cy="1905000"/>
          </a:xfrm>
        </p:spPr>
        <p:txBody>
          <a:bodyPr>
            <a:normAutofit/>
          </a:bodyPr>
          <a:lstStyle/>
          <a:p>
            <a:r>
              <a:rPr lang="en-US" sz="3200" dirty="0" smtClean="0"/>
              <a:t>Do any of these responses sound familiar?</a:t>
            </a:r>
            <a:endParaRPr lang="en-US" sz="3200" dirty="0"/>
          </a:p>
        </p:txBody>
      </p:sp>
      <p:sp>
        <p:nvSpPr>
          <p:cNvPr id="4" name="Title 1"/>
          <p:cNvSpPr txBox="1">
            <a:spLocks/>
          </p:cNvSpPr>
          <p:nvPr/>
        </p:nvSpPr>
        <p:spPr>
          <a:xfrm>
            <a:off x="1195890" y="3429000"/>
            <a:ext cx="7024744" cy="1143000"/>
          </a:xfrm>
          <a:prstGeom prst="rect">
            <a:avLst/>
          </a:prstGeom>
        </p:spPr>
        <p:txBody>
          <a:bodyPr vert="horz" lIns="91440" tIns="45720" rIns="91440" bIns="45720" rtlCol="0" anchor="b">
            <a:normAutofit fontScale="975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p>
        </p:txBody>
      </p:sp>
    </p:spTree>
    <p:extLst>
      <p:ext uri="{BB962C8B-B14F-4D97-AF65-F5344CB8AC3E}">
        <p14:creationId xmlns:p14="http://schemas.microsoft.com/office/powerpoint/2010/main" val="4136453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Stress---</a:t>
            </a:r>
            <a:endParaRPr lang="en-US" dirty="0"/>
          </a:p>
        </p:txBody>
      </p:sp>
      <p:sp>
        <p:nvSpPr>
          <p:cNvPr id="3" name="Content Placeholder 2"/>
          <p:cNvSpPr>
            <a:spLocks noGrp="1"/>
          </p:cNvSpPr>
          <p:nvPr>
            <p:ph idx="1"/>
          </p:nvPr>
        </p:nvSpPr>
        <p:spPr/>
        <p:txBody>
          <a:bodyPr/>
          <a:lstStyle/>
          <a:p>
            <a:r>
              <a:rPr lang="en-US" dirty="0"/>
              <a:t>None of us are immune to the effects of Stress</a:t>
            </a:r>
          </a:p>
          <a:p>
            <a:endParaRPr lang="en-US" dirty="0" smtClean="0"/>
          </a:p>
          <a:p>
            <a:r>
              <a:rPr lang="en-US" dirty="0" smtClean="0"/>
              <a:t>But there are ways that we can become “Stress Resistant”</a:t>
            </a:r>
            <a:endParaRPr lang="en-US" dirty="0"/>
          </a:p>
        </p:txBody>
      </p:sp>
    </p:spTree>
    <p:extLst>
      <p:ext uri="{BB962C8B-B14F-4D97-AF65-F5344CB8AC3E}">
        <p14:creationId xmlns:p14="http://schemas.microsoft.com/office/powerpoint/2010/main" val="25211112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5850" y="838200"/>
            <a:ext cx="6705600" cy="1143000"/>
          </a:xfrm>
        </p:spPr>
        <p:txBody>
          <a:bodyPr>
            <a:normAutofit fontScale="90000"/>
          </a:bodyPr>
          <a:lstStyle/>
          <a:p>
            <a:pPr algn="ctr"/>
            <a:r>
              <a:rPr lang="en-US" dirty="0" smtClean="0"/>
              <a:t>Defining what it means to be “Person-Centered”</a:t>
            </a:r>
            <a:endParaRPr lang="en-US" dirty="0"/>
          </a:p>
        </p:txBody>
      </p:sp>
      <p:sp>
        <p:nvSpPr>
          <p:cNvPr id="4" name="Content Placeholder 2"/>
          <p:cNvSpPr txBox="1">
            <a:spLocks/>
          </p:cNvSpPr>
          <p:nvPr/>
        </p:nvSpPr>
        <p:spPr>
          <a:xfrm>
            <a:off x="985850" y="2133600"/>
            <a:ext cx="7083142" cy="3962400"/>
          </a:xfrm>
          <a:prstGeom prst="rect">
            <a:avLst/>
          </a:prstGeom>
        </p:spPr>
        <p:txBody>
          <a:bodyPr vert="horz" lIns="68580" tIns="34290" rIns="68580" bIns="3429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400" b="1" dirty="0"/>
              <a:t>Person</a:t>
            </a:r>
            <a:r>
              <a:rPr lang="en-US" sz="2400" dirty="0"/>
              <a:t>-</a:t>
            </a:r>
            <a:r>
              <a:rPr lang="en-US" sz="2400" b="1" dirty="0"/>
              <a:t>centered</a:t>
            </a:r>
            <a:r>
              <a:rPr lang="en-US" sz="2400" dirty="0"/>
              <a:t> </a:t>
            </a:r>
            <a:r>
              <a:rPr lang="en-US" sz="2400" b="1" dirty="0"/>
              <a:t>care</a:t>
            </a:r>
            <a:r>
              <a:rPr lang="en-US" sz="2400" dirty="0"/>
              <a:t> is a way of providing </a:t>
            </a:r>
            <a:r>
              <a:rPr lang="en-US" sz="2400" b="1" dirty="0"/>
              <a:t>care</a:t>
            </a:r>
            <a:r>
              <a:rPr lang="en-US" sz="2400" dirty="0"/>
              <a:t> to people in which the unique </a:t>
            </a:r>
            <a:r>
              <a:rPr lang="en-US" sz="2400" b="1" dirty="0"/>
              <a:t>person</a:t>
            </a:r>
            <a:r>
              <a:rPr lang="en-US" sz="2400" dirty="0"/>
              <a:t> and their preferences are </a:t>
            </a:r>
            <a:r>
              <a:rPr lang="en-US" sz="2400" dirty="0" smtClean="0"/>
              <a:t>emphasized.  </a:t>
            </a:r>
          </a:p>
          <a:p>
            <a:r>
              <a:rPr lang="en-US" sz="2400" dirty="0" smtClean="0"/>
              <a:t>Instead of the problem or disease, the expected symptoms and challenges, and the lost abilities of the person, </a:t>
            </a:r>
            <a:r>
              <a:rPr lang="en-US" sz="2400" b="1" dirty="0" smtClean="0"/>
              <a:t>person-centered care</a:t>
            </a:r>
            <a:r>
              <a:rPr lang="en-US" sz="2400" dirty="0" smtClean="0"/>
              <a:t> focus on just that, the person, their individual strengths, preferences, needs and desires.   </a:t>
            </a:r>
            <a:endParaRPr lang="en-US" sz="2400" b="1" dirty="0"/>
          </a:p>
          <a:p>
            <a:endParaRPr lang="en-US" b="1" dirty="0"/>
          </a:p>
          <a:p>
            <a:endParaRPr lang="en-US" dirty="0"/>
          </a:p>
          <a:p>
            <a:endParaRPr lang="en-US" dirty="0"/>
          </a:p>
          <a:p>
            <a:endParaRPr lang="en-US" dirty="0"/>
          </a:p>
        </p:txBody>
      </p:sp>
    </p:spTree>
    <p:extLst>
      <p:ext uri="{BB962C8B-B14F-4D97-AF65-F5344CB8AC3E}">
        <p14:creationId xmlns:p14="http://schemas.microsoft.com/office/powerpoint/2010/main" val="2197286044"/>
      </p:ext>
    </p:extLst>
  </p:cSld>
  <p:clrMapOvr>
    <a:masterClrMapping/>
  </p:clrMapOvr>
  <p:transition spd="slow">
    <p:push di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1" y="762000"/>
            <a:ext cx="8229600" cy="5753100"/>
          </a:xfrm>
        </p:spPr>
      </p:pic>
    </p:spTree>
    <p:extLst>
      <p:ext uri="{BB962C8B-B14F-4D97-AF65-F5344CB8AC3E}">
        <p14:creationId xmlns:p14="http://schemas.microsoft.com/office/powerpoint/2010/main" val="1692121935"/>
      </p:ext>
    </p:extLst>
  </p:cSld>
  <p:clrMapOvr>
    <a:masterClrMapping/>
  </p:clrMapOvr>
  <p:transition spd="slow">
    <p:push dir="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5562600"/>
            <a:ext cx="7360920" cy="724936"/>
          </a:xfrm>
        </p:spPr>
        <p:txBody>
          <a:bodyPr>
            <a:noAutofit/>
          </a:bodyPr>
          <a:lstStyle/>
          <a:p>
            <a:r>
              <a:rPr lang="en-US" sz="1800" dirty="0" smtClean="0"/>
              <a:t>Rethinking Self-Care:  Everyday Micro Practices, 2015</a:t>
            </a:r>
            <a:br>
              <a:rPr lang="en-US" sz="1800" dirty="0" smtClean="0"/>
            </a:br>
            <a:r>
              <a:rPr lang="en-US" sz="1800" dirty="0" smtClean="0"/>
              <a:t>Ashley Davis Bush, LICSW</a:t>
            </a:r>
            <a:endParaRPr lang="en-US" sz="1800" dirty="0"/>
          </a:p>
        </p:txBody>
      </p:sp>
      <p:sp>
        <p:nvSpPr>
          <p:cNvPr id="3" name="Content Placeholder 2"/>
          <p:cNvSpPr>
            <a:spLocks noGrp="1"/>
          </p:cNvSpPr>
          <p:nvPr>
            <p:ph idx="1"/>
          </p:nvPr>
        </p:nvSpPr>
        <p:spPr>
          <a:xfrm>
            <a:off x="640080" y="1524000"/>
            <a:ext cx="7833360" cy="3429000"/>
          </a:xfrm>
        </p:spPr>
        <p:txBody>
          <a:bodyPr>
            <a:normAutofit/>
          </a:bodyPr>
          <a:lstStyle/>
          <a:p>
            <a:pPr marL="68580" indent="0" algn="ctr">
              <a:buNone/>
            </a:pPr>
            <a:r>
              <a:rPr lang="en-US" sz="3600" dirty="0" smtClean="0">
                <a:solidFill>
                  <a:schemeClr val="accent2">
                    <a:lumMod val="75000"/>
                  </a:schemeClr>
                </a:solidFill>
              </a:rPr>
              <a:t>“Advances in neuroplasticity underscore… [that] </a:t>
            </a:r>
            <a:r>
              <a:rPr lang="en-US" sz="3600" u="sng" dirty="0" smtClean="0">
                <a:solidFill>
                  <a:schemeClr val="accent2">
                    <a:lumMod val="75000"/>
                  </a:schemeClr>
                </a:solidFill>
              </a:rPr>
              <a:t>small repetitive practices</a:t>
            </a:r>
            <a:r>
              <a:rPr lang="en-US" sz="3600" dirty="0" smtClean="0">
                <a:solidFill>
                  <a:schemeClr val="accent2">
                    <a:lumMod val="75000"/>
                  </a:schemeClr>
                </a:solidFill>
              </a:rPr>
              <a:t> matter, both in </a:t>
            </a:r>
            <a:r>
              <a:rPr lang="en-US" sz="3600" u="sng" dirty="0" smtClean="0">
                <a:solidFill>
                  <a:schemeClr val="accent2">
                    <a:lumMod val="75000"/>
                  </a:schemeClr>
                </a:solidFill>
              </a:rPr>
              <a:t>creating new neural networks </a:t>
            </a:r>
            <a:r>
              <a:rPr lang="en-US" sz="3600" dirty="0" smtClean="0">
                <a:solidFill>
                  <a:schemeClr val="accent2">
                    <a:lumMod val="75000"/>
                  </a:schemeClr>
                </a:solidFill>
              </a:rPr>
              <a:t>in our brains and in </a:t>
            </a:r>
            <a:r>
              <a:rPr lang="en-US" sz="3600" u="sng" dirty="0" smtClean="0">
                <a:solidFill>
                  <a:schemeClr val="accent2">
                    <a:lumMod val="75000"/>
                  </a:schemeClr>
                </a:solidFill>
              </a:rPr>
              <a:t>creating sustainable self care</a:t>
            </a:r>
            <a:r>
              <a:rPr lang="en-US" sz="3600" dirty="0" smtClean="0"/>
              <a:t>”.</a:t>
            </a:r>
            <a:endParaRPr lang="en-US" sz="3600" dirty="0"/>
          </a:p>
        </p:txBody>
      </p:sp>
    </p:spTree>
    <p:extLst>
      <p:ext uri="{BB962C8B-B14F-4D97-AF65-F5344CB8AC3E}">
        <p14:creationId xmlns:p14="http://schemas.microsoft.com/office/powerpoint/2010/main" val="411544256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Becoming “Stress Resistant”</a:t>
            </a:r>
            <a:endParaRPr lang="en-US" dirty="0">
              <a:solidFill>
                <a:srgbClr val="0070C0"/>
              </a:solidFill>
            </a:endParaRPr>
          </a:p>
        </p:txBody>
      </p:sp>
      <p:sp>
        <p:nvSpPr>
          <p:cNvPr id="3" name="Content Placeholder 2"/>
          <p:cNvSpPr>
            <a:spLocks noGrp="1"/>
          </p:cNvSpPr>
          <p:nvPr>
            <p:ph idx="1"/>
          </p:nvPr>
        </p:nvSpPr>
        <p:spPr>
          <a:xfrm>
            <a:off x="1066800" y="2362200"/>
            <a:ext cx="6777317" cy="3508977"/>
          </a:xfrm>
        </p:spPr>
        <p:txBody>
          <a:bodyPr>
            <a:normAutofit/>
          </a:bodyPr>
          <a:lstStyle/>
          <a:p>
            <a:endParaRPr lang="en-US" dirty="0"/>
          </a:p>
          <a:p>
            <a:r>
              <a:rPr lang="en-US" dirty="0" smtClean="0"/>
              <a:t>Learning ways to recognize your emotions</a:t>
            </a:r>
          </a:p>
          <a:p>
            <a:endParaRPr lang="en-US" dirty="0"/>
          </a:p>
          <a:p>
            <a:r>
              <a:rPr lang="en-US" dirty="0"/>
              <a:t>Learning ways to </a:t>
            </a:r>
            <a:r>
              <a:rPr lang="en-US" dirty="0" smtClean="0"/>
              <a:t>manage yourself</a:t>
            </a:r>
          </a:p>
          <a:p>
            <a:endParaRPr lang="en-US" dirty="0"/>
          </a:p>
          <a:p>
            <a:r>
              <a:rPr lang="en-US" dirty="0" smtClean="0"/>
              <a:t>Creating an Internal Locus of Control over your own life</a:t>
            </a:r>
          </a:p>
          <a:p>
            <a:endParaRPr lang="en-US" dirty="0"/>
          </a:p>
          <a:p>
            <a:endParaRPr lang="en-US" dirty="0"/>
          </a:p>
        </p:txBody>
      </p:sp>
    </p:spTree>
    <p:extLst>
      <p:ext uri="{BB962C8B-B14F-4D97-AF65-F5344CB8AC3E}">
        <p14:creationId xmlns:p14="http://schemas.microsoft.com/office/powerpoint/2010/main" val="338926276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Stress </a:t>
            </a:r>
            <a:r>
              <a:rPr lang="en-US" dirty="0" smtClean="0"/>
              <a:t>Resistant People</a:t>
            </a:r>
            <a:br>
              <a:rPr lang="en-US" dirty="0" smtClean="0"/>
            </a:br>
            <a:r>
              <a:rPr lang="en-US" sz="2800" dirty="0" smtClean="0"/>
              <a:t>A sense of personal control</a:t>
            </a:r>
            <a:endParaRPr lang="en-US" dirty="0"/>
          </a:p>
        </p:txBody>
      </p:sp>
      <p:sp>
        <p:nvSpPr>
          <p:cNvPr id="5" name="Content Placeholder 4"/>
          <p:cNvSpPr>
            <a:spLocks noGrp="1"/>
          </p:cNvSpPr>
          <p:nvPr>
            <p:ph idx="1"/>
          </p:nvPr>
        </p:nvSpPr>
        <p:spPr/>
        <p:txBody>
          <a:bodyPr/>
          <a:lstStyle/>
          <a:p>
            <a:r>
              <a:rPr lang="en-US" dirty="0"/>
              <a:t>P</a:t>
            </a:r>
            <a:r>
              <a:rPr lang="en-US" dirty="0" smtClean="0"/>
              <a:t>erceive a connection between actions and how they feel</a:t>
            </a:r>
          </a:p>
          <a:p>
            <a:pPr marL="68580" indent="0">
              <a:buNone/>
            </a:pPr>
            <a:endParaRPr lang="en-US" dirty="0" smtClean="0"/>
          </a:p>
          <a:p>
            <a:r>
              <a:rPr lang="en-US" dirty="0" smtClean="0"/>
              <a:t>They believe in their own capacity to influence the course of their lives</a:t>
            </a:r>
          </a:p>
          <a:p>
            <a:endParaRPr lang="en-US" dirty="0" smtClean="0"/>
          </a:p>
          <a:p>
            <a:pPr marL="365760" lvl="1" indent="0">
              <a:buNone/>
            </a:pPr>
            <a:endParaRPr lang="en-US" dirty="0"/>
          </a:p>
        </p:txBody>
      </p:sp>
    </p:spTree>
    <p:extLst>
      <p:ext uri="{BB962C8B-B14F-4D97-AF65-F5344CB8AC3E}">
        <p14:creationId xmlns:p14="http://schemas.microsoft.com/office/powerpoint/2010/main" val="82682158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062" y="914400"/>
            <a:ext cx="7772400" cy="1143000"/>
          </a:xfrm>
        </p:spPr>
        <p:txBody>
          <a:bodyPr>
            <a:normAutofit fontScale="90000"/>
          </a:bodyPr>
          <a:lstStyle/>
          <a:p>
            <a:r>
              <a:rPr lang="en-US" dirty="0"/>
              <a:t>Stress Resistant People</a:t>
            </a:r>
            <a:br>
              <a:rPr lang="en-US" dirty="0"/>
            </a:br>
            <a:r>
              <a:rPr lang="en-US" sz="3100" dirty="0"/>
              <a:t>Pursuit </a:t>
            </a:r>
            <a:r>
              <a:rPr lang="en-US" sz="3100" dirty="0" smtClean="0"/>
              <a:t>of </a:t>
            </a:r>
            <a:r>
              <a:rPr lang="en-US" sz="3100" dirty="0"/>
              <a:t>P</a:t>
            </a:r>
            <a:r>
              <a:rPr lang="en-US" sz="3100" dirty="0" smtClean="0"/>
              <a:t>ersonally Meaningful tasks</a:t>
            </a:r>
            <a:endParaRPr lang="en-US" sz="3100" dirty="0"/>
          </a:p>
        </p:txBody>
      </p:sp>
      <p:sp>
        <p:nvSpPr>
          <p:cNvPr id="3" name="Content Placeholder 2"/>
          <p:cNvSpPr>
            <a:spLocks noGrp="1"/>
          </p:cNvSpPr>
          <p:nvPr>
            <p:ph idx="1"/>
          </p:nvPr>
        </p:nvSpPr>
        <p:spPr/>
        <p:txBody>
          <a:bodyPr/>
          <a:lstStyle/>
          <a:p>
            <a:r>
              <a:rPr lang="en-US" dirty="0" smtClean="0"/>
              <a:t>Being present and engaged in their own lives, not just the lives of others or of events</a:t>
            </a:r>
          </a:p>
          <a:p>
            <a:pPr marL="68580" indent="0">
              <a:buNone/>
            </a:pPr>
            <a:endParaRPr lang="en-US" dirty="0" smtClean="0"/>
          </a:p>
          <a:p>
            <a:r>
              <a:rPr lang="en-US" dirty="0" smtClean="0"/>
              <a:t>Being active, not passive, during challenging times</a:t>
            </a:r>
            <a:endParaRPr lang="en-US" dirty="0"/>
          </a:p>
        </p:txBody>
      </p:sp>
      <p:sp>
        <p:nvSpPr>
          <p:cNvPr id="4" name="Title 1"/>
          <p:cNvSpPr txBox="1">
            <a:spLocks/>
          </p:cNvSpPr>
          <p:nvPr/>
        </p:nvSpPr>
        <p:spPr>
          <a:xfrm>
            <a:off x="1195890" y="1180064"/>
            <a:ext cx="7024744" cy="2553736"/>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p>
        </p:txBody>
      </p:sp>
    </p:spTree>
    <p:extLst>
      <p:ext uri="{BB962C8B-B14F-4D97-AF65-F5344CB8AC3E}">
        <p14:creationId xmlns:p14="http://schemas.microsoft.com/office/powerpoint/2010/main" val="129350619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062" y="914400"/>
            <a:ext cx="7772400" cy="1143000"/>
          </a:xfrm>
        </p:spPr>
        <p:txBody>
          <a:bodyPr>
            <a:normAutofit fontScale="90000"/>
          </a:bodyPr>
          <a:lstStyle/>
          <a:p>
            <a:r>
              <a:rPr lang="en-US" dirty="0"/>
              <a:t>Stress Resistant People</a:t>
            </a:r>
            <a:br>
              <a:rPr lang="en-US" dirty="0"/>
            </a:br>
            <a:r>
              <a:rPr lang="en-US" sz="3100" dirty="0" smtClean="0"/>
              <a:t>Healthy Lifestyle Choices</a:t>
            </a:r>
            <a:endParaRPr lang="en-US" sz="3100" dirty="0"/>
          </a:p>
        </p:txBody>
      </p:sp>
      <p:sp>
        <p:nvSpPr>
          <p:cNvPr id="3" name="Content Placeholder 2"/>
          <p:cNvSpPr>
            <a:spLocks noGrp="1"/>
          </p:cNvSpPr>
          <p:nvPr>
            <p:ph idx="1"/>
          </p:nvPr>
        </p:nvSpPr>
        <p:spPr/>
        <p:txBody>
          <a:bodyPr/>
          <a:lstStyle/>
          <a:p>
            <a:r>
              <a:rPr lang="en-US" dirty="0" smtClean="0"/>
              <a:t>Take time to explore what this means for you</a:t>
            </a:r>
          </a:p>
          <a:p>
            <a:endParaRPr lang="en-US" dirty="0"/>
          </a:p>
          <a:p>
            <a:r>
              <a:rPr lang="en-US" dirty="0" smtClean="0"/>
              <a:t>Look at making small changes initially that can help support a healthy lifestyle</a:t>
            </a:r>
            <a:endParaRPr lang="en-US" dirty="0"/>
          </a:p>
        </p:txBody>
      </p:sp>
      <p:sp>
        <p:nvSpPr>
          <p:cNvPr id="4" name="Title 1"/>
          <p:cNvSpPr txBox="1">
            <a:spLocks/>
          </p:cNvSpPr>
          <p:nvPr/>
        </p:nvSpPr>
        <p:spPr>
          <a:xfrm>
            <a:off x="1195890" y="1180064"/>
            <a:ext cx="7024744" cy="2553736"/>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p>
        </p:txBody>
      </p:sp>
    </p:spTree>
    <p:extLst>
      <p:ext uri="{BB962C8B-B14F-4D97-AF65-F5344CB8AC3E}">
        <p14:creationId xmlns:p14="http://schemas.microsoft.com/office/powerpoint/2010/main" val="405002976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062" y="914400"/>
            <a:ext cx="7772400" cy="1143000"/>
          </a:xfrm>
        </p:spPr>
        <p:txBody>
          <a:bodyPr>
            <a:normAutofit fontScale="90000"/>
          </a:bodyPr>
          <a:lstStyle/>
          <a:p>
            <a:r>
              <a:rPr lang="en-US" dirty="0">
                <a:solidFill>
                  <a:schemeClr val="tx2">
                    <a:lumMod val="40000"/>
                    <a:lumOff val="60000"/>
                  </a:schemeClr>
                </a:solidFill>
              </a:rPr>
              <a:t>Stress Resistant People</a:t>
            </a:r>
            <a:br>
              <a:rPr lang="en-US" dirty="0">
                <a:solidFill>
                  <a:schemeClr val="tx2">
                    <a:lumMod val="40000"/>
                    <a:lumOff val="60000"/>
                  </a:schemeClr>
                </a:solidFill>
              </a:rPr>
            </a:br>
            <a:r>
              <a:rPr lang="en-US" sz="3100" dirty="0" smtClean="0">
                <a:solidFill>
                  <a:schemeClr val="tx2">
                    <a:lumMod val="40000"/>
                    <a:lumOff val="60000"/>
                  </a:schemeClr>
                </a:solidFill>
              </a:rPr>
              <a:t>Social Support</a:t>
            </a:r>
            <a:endParaRPr lang="en-US" sz="3100" dirty="0">
              <a:solidFill>
                <a:schemeClr val="tx2">
                  <a:lumMod val="40000"/>
                  <a:lumOff val="60000"/>
                </a:schemeClr>
              </a:solidFill>
            </a:endParaRPr>
          </a:p>
        </p:txBody>
      </p:sp>
      <p:sp>
        <p:nvSpPr>
          <p:cNvPr id="3" name="Content Placeholder 2"/>
          <p:cNvSpPr>
            <a:spLocks noGrp="1"/>
          </p:cNvSpPr>
          <p:nvPr>
            <p:ph idx="1"/>
          </p:nvPr>
        </p:nvSpPr>
        <p:spPr/>
        <p:txBody>
          <a:bodyPr/>
          <a:lstStyle/>
          <a:p>
            <a:r>
              <a:rPr lang="en-US" dirty="0" smtClean="0"/>
              <a:t>Develop and nourish relationships with others </a:t>
            </a:r>
          </a:p>
          <a:p>
            <a:endParaRPr lang="en-US" dirty="0"/>
          </a:p>
          <a:p>
            <a:r>
              <a:rPr lang="en-US" dirty="0" smtClean="0"/>
              <a:t>Make </a:t>
            </a:r>
            <a:r>
              <a:rPr lang="en-US" u="sng" dirty="0" smtClean="0">
                <a:solidFill>
                  <a:srgbClr val="0070C0"/>
                </a:solidFill>
              </a:rPr>
              <a:t>conscious</a:t>
            </a:r>
            <a:r>
              <a:rPr lang="en-US" dirty="0" smtClean="0"/>
              <a:t> efforts to reduce your isolation</a:t>
            </a:r>
            <a:endParaRPr lang="en-US" dirty="0"/>
          </a:p>
        </p:txBody>
      </p:sp>
      <p:sp>
        <p:nvSpPr>
          <p:cNvPr id="4" name="Title 1"/>
          <p:cNvSpPr txBox="1">
            <a:spLocks/>
          </p:cNvSpPr>
          <p:nvPr/>
        </p:nvSpPr>
        <p:spPr>
          <a:xfrm>
            <a:off x="1043492" y="1046784"/>
            <a:ext cx="7024744" cy="2553736"/>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p>
        </p:txBody>
      </p:sp>
    </p:spTree>
    <p:extLst>
      <p:ext uri="{BB962C8B-B14F-4D97-AF65-F5344CB8AC3E}">
        <p14:creationId xmlns:p14="http://schemas.microsoft.com/office/powerpoint/2010/main" val="405002976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SELF REFLECTION</a:t>
            </a:r>
          </a:p>
        </p:txBody>
      </p:sp>
      <p:sp>
        <p:nvSpPr>
          <p:cNvPr id="3" name="Content Placeholder 2"/>
          <p:cNvSpPr>
            <a:spLocks noGrp="1"/>
          </p:cNvSpPr>
          <p:nvPr>
            <p:ph idx="1"/>
          </p:nvPr>
        </p:nvSpPr>
        <p:spPr/>
        <p:txBody>
          <a:bodyPr/>
          <a:lstStyle/>
          <a:p>
            <a:r>
              <a:rPr lang="en-US" dirty="0" smtClean="0"/>
              <a:t>Where are you putting your focus?</a:t>
            </a:r>
          </a:p>
          <a:p>
            <a:endParaRPr lang="en-US" dirty="0"/>
          </a:p>
          <a:p>
            <a:r>
              <a:rPr lang="en-US" dirty="0" smtClean="0"/>
              <a:t>This can take different forms</a:t>
            </a:r>
          </a:p>
          <a:p>
            <a:pPr lvl="1"/>
            <a:r>
              <a:rPr lang="en-US" dirty="0" smtClean="0"/>
              <a:t>Sometimes it means concentrating on what’s in front of you</a:t>
            </a:r>
          </a:p>
          <a:p>
            <a:pPr lvl="1"/>
            <a:r>
              <a:rPr lang="en-US" dirty="0" smtClean="0"/>
              <a:t>Sometimes it means stepping back</a:t>
            </a:r>
            <a:endParaRPr lang="en-US" dirty="0"/>
          </a:p>
        </p:txBody>
      </p:sp>
    </p:spTree>
    <p:extLst>
      <p:ext uri="{BB962C8B-B14F-4D97-AF65-F5344CB8AC3E}">
        <p14:creationId xmlns:p14="http://schemas.microsoft.com/office/powerpoint/2010/main" val="377764937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065" y="533400"/>
            <a:ext cx="7024744" cy="1143000"/>
          </a:xfrm>
        </p:spPr>
        <p:txBody>
          <a:bodyPr/>
          <a:lstStyle/>
          <a:p>
            <a:r>
              <a:rPr lang="en-US" dirty="0" smtClean="0"/>
              <a:t>Reaching Out to Others</a:t>
            </a:r>
            <a:endParaRPr lang="en-US" dirty="0"/>
          </a:p>
        </p:txBody>
      </p:sp>
      <p:sp>
        <p:nvSpPr>
          <p:cNvPr id="5" name="Content Placeholder 4"/>
          <p:cNvSpPr>
            <a:spLocks noGrp="1"/>
          </p:cNvSpPr>
          <p:nvPr>
            <p:ph idx="1"/>
          </p:nvPr>
        </p:nvSpPr>
        <p:spPr>
          <a:xfrm>
            <a:off x="685800" y="1828801"/>
            <a:ext cx="7620000" cy="1905000"/>
          </a:xfrm>
        </p:spPr>
        <p:txBody>
          <a:bodyPr>
            <a:normAutofit/>
          </a:bodyPr>
          <a:lstStyle/>
          <a:p>
            <a:pPr marL="68580" indent="0">
              <a:buNone/>
            </a:pPr>
            <a:r>
              <a:rPr lang="en-US" sz="3600" dirty="0" smtClean="0"/>
              <a:t>Isolation is one of the biggest indicators of burn out and experiencing secondary trauma</a:t>
            </a:r>
            <a:endParaRPr lang="en-US" sz="3600" dirty="0"/>
          </a:p>
        </p:txBody>
      </p:sp>
      <p:sp>
        <p:nvSpPr>
          <p:cNvPr id="4" name="Content Placeholder 4"/>
          <p:cNvSpPr txBox="1">
            <a:spLocks/>
          </p:cNvSpPr>
          <p:nvPr/>
        </p:nvSpPr>
        <p:spPr>
          <a:xfrm>
            <a:off x="763408" y="3886202"/>
            <a:ext cx="7620000" cy="1905000"/>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Font typeface="Wingdings 2" pitchFamily="18" charset="2"/>
              <a:buNone/>
            </a:pPr>
            <a:r>
              <a:rPr lang="en-US" sz="3600" dirty="0" smtClean="0"/>
              <a:t>Reducing our own isolation has to be an </a:t>
            </a:r>
            <a:r>
              <a:rPr lang="en-US" sz="3600" u="sng" dirty="0" smtClean="0"/>
              <a:t>intentional process</a:t>
            </a:r>
            <a:endParaRPr lang="en-US" sz="3600" u="sng" dirty="0"/>
          </a:p>
        </p:txBody>
      </p:sp>
    </p:spTree>
    <p:extLst>
      <p:ext uri="{BB962C8B-B14F-4D97-AF65-F5344CB8AC3E}">
        <p14:creationId xmlns:p14="http://schemas.microsoft.com/office/powerpoint/2010/main" val="144548418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rot="21224415">
            <a:off x="4785128" y="1765752"/>
            <a:ext cx="3002352" cy="720779"/>
          </a:xfrm>
          <a:prstGeom prst="rect">
            <a:avLst/>
          </a:prstGeom>
          <a:noFill/>
        </p:spPr>
        <p:txBody>
          <a:bodyPr wrap="none" lIns="68580" tIns="34290" rIns="68580" bIns="34290" numCol="1">
            <a:prstTxWarp prst="textSto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Laugh</a:t>
            </a:r>
            <a:endPar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2" name="Rectangle 11"/>
          <p:cNvSpPr/>
          <p:nvPr/>
        </p:nvSpPr>
        <p:spPr>
          <a:xfrm>
            <a:off x="1160862" y="3022673"/>
            <a:ext cx="2171700" cy="610031"/>
          </a:xfrm>
          <a:prstGeom prst="rect">
            <a:avLst/>
          </a:prstGeom>
          <a:noFill/>
        </p:spPr>
        <p:txBody>
          <a:bodyPr wrap="none" lIns="68580" tIns="34290" rIns="68580" bIns="34290" numCol="1">
            <a:prstTxWarp prst="textTriangle">
              <a:avLst/>
            </a:prstTxWarp>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400" b="1" dirty="0" smtClean="0">
                <a:ln w="50800"/>
                <a:solidFill>
                  <a:srgbClr val="3333FF"/>
                </a:solidFill>
                <a:effectLst>
                  <a:outerShdw blurRad="38100" dist="38100" dir="2700000" algn="tl">
                    <a:srgbClr val="000000">
                      <a:alpha val="43137"/>
                    </a:srgbClr>
                  </a:outerShdw>
                </a:effectLst>
              </a:rPr>
              <a:t>Be silly!</a:t>
            </a:r>
            <a:endParaRPr lang="en-US" sz="2400" b="1" dirty="0">
              <a:ln w="50800"/>
              <a:solidFill>
                <a:srgbClr val="3333FF"/>
              </a:solidFill>
              <a:effectLst>
                <a:outerShdw blurRad="38100" dist="38100" dir="2700000" algn="tl">
                  <a:srgbClr val="000000">
                    <a:alpha val="43137"/>
                  </a:srgbClr>
                </a:outerShdw>
              </a:effectLst>
            </a:endParaRPr>
          </a:p>
        </p:txBody>
      </p:sp>
      <p:sp>
        <p:nvSpPr>
          <p:cNvPr id="13" name="Rectangle 12"/>
          <p:cNvSpPr/>
          <p:nvPr/>
        </p:nvSpPr>
        <p:spPr>
          <a:xfrm>
            <a:off x="1160862" y="1558531"/>
            <a:ext cx="2649138" cy="865939"/>
          </a:xfrm>
          <a:prstGeom prst="rect">
            <a:avLst/>
          </a:prstGeom>
          <a:noFill/>
        </p:spPr>
        <p:txBody>
          <a:bodyPr wrap="none" lIns="68580" tIns="34290" rIns="68580" bIns="34290" numCol="1">
            <a:prstTxWarp prst="textChevron">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400" b="1" dirty="0" smtClean="0">
                <a:ln w="0"/>
                <a:solidFill>
                  <a:srgbClr val="6666FF"/>
                </a:solidFill>
                <a:effectLst>
                  <a:outerShdw blurRad="38100" dist="38100" dir="2700000" algn="tl">
                    <a:srgbClr val="000000">
                      <a:alpha val="43137"/>
                    </a:srgbClr>
                  </a:outerShdw>
                  <a:reflection blurRad="12700" stA="50000" endPos="50000" dist="5000" dir="5400000" sy="-100000" rotWithShape="0"/>
                </a:effectLst>
              </a:rPr>
              <a:t>Smile!!</a:t>
            </a:r>
            <a:endParaRPr lang="en-US" sz="2400" b="1" dirty="0">
              <a:ln w="0"/>
              <a:solidFill>
                <a:srgbClr val="6666FF"/>
              </a:solidFill>
              <a:effectLst>
                <a:outerShdw blurRad="38100" dist="38100" dir="2700000" algn="tl">
                  <a:srgbClr val="000000">
                    <a:alpha val="43137"/>
                  </a:srgbClr>
                </a:outerShdw>
                <a:reflection blurRad="12700" stA="50000" endPos="50000" dist="5000" dir="5400000" sy="-100000" rotWithShape="0"/>
              </a:effectLst>
            </a:endParaRPr>
          </a:p>
        </p:txBody>
      </p:sp>
      <p:sp>
        <p:nvSpPr>
          <p:cNvPr id="15" name="Rectangle 14"/>
          <p:cNvSpPr/>
          <p:nvPr/>
        </p:nvSpPr>
        <p:spPr>
          <a:xfrm>
            <a:off x="4463219" y="2706166"/>
            <a:ext cx="3646170" cy="1068210"/>
          </a:xfrm>
          <a:prstGeom prst="rect">
            <a:avLst/>
          </a:prstGeom>
          <a:noFill/>
        </p:spPr>
        <p:txBody>
          <a:bodyPr wrap="square" lIns="68580" tIns="34290" rIns="68580" bIns="34290" numCol="1">
            <a:prstTxWarp prst="textCurveU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spc="38" dirty="0" smtClean="0">
                <a:ln w="11430"/>
                <a:solidFill>
                  <a:srgbClr val="3333FF"/>
                </a:solidFill>
                <a:effectLst>
                  <a:glow rad="139700">
                    <a:schemeClr val="accent4">
                      <a:satMod val="175000"/>
                      <a:alpha val="40000"/>
                    </a:schemeClr>
                  </a:glow>
                  <a:outerShdw blurRad="76200" dist="50800" dir="5400000" algn="tl" rotWithShape="0">
                    <a:srgbClr val="000000">
                      <a:alpha val="65000"/>
                    </a:srgbClr>
                  </a:outerShdw>
                </a:effectLst>
              </a:rPr>
              <a:t>Make eye contact</a:t>
            </a:r>
            <a:endParaRPr lang="en-US" sz="2400" b="1" spc="38" dirty="0">
              <a:ln w="11430"/>
              <a:solidFill>
                <a:srgbClr val="3333FF"/>
              </a:solidFill>
              <a:effectLst>
                <a:glow rad="139700">
                  <a:schemeClr val="accent4">
                    <a:satMod val="175000"/>
                    <a:alpha val="40000"/>
                  </a:schemeClr>
                </a:glow>
                <a:outerShdw blurRad="76200" dist="50800" dir="5400000" algn="tl" rotWithShape="0">
                  <a:srgbClr val="000000">
                    <a:alpha val="65000"/>
                  </a:srgbClr>
                </a:outerShdw>
              </a:effectLst>
            </a:endParaRPr>
          </a:p>
        </p:txBody>
      </p:sp>
      <p:sp>
        <p:nvSpPr>
          <p:cNvPr id="16" name="Rectangle 15"/>
          <p:cNvSpPr/>
          <p:nvPr/>
        </p:nvSpPr>
        <p:spPr>
          <a:xfrm>
            <a:off x="1160862" y="4225548"/>
            <a:ext cx="7145616" cy="832027"/>
          </a:xfrm>
          <a:prstGeom prst="rect">
            <a:avLst/>
          </a:prstGeom>
          <a:noFill/>
        </p:spPr>
        <p:txBody>
          <a:bodyPr wrap="none" lIns="68580" tIns="34290" rIns="68580" bIns="34290" numCol="1">
            <a:prstTxWarp prst="textWave1">
              <a:avLst>
                <a:gd name="adj1" fmla="val 12500"/>
                <a:gd name="adj2" fmla="val -661"/>
              </a:avLst>
            </a:prstTxWarp>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400" b="1" dirty="0" smtClean="0">
                <a:ln w="50800"/>
                <a:solidFill>
                  <a:srgbClr val="003399"/>
                </a:solidFill>
                <a:effectLst>
                  <a:outerShdw blurRad="50800" dist="38100" dir="5400000" algn="t" rotWithShape="0">
                    <a:prstClr val="black">
                      <a:alpha val="40000"/>
                    </a:prstClr>
                  </a:outerShdw>
                </a:effectLst>
              </a:rPr>
              <a:t>Put your phone away!!</a:t>
            </a:r>
          </a:p>
        </p:txBody>
      </p:sp>
      <p:sp>
        <p:nvSpPr>
          <p:cNvPr id="17" name="Title 1"/>
          <p:cNvSpPr txBox="1">
            <a:spLocks/>
          </p:cNvSpPr>
          <p:nvPr/>
        </p:nvSpPr>
        <p:spPr>
          <a:xfrm>
            <a:off x="1060401" y="835667"/>
            <a:ext cx="6858000" cy="990600"/>
          </a:xfrm>
          <a:prstGeom prst="rect">
            <a:avLst/>
          </a:prstGeom>
        </p:spPr>
        <p:txBody>
          <a:bodyPr vert="horz" lIns="68580" tIns="34290" rIns="68580" bIns="3429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700" dirty="0"/>
          </a:p>
        </p:txBody>
      </p:sp>
      <p:sp>
        <p:nvSpPr>
          <p:cNvPr id="18" name="Title 1"/>
          <p:cNvSpPr>
            <a:spLocks noGrp="1"/>
          </p:cNvSpPr>
          <p:nvPr>
            <p:ph type="title"/>
          </p:nvPr>
        </p:nvSpPr>
        <p:spPr>
          <a:xfrm>
            <a:off x="667915" y="652231"/>
            <a:ext cx="7467600" cy="722864"/>
          </a:xfrm>
        </p:spPr>
        <p:txBody>
          <a:bodyPr>
            <a:normAutofit fontScale="90000"/>
          </a:bodyPr>
          <a:lstStyle/>
          <a:p>
            <a:r>
              <a:rPr lang="en-US" dirty="0" smtClean="0"/>
              <a:t>“Micro-moments of Connection”</a:t>
            </a:r>
            <a:endParaRPr lang="en-US" dirty="0"/>
          </a:p>
        </p:txBody>
      </p:sp>
      <p:sp>
        <p:nvSpPr>
          <p:cNvPr id="19" name="Content Placeholder 2"/>
          <p:cNvSpPr>
            <a:spLocks noGrp="1"/>
          </p:cNvSpPr>
          <p:nvPr>
            <p:ph idx="1"/>
          </p:nvPr>
        </p:nvSpPr>
        <p:spPr>
          <a:xfrm>
            <a:off x="667915" y="5315056"/>
            <a:ext cx="7875755" cy="1116279"/>
          </a:xfrm>
        </p:spPr>
        <p:txBody>
          <a:bodyPr>
            <a:normAutofit lnSpcReduction="10000"/>
          </a:bodyPr>
          <a:lstStyle/>
          <a:p>
            <a:pPr marL="68580" indent="0" algn="ctr">
              <a:buNone/>
            </a:pPr>
            <a:r>
              <a:rPr lang="en-US" dirty="0" smtClean="0">
                <a:solidFill>
                  <a:srgbClr val="0070C0"/>
                </a:solidFill>
              </a:rPr>
              <a:t>The people with whom we feel the most love are those with whom we have the most micro-moments</a:t>
            </a:r>
            <a:endParaRPr lang="en-US" dirty="0">
              <a:solidFill>
                <a:srgbClr val="0070C0"/>
              </a:solidFill>
            </a:endParaRPr>
          </a:p>
        </p:txBody>
      </p:sp>
    </p:spTree>
    <p:extLst>
      <p:ext uri="{BB962C8B-B14F-4D97-AF65-F5344CB8AC3E}">
        <p14:creationId xmlns:p14="http://schemas.microsoft.com/office/powerpoint/2010/main" val="29535746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1000" fill="hold"/>
                                        <p:tgtEl>
                                          <p:spTgt spid="13"/>
                                        </p:tgtEl>
                                        <p:attrNameLst>
                                          <p:attrName>ppt_w</p:attrName>
                                        </p:attrNameLst>
                                      </p:cBhvr>
                                      <p:tavLst>
                                        <p:tav tm="0">
                                          <p:val>
                                            <p:fltVal val="0"/>
                                          </p:val>
                                        </p:tav>
                                        <p:tav tm="100000">
                                          <p:val>
                                            <p:strVal val="#ppt_w"/>
                                          </p:val>
                                        </p:tav>
                                      </p:tavLst>
                                    </p:anim>
                                    <p:anim calcmode="lin" valueType="num">
                                      <p:cBhvr>
                                        <p:cTn id="17" dur="1000" fill="hold"/>
                                        <p:tgtEl>
                                          <p:spTgt spid="13"/>
                                        </p:tgtEl>
                                        <p:attrNameLst>
                                          <p:attrName>ppt_h</p:attrName>
                                        </p:attrNameLst>
                                      </p:cBhvr>
                                      <p:tavLst>
                                        <p:tav tm="0">
                                          <p:val>
                                            <p:fltVal val="0"/>
                                          </p:val>
                                        </p:tav>
                                        <p:tav tm="100000">
                                          <p:val>
                                            <p:strVal val="#ppt_h"/>
                                          </p:val>
                                        </p:tav>
                                      </p:tavLst>
                                    </p:anim>
                                    <p:anim calcmode="lin" valueType="num">
                                      <p:cBhvr>
                                        <p:cTn id="18" dur="1000" fill="hold"/>
                                        <p:tgtEl>
                                          <p:spTgt spid="13"/>
                                        </p:tgtEl>
                                        <p:attrNameLst>
                                          <p:attrName>style.rotation</p:attrName>
                                        </p:attrNameLst>
                                      </p:cBhvr>
                                      <p:tavLst>
                                        <p:tav tm="0">
                                          <p:val>
                                            <p:fltVal val="90"/>
                                          </p:val>
                                        </p:tav>
                                        <p:tav tm="100000">
                                          <p:val>
                                            <p:fltVal val="0"/>
                                          </p:val>
                                        </p:tav>
                                      </p:tavLst>
                                    </p:anim>
                                    <p:animEffect transition="in" filter="fade">
                                      <p:cBhvr>
                                        <p:cTn id="19" dur="1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 calcmode="lin" valueType="num">
                                      <p:cBhvr>
                                        <p:cTn id="26" dur="1000" fill="hold"/>
                                        <p:tgtEl>
                                          <p:spTgt spid="6"/>
                                        </p:tgtEl>
                                        <p:attrNameLst>
                                          <p:attrName>style.rotation</p:attrName>
                                        </p:attrNameLst>
                                      </p:cBhvr>
                                      <p:tavLst>
                                        <p:tav tm="0">
                                          <p:val>
                                            <p:fltVal val="90"/>
                                          </p:val>
                                        </p:tav>
                                        <p:tav tm="100000">
                                          <p:val>
                                            <p:fltVal val="0"/>
                                          </p:val>
                                        </p:tav>
                                      </p:tavLst>
                                    </p:anim>
                                    <p:animEffect transition="in" filter="fade">
                                      <p:cBhvr>
                                        <p:cTn id="27" dur="1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1000" fill="hold"/>
                                        <p:tgtEl>
                                          <p:spTgt spid="15"/>
                                        </p:tgtEl>
                                        <p:attrNameLst>
                                          <p:attrName>ppt_w</p:attrName>
                                        </p:attrNameLst>
                                      </p:cBhvr>
                                      <p:tavLst>
                                        <p:tav tm="0">
                                          <p:val>
                                            <p:fltVal val="0"/>
                                          </p:val>
                                        </p:tav>
                                        <p:tav tm="100000">
                                          <p:val>
                                            <p:strVal val="#ppt_w"/>
                                          </p:val>
                                        </p:tav>
                                      </p:tavLst>
                                    </p:anim>
                                    <p:anim calcmode="lin" valueType="num">
                                      <p:cBhvr>
                                        <p:cTn id="41" dur="1000" fill="hold"/>
                                        <p:tgtEl>
                                          <p:spTgt spid="15"/>
                                        </p:tgtEl>
                                        <p:attrNameLst>
                                          <p:attrName>ppt_h</p:attrName>
                                        </p:attrNameLst>
                                      </p:cBhvr>
                                      <p:tavLst>
                                        <p:tav tm="0">
                                          <p:val>
                                            <p:fltVal val="0"/>
                                          </p:val>
                                        </p:tav>
                                        <p:tav tm="100000">
                                          <p:val>
                                            <p:strVal val="#ppt_h"/>
                                          </p:val>
                                        </p:tav>
                                      </p:tavLst>
                                    </p:anim>
                                    <p:anim calcmode="lin" valueType="num">
                                      <p:cBhvr>
                                        <p:cTn id="42" dur="1000" fill="hold"/>
                                        <p:tgtEl>
                                          <p:spTgt spid="15"/>
                                        </p:tgtEl>
                                        <p:attrNameLst>
                                          <p:attrName>style.rotation</p:attrName>
                                        </p:attrNameLst>
                                      </p:cBhvr>
                                      <p:tavLst>
                                        <p:tav tm="0">
                                          <p:val>
                                            <p:fltVal val="90"/>
                                          </p:val>
                                        </p:tav>
                                        <p:tav tm="100000">
                                          <p:val>
                                            <p:fltVal val="0"/>
                                          </p:val>
                                        </p:tav>
                                      </p:tavLst>
                                    </p:anim>
                                    <p:animEffect transition="in" filter="fade">
                                      <p:cBhvr>
                                        <p:cTn id="43" dur="10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000" fill="hold"/>
                                        <p:tgtEl>
                                          <p:spTgt spid="16"/>
                                        </p:tgtEl>
                                        <p:attrNameLst>
                                          <p:attrName>ppt_w</p:attrName>
                                        </p:attrNameLst>
                                      </p:cBhvr>
                                      <p:tavLst>
                                        <p:tav tm="0">
                                          <p:val>
                                            <p:fltVal val="0"/>
                                          </p:val>
                                        </p:tav>
                                        <p:tav tm="100000">
                                          <p:val>
                                            <p:strVal val="#ppt_w"/>
                                          </p:val>
                                        </p:tav>
                                      </p:tavLst>
                                    </p:anim>
                                    <p:anim calcmode="lin" valueType="num">
                                      <p:cBhvr>
                                        <p:cTn id="49" dur="1000" fill="hold"/>
                                        <p:tgtEl>
                                          <p:spTgt spid="16"/>
                                        </p:tgtEl>
                                        <p:attrNameLst>
                                          <p:attrName>ppt_h</p:attrName>
                                        </p:attrNameLst>
                                      </p:cBhvr>
                                      <p:tavLst>
                                        <p:tav tm="0">
                                          <p:val>
                                            <p:fltVal val="0"/>
                                          </p:val>
                                        </p:tav>
                                        <p:tav tm="100000">
                                          <p:val>
                                            <p:strVal val="#ppt_h"/>
                                          </p:val>
                                        </p:tav>
                                      </p:tavLst>
                                    </p:anim>
                                    <p:anim calcmode="lin" valueType="num">
                                      <p:cBhvr>
                                        <p:cTn id="50" dur="1000" fill="hold"/>
                                        <p:tgtEl>
                                          <p:spTgt spid="16"/>
                                        </p:tgtEl>
                                        <p:attrNameLst>
                                          <p:attrName>style.rotation</p:attrName>
                                        </p:attrNameLst>
                                      </p:cBhvr>
                                      <p:tavLst>
                                        <p:tav tm="0">
                                          <p:val>
                                            <p:fltVal val="90"/>
                                          </p:val>
                                        </p:tav>
                                        <p:tav tm="100000">
                                          <p:val>
                                            <p:fltVal val="0"/>
                                          </p:val>
                                        </p:tav>
                                      </p:tavLst>
                                    </p:anim>
                                    <p:animEffect transition="in" filter="fade">
                                      <p:cBhvr>
                                        <p:cTn id="51"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3" grpId="0"/>
      <p:bldP spid="15" grpId="0"/>
      <p:bldP spid="16" grpId="0"/>
      <p:bldP spid="18" grpId="0"/>
      <p:bldP spid="19"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Image result for rogerian therapy cartoons"/>
          <p:cNvPicPr>
            <a:picLocks noChangeAspect="1" noChangeArrowheads="1"/>
          </p:cNvPicPr>
          <p:nvPr/>
        </p:nvPicPr>
        <p:blipFill rotWithShape="1">
          <a:blip r:embed="rId3">
            <a:extLst>
              <a:ext uri="{28A0092B-C50C-407E-A947-70E740481C1C}">
                <a14:useLocalDpi xmlns:a14="http://schemas.microsoft.com/office/drawing/2010/main" val="0"/>
              </a:ext>
            </a:extLst>
          </a:blip>
          <a:srcRect b="7124"/>
          <a:stretch/>
        </p:blipFill>
        <p:spPr bwMode="auto">
          <a:xfrm>
            <a:off x="914400" y="457200"/>
            <a:ext cx="7831103" cy="5981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485961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Stock_child-superhero-2.jpg"/>
          <p:cNvPicPr>
            <a:picLocks noChangeAspect="1"/>
          </p:cNvPicPr>
          <p:nvPr/>
        </p:nvPicPr>
        <p:blipFill>
          <a:blip r:embed="rId3"/>
          <a:srcRect t="11111" r="21359"/>
          <a:stretch>
            <a:fillRect/>
          </a:stretch>
        </p:blipFill>
        <p:spPr>
          <a:xfrm>
            <a:off x="-1" y="0"/>
            <a:ext cx="9144001" cy="6858000"/>
          </a:xfrm>
          <a:prstGeom prst="rect">
            <a:avLst/>
          </a:prstGeom>
        </p:spPr>
      </p:pic>
      <p:pic>
        <p:nvPicPr>
          <p:cNvPr id="4" name="Picture 3" descr="Blank_Borders.png"/>
          <p:cNvPicPr>
            <a:picLocks noChangeAspect="1"/>
          </p:cNvPicPr>
          <p:nvPr/>
        </p:nvPicPr>
        <p:blipFill>
          <a:blip r:embed="rId4"/>
          <a:stretch>
            <a:fillRect/>
          </a:stretch>
        </p:blipFill>
        <p:spPr>
          <a:xfrm>
            <a:off x="0" y="0"/>
            <a:ext cx="9144000" cy="6858000"/>
          </a:xfrm>
          <a:prstGeom prst="rect">
            <a:avLst/>
          </a:prstGeom>
        </p:spPr>
      </p:pic>
      <p:sp>
        <p:nvSpPr>
          <p:cNvPr id="3" name="Content Placeholder 2"/>
          <p:cNvSpPr>
            <a:spLocks noGrp="1"/>
          </p:cNvSpPr>
          <p:nvPr>
            <p:ph idx="4294967295"/>
          </p:nvPr>
        </p:nvSpPr>
        <p:spPr>
          <a:xfrm>
            <a:off x="990600" y="5181599"/>
            <a:ext cx="7696200" cy="1495425"/>
          </a:xfrm>
          <a:prstGeom prst="roundRect">
            <a:avLst/>
          </a:prstGeom>
          <a:solidFill>
            <a:srgbClr val="FFFFFF">
              <a:alpha val="74902"/>
            </a:srgbClr>
          </a:solidFill>
        </p:spPr>
        <p:style>
          <a:lnRef idx="2">
            <a:schemeClr val="accent1"/>
          </a:lnRef>
          <a:fillRef idx="1">
            <a:schemeClr val="lt1"/>
          </a:fillRef>
          <a:effectRef idx="0">
            <a:schemeClr val="accent1"/>
          </a:effectRef>
          <a:fontRef idx="minor">
            <a:schemeClr val="dk1"/>
          </a:fontRef>
        </p:style>
        <p:txBody>
          <a:bodyPr anchor="ctr" anchorCtr="0">
            <a:normAutofit fontScale="70000" lnSpcReduction="20000"/>
          </a:bodyPr>
          <a:lstStyle/>
          <a:p>
            <a:pPr marL="0" indent="0">
              <a:lnSpc>
                <a:spcPct val="120000"/>
              </a:lnSpc>
              <a:buNone/>
            </a:pPr>
            <a:r>
              <a:rPr lang="en-US" sz="2800" dirty="0" smtClean="0">
                <a:latin typeface="Century Gothic" pitchFamily="34" charset="0"/>
              </a:rPr>
              <a:t>All </a:t>
            </a:r>
            <a:r>
              <a:rPr lang="en-US" sz="2800" dirty="0">
                <a:latin typeface="Century Gothic" pitchFamily="34" charset="0"/>
              </a:rPr>
              <a:t>humans, somewhere within, have the urge to be </a:t>
            </a:r>
            <a:r>
              <a:rPr lang="en-US" sz="2800" dirty="0" smtClean="0">
                <a:latin typeface="Century Gothic" pitchFamily="34" charset="0"/>
              </a:rPr>
              <a:t>heroic, </a:t>
            </a:r>
            <a:r>
              <a:rPr lang="en-US" sz="2800" dirty="0">
                <a:latin typeface="Century Gothic" pitchFamily="34" charset="0"/>
              </a:rPr>
              <a:t>to transcend circumstances, to develop one’s powers</a:t>
            </a:r>
            <a:r>
              <a:rPr lang="en-US" sz="2800" dirty="0" smtClean="0">
                <a:latin typeface="Century Gothic" pitchFamily="34" charset="0"/>
              </a:rPr>
              <a:t>, to </a:t>
            </a:r>
            <a:r>
              <a:rPr lang="en-US" sz="2800" dirty="0">
                <a:latin typeface="Century Gothic" pitchFamily="34" charset="0"/>
              </a:rPr>
              <a:t>overcome adversity, to stand up and be counted</a:t>
            </a:r>
            <a:r>
              <a:rPr lang="en-US" sz="2800" dirty="0" smtClean="0">
                <a:latin typeface="Century Gothic" pitchFamily="34" charset="0"/>
              </a:rPr>
              <a:t>.</a:t>
            </a:r>
          </a:p>
          <a:p>
            <a:pPr marL="0" indent="0" algn="r">
              <a:buNone/>
            </a:pPr>
            <a:r>
              <a:rPr lang="en-US" sz="1700" i="1" dirty="0" smtClean="0">
                <a:latin typeface="Century Gothic" pitchFamily="34" charset="0"/>
              </a:rPr>
              <a:t>– Dennis </a:t>
            </a:r>
            <a:r>
              <a:rPr lang="en-US" sz="1700" i="1" dirty="0" err="1" smtClean="0">
                <a:latin typeface="Century Gothic" pitchFamily="34" charset="0"/>
              </a:rPr>
              <a:t>Saleeby</a:t>
            </a:r>
            <a:endParaRPr lang="en-US" sz="2200" i="1" dirty="0" smtClean="0">
              <a:latin typeface="Century Gothic" pitchFamily="34" charset="0"/>
            </a:endParaRPr>
          </a:p>
        </p:txBody>
      </p:sp>
    </p:spTree>
    <p:extLst>
      <p:ext uri="{BB962C8B-B14F-4D97-AF65-F5344CB8AC3E}">
        <p14:creationId xmlns:p14="http://schemas.microsoft.com/office/powerpoint/2010/main" val="21982451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2606" y="914400"/>
            <a:ext cx="6027821" cy="1882461"/>
          </a:xfrm>
        </p:spPr>
        <p:txBody>
          <a:bodyPr>
            <a:noAutofit/>
          </a:bodyPr>
          <a:lstStyle/>
          <a:p>
            <a:pPr algn="ctr"/>
            <a:r>
              <a:rPr lang="en-US" sz="3300" dirty="0"/>
              <a:t>Person Centered Trauma Informed means:</a:t>
            </a:r>
            <a:br>
              <a:rPr lang="en-US" sz="3300" dirty="0"/>
            </a:br>
            <a:endParaRPr lang="en-US" sz="3300" dirty="0"/>
          </a:p>
        </p:txBody>
      </p:sp>
      <p:sp>
        <p:nvSpPr>
          <p:cNvPr id="3" name="Content Placeholder 2"/>
          <p:cNvSpPr>
            <a:spLocks noGrp="1"/>
          </p:cNvSpPr>
          <p:nvPr>
            <p:ph idx="1"/>
          </p:nvPr>
        </p:nvSpPr>
        <p:spPr>
          <a:xfrm>
            <a:off x="962126" y="2590800"/>
            <a:ext cx="6858000" cy="3318230"/>
          </a:xfrm>
        </p:spPr>
        <p:txBody>
          <a:bodyPr>
            <a:noAutofit/>
          </a:bodyPr>
          <a:lstStyle/>
          <a:p>
            <a:r>
              <a:rPr lang="en-US" sz="3300" u="sng" dirty="0"/>
              <a:t>Understanding</a:t>
            </a:r>
            <a:r>
              <a:rPr lang="en-US" sz="3300" dirty="0"/>
              <a:t> that the person in front of us has experiences and needs that we may never fully understand</a:t>
            </a:r>
          </a:p>
          <a:p>
            <a:endParaRPr lang="en-US" dirty="0"/>
          </a:p>
        </p:txBody>
      </p:sp>
    </p:spTree>
    <p:extLst>
      <p:ext uri="{BB962C8B-B14F-4D97-AF65-F5344CB8AC3E}">
        <p14:creationId xmlns:p14="http://schemas.microsoft.com/office/powerpoint/2010/main" val="3587588941"/>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2514600"/>
            <a:ext cx="7010400" cy="2910580"/>
          </a:xfrm>
        </p:spPr>
        <p:txBody>
          <a:bodyPr>
            <a:normAutofit/>
          </a:bodyPr>
          <a:lstStyle/>
          <a:p>
            <a:r>
              <a:rPr lang="en-US" sz="3600" u="sng" dirty="0"/>
              <a:t>Honoring</a:t>
            </a:r>
            <a:r>
              <a:rPr lang="en-US" sz="3600" dirty="0"/>
              <a:t> these experiences, and providing dignity in their ability to express their preferences</a:t>
            </a:r>
          </a:p>
          <a:p>
            <a:endParaRPr lang="en-US" sz="3600" dirty="0"/>
          </a:p>
        </p:txBody>
      </p:sp>
      <p:sp>
        <p:nvSpPr>
          <p:cNvPr id="4" name="Title 1"/>
          <p:cNvSpPr txBox="1">
            <a:spLocks/>
          </p:cNvSpPr>
          <p:nvPr/>
        </p:nvSpPr>
        <p:spPr>
          <a:xfrm>
            <a:off x="1143000" y="1143000"/>
            <a:ext cx="6261100" cy="1822784"/>
          </a:xfrm>
          <a:prstGeom prst="rect">
            <a:avLst/>
          </a:prstGeom>
        </p:spPr>
        <p:txBody>
          <a:bodyPr vert="horz" lIns="68580" tIns="34290" rIns="68580" bIns="3429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300" dirty="0"/>
              <a:t>Person Centered Trauma Informed means:</a:t>
            </a:r>
            <a:br>
              <a:rPr lang="en-US" sz="3300" dirty="0"/>
            </a:br>
            <a:endParaRPr lang="en-US" sz="3300" dirty="0"/>
          </a:p>
        </p:txBody>
      </p:sp>
    </p:spTree>
    <p:extLst>
      <p:ext uri="{BB962C8B-B14F-4D97-AF65-F5344CB8AC3E}">
        <p14:creationId xmlns:p14="http://schemas.microsoft.com/office/powerpoint/2010/main" val="19067401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Listening to Understand Goes Beyond Just Hearing</a:t>
            </a:r>
            <a:endParaRPr lang="en-US" dirty="0"/>
          </a:p>
        </p:txBody>
      </p:sp>
      <p:pic>
        <p:nvPicPr>
          <p:cNvPr id="2050" name="Picture 2" descr="Image result for listening vs. heari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93002" y="2168096"/>
            <a:ext cx="5525719" cy="414429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9600" y="6127720"/>
            <a:ext cx="8229600" cy="400110"/>
          </a:xfrm>
          <a:prstGeom prst="rect">
            <a:avLst/>
          </a:prstGeom>
          <a:noFill/>
        </p:spPr>
        <p:txBody>
          <a:bodyPr wrap="square" rtlCol="0">
            <a:spAutoFit/>
          </a:bodyPr>
          <a:lstStyle/>
          <a:p>
            <a:r>
              <a:rPr lang="en-US" sz="2000" b="1" dirty="0" smtClean="0"/>
              <a:t>Listening is paying attention with the intention of understanding</a:t>
            </a:r>
            <a:endParaRPr lang="en-US" sz="2000" b="1" dirty="0"/>
          </a:p>
        </p:txBody>
      </p:sp>
    </p:spTree>
    <p:extLst>
      <p:ext uri="{BB962C8B-B14F-4D97-AF65-F5344CB8AC3E}">
        <p14:creationId xmlns:p14="http://schemas.microsoft.com/office/powerpoint/2010/main" val="331584129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Category xmlns="0e571ce1-07d3-4480-bf75-fb9c6ac3b3af">Programs</Category>
    <PublishingExpirationDate xmlns="http://schemas.microsoft.com/sharepoint/v3" xsi:nil="true"/>
    <PublishingStartDate xmlns="http://schemas.microsoft.com/sharepoint/v3" xsi:nil="true"/>
    <_dlc_DocId xmlns="89461f00-0b74-46d7-ba90-7a84aa4e2ee4">NKAHMF2WWKTP-54631402-1442</_dlc_DocId>
    <_dlc_DocIdUrl xmlns="89461f00-0b74-46d7-ba90-7a84aa4e2ee4">
      <Url>https://sharepoint.wwrc.net/VDAproviders/_layouts/15/DocIdRedir.aspx?ID=NKAHMF2WWKTP-54631402-1442</Url>
      <Description>NKAHMF2WWKTP-54631402-1442</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ct:contentTypeSchema xmlns:ct="http://schemas.microsoft.com/office/2006/metadata/contentType" xmlns:ma="http://schemas.microsoft.com/office/2006/metadata/properties/metaAttributes" ct:_="" ma:_="" ma:contentTypeName="Document" ma:contentTypeID="0x010100FCDC26EE72F728479819838AE2A89E7E" ma:contentTypeVersion="8" ma:contentTypeDescription="Create a new document." ma:contentTypeScope="" ma:versionID="e9f060826e199e8edf1495c789afbff0">
  <xsd:schema xmlns:xsd="http://www.w3.org/2001/XMLSchema" xmlns:xs="http://www.w3.org/2001/XMLSchema" xmlns:p="http://schemas.microsoft.com/office/2006/metadata/properties" xmlns:ns1="http://schemas.microsoft.com/sharepoint/v3" xmlns:ns2="89461f00-0b74-46d7-ba90-7a84aa4e2ee4" xmlns:ns3="0e571ce1-07d3-4480-bf75-fb9c6ac3b3af" targetNamespace="http://schemas.microsoft.com/office/2006/metadata/properties" ma:root="true" ma:fieldsID="d97e0804446cc07338b39c8194637cb0" ns1:_="" ns2:_="" ns3:_="">
    <xsd:import namespace="http://schemas.microsoft.com/sharepoint/v3"/>
    <xsd:import namespace="89461f00-0b74-46d7-ba90-7a84aa4e2ee4"/>
    <xsd:import namespace="0e571ce1-07d3-4480-bf75-fb9c6ac3b3af"/>
    <xsd:element name="properties">
      <xsd:complexType>
        <xsd:sequence>
          <xsd:element name="documentManagement">
            <xsd:complexType>
              <xsd:all>
                <xsd:element ref="ns2:_dlc_DocId" minOccurs="0"/>
                <xsd:element ref="ns2:_dlc_DocIdUrl" minOccurs="0"/>
                <xsd:element ref="ns2:_dlc_DocIdPersistId" minOccurs="0"/>
                <xsd:element ref="ns3:Category"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2"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3"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9461f00-0b74-46d7-ba90-7a84aa4e2ee4" elementFormDefault="qualified">
    <xsd:import namespace="http://schemas.microsoft.com/office/2006/documentManagement/types"/>
    <xsd:import namespace="http://schemas.microsoft.com/office/infopath/2007/PartnerControls"/>
    <xsd:element name="_dlc_DocId" ma:index="4" nillable="true" ma:displayName="Document ID Value" ma:description="The value of the document ID assigned to this item."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e571ce1-07d3-4480-bf75-fb9c6ac3b3af" elementFormDefault="qualified">
    <xsd:import namespace="http://schemas.microsoft.com/office/2006/documentManagement/types"/>
    <xsd:import namespace="http://schemas.microsoft.com/office/infopath/2007/PartnerControls"/>
    <xsd:element name="Category" ma:index="7" nillable="true" ma:displayName="Category" ma:internalName="Category" ma:readOnly="fal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986F3E-8210-4FD7-97CC-D914C811BE34}"/>
</file>

<file path=customXml/itemProps2.xml><?xml version="1.0" encoding="utf-8"?>
<ds:datastoreItem xmlns:ds="http://schemas.openxmlformats.org/officeDocument/2006/customXml" ds:itemID="{5DFE012D-22C7-49F0-B593-8FA5B3D0CFC7}"/>
</file>

<file path=customXml/itemProps3.xml><?xml version="1.0" encoding="utf-8"?>
<ds:datastoreItem xmlns:ds="http://schemas.openxmlformats.org/officeDocument/2006/customXml" ds:itemID="{1E7EC89F-CA62-4237-9834-751F33F89022}"/>
</file>

<file path=customXml/itemProps4.xml><?xml version="1.0" encoding="utf-8"?>
<ds:datastoreItem xmlns:ds="http://schemas.openxmlformats.org/officeDocument/2006/customXml" ds:itemID="{1E7EC89F-CA62-4237-9834-751F33F89022}"/>
</file>

<file path=customXml/itemProps5.xml><?xml version="1.0" encoding="utf-8"?>
<ds:datastoreItem xmlns:ds="http://schemas.openxmlformats.org/officeDocument/2006/customXml" ds:itemID="{A28CEAA3-5B3E-4DCF-8D3E-86F6491658F5}"/>
</file>

<file path=docProps/app.xml><?xml version="1.0" encoding="utf-8"?>
<Properties xmlns="http://schemas.openxmlformats.org/officeDocument/2006/extended-properties" xmlns:vt="http://schemas.openxmlformats.org/officeDocument/2006/docPropsVTypes">
  <Template>Austin</Template>
  <TotalTime>2425</TotalTime>
  <Words>3422</Words>
  <Application>Microsoft Office PowerPoint</Application>
  <PresentationFormat>On-screen Show (4:3)</PresentationFormat>
  <Paragraphs>411</Paragraphs>
  <Slides>60</Slides>
  <Notes>37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60</vt:i4>
      </vt:variant>
    </vt:vector>
  </HeadingPairs>
  <TitlesOfParts>
    <vt:vector size="68" baseType="lpstr">
      <vt:lpstr>Arial</vt:lpstr>
      <vt:lpstr>Calibri</vt:lpstr>
      <vt:lpstr>Century Gothic</vt:lpstr>
      <vt:lpstr>Courier New</vt:lpstr>
      <vt:lpstr>Wingdings</vt:lpstr>
      <vt:lpstr>Wingdings 2</vt:lpstr>
      <vt:lpstr>Wingdings 3</vt:lpstr>
      <vt:lpstr>Austin</vt:lpstr>
      <vt:lpstr> </vt:lpstr>
      <vt:lpstr>Objectives of Today’s Training</vt:lpstr>
      <vt:lpstr>PowerPoint Presentation</vt:lpstr>
      <vt:lpstr>PowerPoint Presentation</vt:lpstr>
      <vt:lpstr>Defining what it means to be “Person-Centered”</vt:lpstr>
      <vt:lpstr>PowerPoint Presentation</vt:lpstr>
      <vt:lpstr>Person Centered Trauma Informed means: </vt:lpstr>
      <vt:lpstr>PowerPoint Presentation</vt:lpstr>
      <vt:lpstr>Listening to Understand Goes Beyond Just Hearing</vt:lpstr>
      <vt:lpstr>Listen</vt:lpstr>
      <vt:lpstr>PowerPoint Presentation</vt:lpstr>
      <vt:lpstr>PowerPoint Presentation</vt:lpstr>
      <vt:lpstr>“Trauma-Informed” review  </vt:lpstr>
      <vt:lpstr>What is Trauma?</vt:lpstr>
      <vt:lpstr>Recognition that these patterns of stress create real changes in the physiology of traumatized or overly stressed people…..</vt:lpstr>
      <vt:lpstr>PowerPoint Presentation</vt:lpstr>
      <vt:lpstr>Results of Secondary Exposure: </vt:lpstr>
      <vt:lpstr>PowerPoint Presentation</vt:lpstr>
      <vt:lpstr>Is everyone impacted the same way?</vt:lpstr>
      <vt:lpstr>“you can’t stop the waves, but you can learn to surf”</vt:lpstr>
      <vt:lpstr>Neuroplasticity</vt:lpstr>
      <vt:lpstr>Suggested Reading  by: Laura van Dernoot Lipsky with Connie Burk </vt:lpstr>
      <vt:lpstr>Trauma Exposure Response</vt:lpstr>
      <vt:lpstr>Feeling Helpless and Hopeless</vt:lpstr>
      <vt:lpstr>Despite your best efforts… </vt:lpstr>
      <vt:lpstr>A sense that one can never do enough</vt:lpstr>
      <vt:lpstr>Hypervigilance</vt:lpstr>
      <vt:lpstr>Hypervigilance, continued</vt:lpstr>
      <vt:lpstr>PowerPoint Presentation</vt:lpstr>
      <vt:lpstr>Feeling of Oppression</vt:lpstr>
      <vt:lpstr>Diminished creativity</vt:lpstr>
      <vt:lpstr>Inability to Embrace Complexity</vt:lpstr>
      <vt:lpstr>Minimizing</vt:lpstr>
      <vt:lpstr>Chronic Exhaustion and Physical Ailments </vt:lpstr>
      <vt:lpstr>Chronic Exhaustion/Physical Ailments, continued</vt:lpstr>
      <vt:lpstr>This sense of fatigue becomes the norm </vt:lpstr>
      <vt:lpstr>Inability to Listen and Deliberate Avoidance</vt:lpstr>
      <vt:lpstr>Dissociative Moments</vt:lpstr>
      <vt:lpstr>Sense of Persecution</vt:lpstr>
      <vt:lpstr>Guilt</vt:lpstr>
      <vt:lpstr>Guilt, continued</vt:lpstr>
      <vt:lpstr>Fear</vt:lpstr>
      <vt:lpstr>Anger and Cynicism</vt:lpstr>
      <vt:lpstr>Anger and Cynicism, continued</vt:lpstr>
      <vt:lpstr>Inability to Empathize/Numbing</vt:lpstr>
      <vt:lpstr>Addictions </vt:lpstr>
      <vt:lpstr>Grandiosity </vt:lpstr>
      <vt:lpstr>Do any of these responses sound familiar?</vt:lpstr>
      <vt:lpstr>Stress---</vt:lpstr>
      <vt:lpstr>PowerPoint Presentation</vt:lpstr>
      <vt:lpstr>Rethinking Self-Care:  Everyday Micro Practices, 2015 Ashley Davis Bush, LICSW</vt:lpstr>
      <vt:lpstr>Becoming “Stress Resistant”</vt:lpstr>
      <vt:lpstr>Stress Resistant People A sense of personal control</vt:lpstr>
      <vt:lpstr>Stress Resistant People Pursuit of Personally Meaningful tasks</vt:lpstr>
      <vt:lpstr>Stress Resistant People Healthy Lifestyle Choices</vt:lpstr>
      <vt:lpstr>Stress Resistant People Social Support</vt:lpstr>
      <vt:lpstr>PRACTICE SELF REFLECTION</vt:lpstr>
      <vt:lpstr>Reaching Out to Others</vt:lpstr>
      <vt:lpstr>“Micro-moments of Connection”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Guardianship - 2020 Training Session V - Dec 16, 2020 - Part 2 Secondary Trauma and Self Care Presentation</dc:title>
  <dc:creator>MASTER</dc:creator>
  <cp:lastModifiedBy>Vines, Betty (DARS)</cp:lastModifiedBy>
  <cp:revision>108</cp:revision>
  <cp:lastPrinted>2017-03-27T16:19:44Z</cp:lastPrinted>
  <dcterms:created xsi:type="dcterms:W3CDTF">2016-08-24T23:18:10Z</dcterms:created>
  <dcterms:modified xsi:type="dcterms:W3CDTF">2020-12-14T14:37:44Z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0x010100FCDC26EE72F728479819838AE2A89E7E</vt:lpwstr>
  </property>
  <property fmtid="{D5CDD505-2E9C-101B-9397-08002B2CF9AE}" pid="3" name="_dlc_DocIdItemGuid">
    <vt:lpwstr>10fcfa7a-61ae-4716-beab-66dabafbda2b</vt:lpwstr>
  </property>
</Properties>
</file>