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sldIdLst>
    <p:sldId id="257" r:id="rId5"/>
    <p:sldId id="258" r:id="rId6"/>
    <p:sldId id="259" r:id="rId7"/>
    <p:sldId id="263" r:id="rId8"/>
    <p:sldId id="261" r:id="rId9"/>
    <p:sldId id="269" r:id="rId10"/>
    <p:sldId id="275" r:id="rId11"/>
    <p:sldId id="264" r:id="rId12"/>
    <p:sldId id="278" r:id="rId13"/>
    <p:sldId id="271" r:id="rId14"/>
    <p:sldId id="272" r:id="rId15"/>
    <p:sldId id="276" r:id="rId16"/>
    <p:sldId id="280" r:id="rId17"/>
    <p:sldId id="273" r:id="rId18"/>
    <p:sldId id="266" r:id="rId19"/>
    <p:sldId id="267" r:id="rId20"/>
    <p:sldId id="279" r:id="rId21"/>
    <p:sldId id="281"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343" autoAdjust="0"/>
  </p:normalViewPr>
  <p:slideViewPr>
    <p:cSldViewPr snapToGrid="0">
      <p:cViewPr>
        <p:scale>
          <a:sx n="70" d="100"/>
          <a:sy n="70" d="100"/>
        </p:scale>
        <p:origin x="1410" y="138"/>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4.xml"/><Relationship Id="rId24" Type="http://schemas.openxmlformats.org/officeDocument/2006/relationships/notesMaster" Target="notesMasters/notes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openxmlformats.org/officeDocument/2006/relationships/customXml" Target="../customXml/item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AF345-4BD3-4CF6-9FD7-2270A234F8EB}" type="datetimeFigureOut">
              <a:rPr lang="en-US" smtClean="0"/>
              <a:t>10/26/2020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2E719-0EF4-4B5A-BC6B-56DCE561264E}" type="slidenum">
              <a:rPr lang="en-US" smtClean="0"/>
              <a:t>‹#›</a:t>
            </a:fld>
            <a:endParaRPr lang="en-US"/>
          </a:p>
        </p:txBody>
      </p:sp>
    </p:spTree>
    <p:extLst>
      <p:ext uri="{BB962C8B-B14F-4D97-AF65-F5344CB8AC3E}">
        <p14:creationId xmlns:p14="http://schemas.microsoft.com/office/powerpoint/2010/main" val="3231620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67389-77FA-42B3-8CC3-94A8FDC30F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9660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Finally, leases with providers who operate provider-owned or provider-controlled Medicaid Waiver funded residential settings should also contain an explanation of:</a:t>
            </a: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What constitutes remediable and non-remediable breaches of the agreement by the landlord/tenant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Remedies available to the landlord and tenant if either breaches the agreement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The process for resolving disputes related to the agreement</a:t>
            </a:r>
          </a:p>
          <a:p>
            <a:endParaRPr lang="en-US" dirty="0"/>
          </a:p>
        </p:txBody>
      </p:sp>
      <p:sp>
        <p:nvSpPr>
          <p:cNvPr id="4" name="Slide Number Placeholder 3"/>
          <p:cNvSpPr>
            <a:spLocks noGrp="1"/>
          </p:cNvSpPr>
          <p:nvPr>
            <p:ph type="sldNum" sz="quarter" idx="10"/>
          </p:nvPr>
        </p:nvSpPr>
        <p:spPr/>
        <p:txBody>
          <a:bodyPr/>
          <a:lstStyle/>
          <a:p>
            <a:fld id="{87C2E719-0EF4-4B5A-BC6B-56DCE561264E}" type="slidenum">
              <a:rPr lang="en-US" smtClean="0"/>
              <a:t>11</a:t>
            </a:fld>
            <a:endParaRPr lang="en-US"/>
          </a:p>
        </p:txBody>
      </p:sp>
    </p:spTree>
    <p:extLst>
      <p:ext uri="{BB962C8B-B14F-4D97-AF65-F5344CB8AC3E}">
        <p14:creationId xmlns:p14="http://schemas.microsoft.com/office/powerpoint/2010/main" val="104549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examine terms and provisions that a lease</a:t>
            </a:r>
            <a:r>
              <a:rPr lang="en-US" baseline="0" dirty="0" smtClean="0"/>
              <a:t> or rental agreement SHOULD NOT contain.  </a:t>
            </a:r>
            <a:r>
              <a:rPr lang="en-US" dirty="0" smtClean="0"/>
              <a:t>The</a:t>
            </a:r>
            <a:r>
              <a:rPr lang="en-US" baseline="0" dirty="0" smtClean="0"/>
              <a:t> VRLTA calls out certain provisions that are prohibited in rental agreements. Prohibitions that apply to provider-owned and controlled residential settings include provisions that require the tenant to:</a:t>
            </a:r>
          </a:p>
          <a:p>
            <a:endParaRPr lang="en-US" baseline="0" dirty="0" smtClean="0"/>
          </a:p>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agree to waive or forgo rights or remedies under VRLTA</a:t>
            </a:r>
          </a:p>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authorize any person to confess judgement on a claim arising out of the rental agreement</a:t>
            </a:r>
          </a:p>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agree to pay the landlord’s attorney fees (except as permitted by VRLTA)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7C2E719-0EF4-4B5A-BC6B-56DCE561264E}" type="slidenum">
              <a:rPr lang="en-US" smtClean="0"/>
              <a:t>12</a:t>
            </a:fld>
            <a:endParaRPr lang="en-US"/>
          </a:p>
        </p:txBody>
      </p:sp>
    </p:spTree>
    <p:extLst>
      <p:ext uri="{BB962C8B-B14F-4D97-AF65-F5344CB8AC3E}">
        <p14:creationId xmlns:p14="http://schemas.microsoft.com/office/powerpoint/2010/main" val="3891248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VRLTA, rental agreements also</a:t>
            </a:r>
            <a:r>
              <a:rPr lang="en-US" baseline="0" dirty="0" smtClean="0"/>
              <a:t> cannot contain </a:t>
            </a:r>
            <a:r>
              <a:rPr lang="en-US" dirty="0" smtClean="0"/>
              <a:t>provisions that require the tenant to:</a:t>
            </a:r>
          </a:p>
          <a:p>
            <a:endParaRPr lang="en-US" dirty="0" smtClean="0"/>
          </a:p>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agree to the exculpation or limitation of any landlord liability to the tenant arising under law or to indemnify the landlord for that liability or any associated costs</a:t>
            </a:r>
          </a:p>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pay for a security deposit AND purchase a bond or commercial insurance policy to secure the performance of the terms and conditions of a rental agreement, if the total of the security deposit and bond or insurance coverage exceeds two months’ rent</a:t>
            </a:r>
          </a:p>
          <a:p>
            <a:endParaRPr lang="en-US" dirty="0"/>
          </a:p>
        </p:txBody>
      </p:sp>
      <p:sp>
        <p:nvSpPr>
          <p:cNvPr id="4" name="Slide Number Placeholder 3"/>
          <p:cNvSpPr>
            <a:spLocks noGrp="1"/>
          </p:cNvSpPr>
          <p:nvPr>
            <p:ph type="sldNum" sz="quarter" idx="10"/>
          </p:nvPr>
        </p:nvSpPr>
        <p:spPr/>
        <p:txBody>
          <a:bodyPr/>
          <a:lstStyle/>
          <a:p>
            <a:fld id="{87C2E719-0EF4-4B5A-BC6B-56DCE561264E}" type="slidenum">
              <a:rPr lang="en-US" smtClean="0"/>
              <a:t>13</a:t>
            </a:fld>
            <a:endParaRPr lang="en-US"/>
          </a:p>
        </p:txBody>
      </p:sp>
    </p:spTree>
    <p:extLst>
      <p:ext uri="{BB962C8B-B14F-4D97-AF65-F5344CB8AC3E}">
        <p14:creationId xmlns:p14="http://schemas.microsoft.com/office/powerpoint/2010/main" val="188750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Finally, rental agreements cannot contain provisions that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allow the landlord to charge excessive fees for late rent (more than 10% of the monthly rent or 10% of the unpaid balance owed)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require the tenant to pay more than 2 month’s rent in a security deposit and/or damage insurance</a:t>
            </a:r>
          </a:p>
          <a:p>
            <a:endParaRPr lang="en-US" dirty="0"/>
          </a:p>
        </p:txBody>
      </p:sp>
      <p:sp>
        <p:nvSpPr>
          <p:cNvPr id="4" name="Slide Number Placeholder 3"/>
          <p:cNvSpPr>
            <a:spLocks noGrp="1"/>
          </p:cNvSpPr>
          <p:nvPr>
            <p:ph type="sldNum" sz="quarter" idx="10"/>
          </p:nvPr>
        </p:nvSpPr>
        <p:spPr/>
        <p:txBody>
          <a:bodyPr/>
          <a:lstStyle/>
          <a:p>
            <a:fld id="{87C2E719-0EF4-4B5A-BC6B-56DCE561264E}" type="slidenum">
              <a:rPr lang="en-US" smtClean="0"/>
              <a:t>14</a:t>
            </a:fld>
            <a:endParaRPr lang="en-US"/>
          </a:p>
        </p:txBody>
      </p:sp>
    </p:spTree>
    <p:extLst>
      <p:ext uri="{BB962C8B-B14F-4D97-AF65-F5344CB8AC3E}">
        <p14:creationId xmlns:p14="http://schemas.microsoft.com/office/powerpoint/2010/main" val="1245941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Now, let’s look at problematic provisions in rental agreements.  These provisions are not necessarily illegal, but they may cause the tenant substantial hardship.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Here are some examples: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requiring the tenant to pay a security deposit AND first and last month’s rent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prohibiting multiple sources of rent payment (e.g., part from the person, part from a family member)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creating onerous notice requirements for the tenant (e.g., more than 60 day written notice to non-renew the lease)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charging the tenant the remaining value of the lease contract if the tenant fails to provide proper notice to vacate or to non-renew the lease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VRLTA limits the amount a landlord can charge as a penalty for breaking the lease to two month’s rent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requiring tenants pay for the landlord’s cost to repaint, re-carpet, or replace furniture upon move out</a:t>
            </a:r>
          </a:p>
          <a:p>
            <a:endParaRPr lang="en-US" dirty="0" smtClean="0"/>
          </a:p>
          <a:p>
            <a:endParaRPr lang="en-US" dirty="0" smtClean="0"/>
          </a:p>
          <a:p>
            <a:r>
              <a:rPr lang="en-US" dirty="0" smtClean="0"/>
              <a:t>From time to time, landlords may adopt rules or regulations</a:t>
            </a:r>
            <a:r>
              <a:rPr lang="en-US" baseline="0" dirty="0" smtClean="0"/>
              <a:t> </a:t>
            </a:r>
            <a:r>
              <a:rPr lang="en-US" dirty="0" smtClean="0"/>
              <a:t>concerning the tenant's use and occupancy of the dwelling unit and premises. Any such rule or regulation is enforceable against the tenant only if: </a:t>
            </a:r>
          </a:p>
          <a:p>
            <a:endParaRPr lang="en-US" dirty="0" smtClean="0"/>
          </a:p>
          <a:p>
            <a:pPr marL="228600" indent="-228600">
              <a:buAutoNum type="arabicPeriod"/>
            </a:pPr>
            <a:r>
              <a:rPr lang="en-US" dirty="0" smtClean="0"/>
              <a:t>Its purpose is to promote the convenience, safety, or welfare of the tenants in the premises, preserve the landlord's property from abusive use, or make a fair distribution of services and facilities held out for the tenants generally; </a:t>
            </a:r>
          </a:p>
          <a:p>
            <a:pPr marL="228600" indent="-228600">
              <a:buAutoNum type="arabicPeriod"/>
            </a:pPr>
            <a:r>
              <a:rPr lang="en-US" dirty="0" smtClean="0"/>
              <a:t>It is reasonably related to the purpose for which it is adopted;  </a:t>
            </a:r>
          </a:p>
          <a:p>
            <a:pPr marL="228600" indent="-228600">
              <a:buAutoNum type="arabicPeriod"/>
            </a:pPr>
            <a:r>
              <a:rPr lang="en-US" dirty="0" smtClean="0"/>
              <a:t>It applies to all tenants in the premises in a fair manner; </a:t>
            </a:r>
          </a:p>
          <a:p>
            <a:pPr marL="228600" indent="-228600">
              <a:buAutoNum type="arabicPeriod"/>
            </a:pPr>
            <a:r>
              <a:rPr lang="en-US" dirty="0" smtClean="0"/>
              <a:t>It is sufficiently explicit in its prohibition, direction, or limitation of the tenant's conduct to fairly inform him of what he is required to do or is prohibited from doing to comply; </a:t>
            </a:r>
          </a:p>
          <a:p>
            <a:pPr marL="228600" indent="-228600">
              <a:buAutoNum type="arabicPeriod"/>
            </a:pPr>
            <a:r>
              <a:rPr lang="en-US" dirty="0" smtClean="0"/>
              <a:t>It is not for the purpose of evading the obligations of the landlord; and </a:t>
            </a:r>
          </a:p>
          <a:p>
            <a:pPr marL="228600" indent="-228600">
              <a:buAutoNum type="arabicPeriod"/>
            </a:pPr>
            <a:r>
              <a:rPr lang="en-US" dirty="0" smtClean="0"/>
              <a:t>The tenant has been provided with a copy of the rules and regulations or changes to such rules and regulations at the time he enters into the rental agreement or when they are adopted.</a:t>
            </a:r>
          </a:p>
          <a:p>
            <a:endParaRPr lang="en-US" dirty="0"/>
          </a:p>
        </p:txBody>
      </p:sp>
      <p:sp>
        <p:nvSpPr>
          <p:cNvPr id="4" name="Slide Number Placeholder 3"/>
          <p:cNvSpPr>
            <a:spLocks noGrp="1"/>
          </p:cNvSpPr>
          <p:nvPr>
            <p:ph type="sldNum" sz="quarter" idx="10"/>
          </p:nvPr>
        </p:nvSpPr>
        <p:spPr/>
        <p:txBody>
          <a:bodyPr/>
          <a:lstStyle/>
          <a:p>
            <a:fld id="{87C2E719-0EF4-4B5A-BC6B-56DCE561264E}" type="slidenum">
              <a:rPr lang="en-US" smtClean="0"/>
              <a:t>15</a:t>
            </a:fld>
            <a:endParaRPr lang="en-US"/>
          </a:p>
        </p:txBody>
      </p:sp>
    </p:spTree>
    <p:extLst>
      <p:ext uri="{BB962C8B-B14F-4D97-AF65-F5344CB8AC3E}">
        <p14:creationId xmlns:p14="http://schemas.microsoft.com/office/powerpoint/2010/main" val="809630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we’ve looked at what leases</a:t>
            </a:r>
            <a:r>
              <a:rPr lang="en-US" baseline="0" dirty="0" smtClean="0"/>
              <a:t> and rental agreements should and should not contain.  What do you do if your client’s lease has prohibited or problematic terms and provisions?  Here are a few tips:</a:t>
            </a:r>
            <a:endParaRPr lang="en-US" dirty="0"/>
          </a:p>
        </p:txBody>
      </p:sp>
      <p:sp>
        <p:nvSpPr>
          <p:cNvPr id="4" name="Slide Number Placeholder 3"/>
          <p:cNvSpPr>
            <a:spLocks noGrp="1"/>
          </p:cNvSpPr>
          <p:nvPr>
            <p:ph type="sldNum" sz="quarter" idx="10"/>
          </p:nvPr>
        </p:nvSpPr>
        <p:spPr/>
        <p:txBody>
          <a:bodyPr/>
          <a:lstStyle/>
          <a:p>
            <a:fld id="{87C2E719-0EF4-4B5A-BC6B-56DCE561264E}" type="slidenum">
              <a:rPr lang="en-US" smtClean="0"/>
              <a:t>16</a:t>
            </a:fld>
            <a:endParaRPr lang="en-US"/>
          </a:p>
        </p:txBody>
      </p:sp>
    </p:spTree>
    <p:extLst>
      <p:ext uri="{BB962C8B-B14F-4D97-AF65-F5344CB8AC3E}">
        <p14:creationId xmlns:p14="http://schemas.microsoft.com/office/powerpoint/2010/main" val="272222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Any termination of tenancy notice served to a tenant who receives tenant-based rental assistance must contain the statewide legal aid phone number and website on the first page, or the notice is not effective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A tenant may designate a third party to receive duplicate copies of a summons that has been issued pursuant to § 8.01-126 and of written notices from the landlord relating to the tenancy</a:t>
            </a:r>
          </a:p>
          <a:p>
            <a:endParaRPr lang="en-US" dirty="0"/>
          </a:p>
        </p:txBody>
      </p:sp>
      <p:sp>
        <p:nvSpPr>
          <p:cNvPr id="4" name="Slide Number Placeholder 3"/>
          <p:cNvSpPr>
            <a:spLocks noGrp="1"/>
          </p:cNvSpPr>
          <p:nvPr>
            <p:ph type="sldNum" sz="quarter" idx="10"/>
          </p:nvPr>
        </p:nvSpPr>
        <p:spPr/>
        <p:txBody>
          <a:bodyPr/>
          <a:lstStyle/>
          <a:p>
            <a:fld id="{87C2E719-0EF4-4B5A-BC6B-56DCE561264E}" type="slidenum">
              <a:rPr lang="en-US" smtClean="0"/>
              <a:t>17</a:t>
            </a:fld>
            <a:endParaRPr lang="en-US"/>
          </a:p>
        </p:txBody>
      </p:sp>
    </p:spTree>
    <p:extLst>
      <p:ext uri="{BB962C8B-B14F-4D97-AF65-F5344CB8AC3E}">
        <p14:creationId xmlns:p14="http://schemas.microsoft.com/office/powerpoint/2010/main" val="2743628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Landlords have rights if their rental agreement requires the tenant to give the landlord notice of an anticipated extended absence (more than seven days) and the tenant fails to do so.  They can: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enter the dwelling unit when reasonably necessary to protect the landlord’s possessions and property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terminate the rental agreement as of the date of abandonment by the tenant, and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recover damages actual damages from the tenant, including </a:t>
            </a:r>
            <a:r>
              <a:rPr kumimoji="0" lang="en-US" sz="2200" b="0" i="0" u="none" strike="noStrike" kern="1200" cap="none" spc="0" normalizeH="0" baseline="0" noProof="0" dirty="0" smtClean="0">
                <a:ln>
                  <a:noFill/>
                </a:ln>
                <a:solidFill>
                  <a:prstClr val="black"/>
                </a:solidFill>
                <a:effectLst/>
                <a:uLnTx/>
                <a:uFillTx/>
                <a:latin typeface="+mn-lt"/>
                <a:ea typeface="+mn-ea"/>
                <a:cs typeface="+mn-cs"/>
              </a:rPr>
              <a:t>a claim for rent that would have accrued until the rental agreement expires or until a new rental agreement commences, whichever occurs first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landlord is obligated to mitigate actual damages for a breach of rental agreement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landlord cannot seek a post-possession judgement for accelerated rent through the end of the term of the tenancy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 the landlord may recover actual damages from the tenant.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During the tenant’s extended absence, the landlord may enter the dwelling unit at times reasonably necessary to protect his possessions and property.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The rental agreement is deemed to be terminated by the landlord as of the date of abandonment by the tenant.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Actual damages for breach of the rental agreement may include a claim for rent that would have accrued until the rental agreement expires or until a tenancy pursuant to a new rental agreement commences, whichever occurs first. The landlord is obligated to mitigate actual damages for breach of the rental agreement.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In obtaining post-possession judgments for actual damages as defined in this section, the landlord shall not seek a judgment for </a:t>
            </a:r>
            <a:r>
              <a:rPr kumimoji="0" lang="en-US" sz="2400" b="0" i="0" u="none" strike="noStrike" kern="1200" cap="none" spc="0" normalizeH="0" baseline="0" noProof="0" dirty="0" err="1" smtClean="0">
                <a:ln>
                  <a:noFill/>
                </a:ln>
                <a:solidFill>
                  <a:prstClr val="black"/>
                </a:solidFill>
                <a:effectLst/>
                <a:uLnTx/>
                <a:uFillTx/>
                <a:latin typeface="+mn-lt"/>
                <a:ea typeface="+mn-ea"/>
                <a:cs typeface="+mn-cs"/>
              </a:rPr>
              <a:t>acce</a:t>
            </a:r>
            <a:endParaRPr lang="en-US" dirty="0"/>
          </a:p>
        </p:txBody>
      </p:sp>
      <p:sp>
        <p:nvSpPr>
          <p:cNvPr id="4" name="Slide Number Placeholder 3"/>
          <p:cNvSpPr>
            <a:spLocks noGrp="1"/>
          </p:cNvSpPr>
          <p:nvPr>
            <p:ph type="sldNum" sz="quarter" idx="10"/>
          </p:nvPr>
        </p:nvSpPr>
        <p:spPr/>
        <p:txBody>
          <a:bodyPr/>
          <a:lstStyle/>
          <a:p>
            <a:fld id="{87C2E719-0EF4-4B5A-BC6B-56DCE561264E}" type="slidenum">
              <a:rPr lang="en-US" smtClean="0"/>
              <a:t>18</a:t>
            </a:fld>
            <a:endParaRPr lang="en-US"/>
          </a:p>
        </p:txBody>
      </p:sp>
    </p:spTree>
    <p:extLst>
      <p:ext uri="{BB962C8B-B14F-4D97-AF65-F5344CB8AC3E}">
        <p14:creationId xmlns:p14="http://schemas.microsoft.com/office/powerpoint/2010/main" val="1318887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2E719-0EF4-4B5A-BC6B-56DCE561264E}" type="slidenum">
              <a:rPr lang="en-US" smtClean="0"/>
              <a:t>19</a:t>
            </a:fld>
            <a:endParaRPr lang="en-US"/>
          </a:p>
        </p:txBody>
      </p:sp>
    </p:spTree>
    <p:extLst>
      <p:ext uri="{BB962C8B-B14F-4D97-AF65-F5344CB8AC3E}">
        <p14:creationId xmlns:p14="http://schemas.microsoft.com/office/powerpoint/2010/main" val="775943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2E719-0EF4-4B5A-BC6B-56DCE561264E}" type="slidenum">
              <a:rPr lang="en-US" smtClean="0"/>
              <a:t>2</a:t>
            </a:fld>
            <a:endParaRPr lang="en-US"/>
          </a:p>
        </p:txBody>
      </p:sp>
    </p:spTree>
    <p:extLst>
      <p:ext uri="{BB962C8B-B14F-4D97-AF65-F5344CB8AC3E}">
        <p14:creationId xmlns:p14="http://schemas.microsoft.com/office/powerpoint/2010/main" val="72308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CMS established the Home and Community Based Services (HCBS) Settings Final Rule in January 2014 (CMS 2249-F/2296-F)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The rule applies to several Medicaid programs that offer HCBS, including the Medicaid 1915(c) Waiver program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The intent is to:</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enhance the quality of HCBS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provide additional protections to HCBS program participants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ensure individuals receiving services through Medicaid’s HCBS programs have full access to the benefits of community living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The rule establishes requirements for the qualities of settings eligible for reimbursement for Medicaid HCBS.  Settings must: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be integrated in and support full access to the greater community;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be selected by the individual from among setting options;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ensure individual rights of privacy, dignity and respect, and freedom from coercion and restraint;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optimize autonomy and independence in making life choices; and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facilitate choice regarding services and who provides them. </a:t>
            </a:r>
          </a:p>
          <a:p>
            <a:endParaRPr lang="en-US" dirty="0"/>
          </a:p>
        </p:txBody>
      </p:sp>
      <p:sp>
        <p:nvSpPr>
          <p:cNvPr id="4" name="Slide Number Placeholder 3"/>
          <p:cNvSpPr>
            <a:spLocks noGrp="1"/>
          </p:cNvSpPr>
          <p:nvPr>
            <p:ph type="sldNum" sz="quarter" idx="10"/>
          </p:nvPr>
        </p:nvSpPr>
        <p:spPr/>
        <p:txBody>
          <a:bodyPr/>
          <a:lstStyle/>
          <a:p>
            <a:fld id="{87C2E719-0EF4-4B5A-BC6B-56DCE561264E}" type="slidenum">
              <a:rPr lang="en-US" smtClean="0"/>
              <a:t>3</a:t>
            </a:fld>
            <a:endParaRPr lang="en-US"/>
          </a:p>
        </p:txBody>
      </p:sp>
    </p:spTree>
    <p:extLst>
      <p:ext uri="{BB962C8B-B14F-4D97-AF65-F5344CB8AC3E}">
        <p14:creationId xmlns:p14="http://schemas.microsoft.com/office/powerpoint/2010/main" val="32399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The rule creates additional requirements for provider-owned or controlled HCBS residential settings: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the setting must be physically accessible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individuals must have privacy in their unit including lockable doors, choice of roommates and freedom to furnish or decorate the unit;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individuals must control their own schedule including access to food at any time;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individuals can have visitors at any time; and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individuals must have a lease or other legally enforceable agreement providing similar protections</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C2E719-0EF4-4B5A-BC6B-56DCE561264E}" type="slidenum">
              <a:rPr lang="en-US" smtClean="0"/>
              <a:t>4</a:t>
            </a:fld>
            <a:endParaRPr lang="en-US"/>
          </a:p>
        </p:txBody>
      </p:sp>
    </p:spTree>
    <p:extLst>
      <p:ext uri="{BB962C8B-B14F-4D97-AF65-F5344CB8AC3E}">
        <p14:creationId xmlns:p14="http://schemas.microsoft.com/office/powerpoint/2010/main" val="831043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In provider-owned or controlled residential settings: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the unit or dwelling is a specific physical place that can be owned, rented, or occupied under a legally enforceable agreement by the individual receiving services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the individual has, at minimum, the same responsibilities and protections from eviction that tenants have under the landlord/tenant law of the State, county, city, or other designated entity (e.g., the Virginia Residential Landlord Tenant Act)</a:t>
            </a:r>
          </a:p>
          <a:p>
            <a:endParaRPr lang="en-US" dirty="0"/>
          </a:p>
        </p:txBody>
      </p:sp>
      <p:sp>
        <p:nvSpPr>
          <p:cNvPr id="4" name="Slide Number Placeholder 3"/>
          <p:cNvSpPr>
            <a:spLocks noGrp="1"/>
          </p:cNvSpPr>
          <p:nvPr>
            <p:ph type="sldNum" sz="quarter" idx="10"/>
          </p:nvPr>
        </p:nvSpPr>
        <p:spPr/>
        <p:txBody>
          <a:bodyPr/>
          <a:lstStyle/>
          <a:p>
            <a:fld id="{87C2E719-0EF4-4B5A-BC6B-56DCE561264E}" type="slidenum">
              <a:rPr lang="en-US" smtClean="0"/>
              <a:t>5</a:t>
            </a:fld>
            <a:endParaRPr lang="en-US"/>
          </a:p>
        </p:txBody>
      </p:sp>
    </p:spTree>
    <p:extLst>
      <p:ext uri="{BB962C8B-B14F-4D97-AF65-F5344CB8AC3E}">
        <p14:creationId xmlns:p14="http://schemas.microsoft.com/office/powerpoint/2010/main" val="189169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2E719-0EF4-4B5A-BC6B-56DCE561264E}" type="slidenum">
              <a:rPr lang="en-US" smtClean="0"/>
              <a:t>6</a:t>
            </a:fld>
            <a:endParaRPr lang="en-US"/>
          </a:p>
        </p:txBody>
      </p:sp>
    </p:spTree>
    <p:extLst>
      <p:ext uri="{BB962C8B-B14F-4D97-AF65-F5344CB8AC3E}">
        <p14:creationId xmlns:p14="http://schemas.microsoft.com/office/powerpoint/2010/main" val="406351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2E719-0EF4-4B5A-BC6B-56DCE561264E}" type="slidenum">
              <a:rPr lang="en-US" smtClean="0"/>
              <a:t>7</a:t>
            </a:fld>
            <a:endParaRPr lang="en-US"/>
          </a:p>
        </p:txBody>
      </p:sp>
    </p:spTree>
    <p:extLst>
      <p:ext uri="{BB962C8B-B14F-4D97-AF65-F5344CB8AC3E}">
        <p14:creationId xmlns:p14="http://schemas.microsoft.com/office/powerpoint/2010/main" val="325635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Leases with providers who operate provider-owned or provider-controlled Medicaid Waiver funded residential settings should contain the following terms and provisions: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A statement that the lease is enforceable under the Virginia Residential Landlord Tenant Act (VRLTA)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A description of the property address, setting type and characteristics, e.g.: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a group home consisting of a 4 bedroom detached single family home located at 123 Easy Street, Anywhere VA 12345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a sponsored residential program consisting of a 3 bedroom townhouse located at 111 Doe St, Hometown, VA 23456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Areas of the property which the tenant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has sole access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has communal access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has restricted or prohibited access</a:t>
            </a:r>
          </a:p>
          <a:p>
            <a:endParaRPr lang="en-US" dirty="0"/>
          </a:p>
        </p:txBody>
      </p:sp>
      <p:sp>
        <p:nvSpPr>
          <p:cNvPr id="4" name="Slide Number Placeholder 3"/>
          <p:cNvSpPr>
            <a:spLocks noGrp="1"/>
          </p:cNvSpPr>
          <p:nvPr>
            <p:ph type="sldNum" sz="quarter" idx="10"/>
          </p:nvPr>
        </p:nvSpPr>
        <p:spPr/>
        <p:txBody>
          <a:bodyPr/>
          <a:lstStyle/>
          <a:p>
            <a:fld id="{87C2E719-0EF4-4B5A-BC6B-56DCE561264E}" type="slidenum">
              <a:rPr lang="en-US" smtClean="0"/>
              <a:t>8</a:t>
            </a:fld>
            <a:endParaRPr lang="en-US"/>
          </a:p>
        </p:txBody>
      </p:sp>
    </p:spTree>
    <p:extLst>
      <p:ext uri="{BB962C8B-B14F-4D97-AF65-F5344CB8AC3E}">
        <p14:creationId xmlns:p14="http://schemas.microsoft.com/office/powerpoint/2010/main" val="228625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Leases with providers who operate provider-owned or provider-controlled Medicaid Waiver funded residential settings should also contain: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20" normalizeH="0" baseline="0" noProof="0" dirty="0" smtClean="0">
                <a:ln>
                  <a:noFill/>
                </a:ln>
                <a:solidFill>
                  <a:prstClr val="black"/>
                </a:solidFill>
                <a:effectLst/>
                <a:uLnTx/>
                <a:uFillTx/>
                <a:latin typeface="+mn-lt"/>
                <a:ea typeface="+mn-ea"/>
                <a:cs typeface="+mn-cs"/>
              </a:rPr>
              <a:t>The length of lease agreement (e.g., month to month, 1 year)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Terms for renewing or terminating the lease (e.g., X days prior written notice)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The rent terms: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date rent is due each month and the date by which it is considered late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monthly rent amount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any pro-ration for a partial month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fees for late rent, bounced checks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An explanation of any required fees in addition to the rent amount (e.g., deposits, food, household supplies)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smtClean="0"/>
          </a:p>
          <a:p>
            <a:endParaRPr lang="en-US" dirty="0" smtClean="0"/>
          </a:p>
          <a:p>
            <a:r>
              <a:rPr lang="en-US" dirty="0" smtClean="0"/>
              <a:t>Late rent fee cannot exceed the lesser of 10% of the monthly rent amount or the balance of rent owed</a:t>
            </a:r>
          </a:p>
          <a:p>
            <a:endParaRPr lang="en-US" dirty="0" smtClean="0"/>
          </a:p>
          <a:p>
            <a:r>
              <a:rPr lang="en-US" dirty="0" smtClean="0"/>
              <a:t>The</a:t>
            </a:r>
            <a:r>
              <a:rPr lang="en-US" baseline="0" dirty="0" smtClean="0"/>
              <a:t> processing fee for payment of rent with a back check cannot exceed $50</a:t>
            </a:r>
            <a:endParaRPr lang="en-US" dirty="0"/>
          </a:p>
        </p:txBody>
      </p:sp>
      <p:sp>
        <p:nvSpPr>
          <p:cNvPr id="4" name="Slide Number Placeholder 3"/>
          <p:cNvSpPr>
            <a:spLocks noGrp="1"/>
          </p:cNvSpPr>
          <p:nvPr>
            <p:ph type="sldNum" sz="quarter" idx="10"/>
          </p:nvPr>
        </p:nvSpPr>
        <p:spPr/>
        <p:txBody>
          <a:bodyPr/>
          <a:lstStyle/>
          <a:p>
            <a:fld id="{87C2E719-0EF4-4B5A-BC6B-56DCE561264E}" type="slidenum">
              <a:rPr lang="en-US" smtClean="0"/>
              <a:t>9</a:t>
            </a:fld>
            <a:endParaRPr lang="en-US"/>
          </a:p>
        </p:txBody>
      </p:sp>
    </p:spTree>
    <p:extLst>
      <p:ext uri="{BB962C8B-B14F-4D97-AF65-F5344CB8AC3E}">
        <p14:creationId xmlns:p14="http://schemas.microsoft.com/office/powerpoint/2010/main" val="3673843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lvl1pPr>
              <a:defRPr sz="3800">
                <a:solidFill>
                  <a:schemeClr val="tx1">
                    <a:lumMod val="75000"/>
                    <a:lumOff val="25000"/>
                  </a:schemeClr>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2004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0" y="0"/>
            <a:ext cx="9144000" cy="1143000"/>
          </a:xfrm>
          <a:prstGeom prst="rect">
            <a:avLst/>
          </a:prstGeom>
          <a:solidFill>
            <a:srgbClr val="3A66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DBHDS_Logo_CMYK_BLK_062014-Cropped.jpg"/>
          <p:cNvPicPr>
            <a:picLocks noChangeAspect="1"/>
          </p:cNvPicPr>
          <p:nvPr userDrawn="1"/>
        </p:nvPicPr>
        <p:blipFill>
          <a:blip r:embed="rId2" cstate="print"/>
          <a:stretch>
            <a:fillRect/>
          </a:stretch>
        </p:blipFill>
        <p:spPr>
          <a:xfrm>
            <a:off x="228600" y="152400"/>
            <a:ext cx="3962400" cy="850900"/>
          </a:xfrm>
          <a:prstGeom prst="rect">
            <a:avLst/>
          </a:prstGeom>
          <a:ln>
            <a:solidFill>
              <a:schemeClr val="accent1">
                <a:shade val="50000"/>
              </a:schemeClr>
            </a:solidFill>
          </a:ln>
        </p:spPr>
      </p:pic>
      <p:sp>
        <p:nvSpPr>
          <p:cNvPr id="11" name="Rectangle 10"/>
          <p:cNvSpPr/>
          <p:nvPr userDrawn="1"/>
        </p:nvSpPr>
        <p:spPr>
          <a:xfrm>
            <a:off x="0" y="1143000"/>
            <a:ext cx="9144000" cy="76200"/>
          </a:xfrm>
          <a:prstGeom prst="rect">
            <a:avLst/>
          </a:prstGeom>
          <a:solidFill>
            <a:srgbClr val="136735"/>
          </a:solidFill>
          <a:ln>
            <a:solidFill>
              <a:srgbClr val="136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userDrawn="1"/>
        </p:nvSpPr>
        <p:spPr>
          <a:xfrm>
            <a:off x="0" y="6400800"/>
            <a:ext cx="9144000" cy="400110"/>
          </a:xfrm>
          <a:prstGeom prst="rect">
            <a:avLst/>
          </a:prstGeom>
          <a:noFill/>
        </p:spPr>
        <p:txBody>
          <a:bodyPr wrap="square" rtlCol="0">
            <a:spAutoFit/>
          </a:bodyPr>
          <a:lstStyle/>
          <a:p>
            <a:pPr algn="ctr"/>
            <a:r>
              <a:rPr lang="en-US" sz="2000" b="1" dirty="0" smtClean="0">
                <a:solidFill>
                  <a:srgbClr val="3A6695"/>
                </a:solidFill>
              </a:rPr>
              <a:t>DBHDS Vision: A life of possibilities for all Virginians</a:t>
            </a:r>
            <a:endParaRPr lang="en-US" sz="2000" b="1" dirty="0">
              <a:solidFill>
                <a:srgbClr val="3A6695"/>
              </a:solidFill>
            </a:endParaRPr>
          </a:p>
        </p:txBody>
      </p:sp>
    </p:spTree>
    <p:extLst>
      <p:ext uri="{BB962C8B-B14F-4D97-AF65-F5344CB8AC3E}">
        <p14:creationId xmlns:p14="http://schemas.microsoft.com/office/powerpoint/2010/main" val="38164355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CC79AB-688A-424E-A396-73B3C502571A}" type="datetimeFigureOut">
              <a:rPr lang="en-US" smtClean="0">
                <a:solidFill>
                  <a:prstClr val="black"/>
                </a:solidFill>
              </a:rPr>
              <a:pPr/>
              <a:t>10/26/2020</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143000" y="4800600"/>
            <a:ext cx="2133600" cy="365125"/>
          </a:xfrm>
          <a:prstGeom prst="rect">
            <a:avLst/>
          </a:prstGeom>
        </p:spPr>
        <p:txBody>
          <a:bodyPr/>
          <a:lstStyle/>
          <a:p>
            <a:fld id="{CFD652B2-3FA3-4EA1-A792-019AB5AA5E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404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CC79AB-688A-424E-A396-73B3C502571A}" type="datetimeFigureOut">
              <a:rPr lang="en-US" smtClean="0">
                <a:solidFill>
                  <a:prstClr val="black"/>
                </a:solidFill>
              </a:rPr>
              <a:pPr/>
              <a:t>10/26/2020</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143000" y="4800600"/>
            <a:ext cx="2133600" cy="365125"/>
          </a:xfrm>
          <a:prstGeom prst="rect">
            <a:avLst/>
          </a:prstGeom>
        </p:spPr>
        <p:txBody>
          <a:bodyPr/>
          <a:lstStyle/>
          <a:p>
            <a:fld id="{CFD652B2-3FA3-4EA1-A792-019AB5AA5E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8561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 y="914400"/>
            <a:ext cx="86868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3"/>
          <p:cNvGrpSpPr/>
          <p:nvPr userDrawn="1"/>
        </p:nvGrpSpPr>
        <p:grpSpPr>
          <a:xfrm>
            <a:off x="0" y="6324600"/>
            <a:ext cx="9144000" cy="533400"/>
            <a:chOff x="0" y="6324600"/>
            <a:chExt cx="9144000" cy="533400"/>
          </a:xfrm>
        </p:grpSpPr>
        <p:pic>
          <p:nvPicPr>
            <p:cNvPr id="7" name="Picture 6" descr="DBHDS_Logo_CMYK_BLK_062014-Cropped.jpg"/>
            <p:cNvPicPr>
              <a:picLocks noChangeAspect="1"/>
            </p:cNvPicPr>
            <p:nvPr userDrawn="1"/>
          </p:nvPicPr>
          <p:blipFill>
            <a:blip r:embed="rId2" cstate="print"/>
            <a:stretch>
              <a:fillRect/>
            </a:stretch>
          </p:blipFill>
          <p:spPr>
            <a:xfrm>
              <a:off x="76200" y="6364224"/>
              <a:ext cx="2057400" cy="441814"/>
            </a:xfrm>
            <a:prstGeom prst="rect">
              <a:avLst/>
            </a:prstGeom>
          </p:spPr>
        </p:pic>
        <p:sp>
          <p:nvSpPr>
            <p:cNvPr id="8" name="Line 14"/>
            <p:cNvSpPr>
              <a:spLocks noChangeShapeType="1"/>
            </p:cNvSpPr>
            <p:nvPr userDrawn="1"/>
          </p:nvSpPr>
          <p:spPr bwMode="auto">
            <a:xfrm>
              <a:off x="0" y="6324600"/>
              <a:ext cx="9144000" cy="0"/>
            </a:xfrm>
            <a:prstGeom prst="line">
              <a:avLst/>
            </a:prstGeom>
            <a:noFill/>
            <a:ln w="12700">
              <a:solidFill>
                <a:schemeClr val="bg2"/>
              </a:solidFill>
              <a:round/>
              <a:headEnd/>
              <a:tailEnd/>
            </a:ln>
            <a:effectLst/>
          </p:spPr>
          <p:txBody>
            <a:bodyPr wrap="none" lIns="45720" rIns="45720" anchor="ctr"/>
            <a:lstStyle/>
            <a:p>
              <a:endParaRPr lang="en-US" dirty="0">
                <a:solidFill>
                  <a:prstClr val="black"/>
                </a:solidFill>
              </a:endParaRPr>
            </a:p>
          </p:txBody>
        </p:sp>
        <p:sp>
          <p:nvSpPr>
            <p:cNvPr id="9" name="Line 20"/>
            <p:cNvSpPr>
              <a:spLocks noChangeShapeType="1"/>
            </p:cNvSpPr>
            <p:nvPr userDrawn="1"/>
          </p:nvSpPr>
          <p:spPr bwMode="auto">
            <a:xfrm>
              <a:off x="8382000" y="6324600"/>
              <a:ext cx="0" cy="533400"/>
            </a:xfrm>
            <a:prstGeom prst="line">
              <a:avLst/>
            </a:prstGeom>
            <a:noFill/>
            <a:ln w="12700">
              <a:solidFill>
                <a:schemeClr val="bg2"/>
              </a:solidFill>
              <a:round/>
              <a:headEnd/>
              <a:tailEnd/>
            </a:ln>
            <a:effectLst/>
          </p:spPr>
          <p:txBody>
            <a:bodyPr wrap="none" lIns="45720" rIns="45720" anchor="ctr"/>
            <a:lstStyle/>
            <a:p>
              <a:endParaRPr lang="en-US" dirty="0">
                <a:solidFill>
                  <a:prstClr val="black"/>
                </a:solidFill>
              </a:endParaRPr>
            </a:p>
          </p:txBody>
        </p:sp>
      </p:grpSp>
      <p:sp>
        <p:nvSpPr>
          <p:cNvPr id="10" name="Rectangle 21"/>
          <p:cNvSpPr>
            <a:spLocks noChangeArrowheads="1"/>
          </p:cNvSpPr>
          <p:nvPr userDrawn="1"/>
        </p:nvSpPr>
        <p:spPr bwMode="auto">
          <a:xfrm>
            <a:off x="8382000" y="6434773"/>
            <a:ext cx="681037" cy="261610"/>
          </a:xfrm>
          <a:prstGeom prst="rect">
            <a:avLst/>
          </a:prstGeom>
          <a:noFill/>
          <a:ln w="12700">
            <a:noFill/>
            <a:miter lim="800000"/>
            <a:headEnd/>
            <a:tailEnd/>
          </a:ln>
          <a:effectLst/>
        </p:spPr>
        <p:txBody>
          <a:bodyPr wrap="square" anchor="ctr">
            <a:spAutoFit/>
          </a:bodyPr>
          <a:lstStyle/>
          <a:p>
            <a:pPr eaLnBrk="0" hangingPunct="0">
              <a:spcBef>
                <a:spcPct val="0"/>
              </a:spcBef>
              <a:buClr>
                <a:srgbClr val="F4001D"/>
              </a:buClr>
              <a:buSzPct val="85000"/>
              <a:buFont typeface="Wingdings" pitchFamily="2" charset="2"/>
              <a:buNone/>
              <a:tabLst>
                <a:tab pos="1314450" algn="l"/>
              </a:tabLst>
            </a:pPr>
            <a:r>
              <a:rPr lang="en-US" sz="1100" dirty="0" smtClean="0">
                <a:solidFill>
                  <a:srgbClr val="969696"/>
                </a:solidFill>
                <a:ea typeface="Arial Unicode MS" pitchFamily="34" charset="-128"/>
                <a:cs typeface="Arial Unicode MS" pitchFamily="34" charset="-128"/>
              </a:rPr>
              <a:t>Slide </a:t>
            </a:r>
            <a:fld id="{DB6C938E-0321-4CDF-9DE4-D1C1AAD9B854}" type="slidenum">
              <a:rPr lang="en-US" sz="1100">
                <a:solidFill>
                  <a:srgbClr val="969696"/>
                </a:solidFill>
                <a:ea typeface="Arial Unicode MS" pitchFamily="34" charset="-128"/>
                <a:cs typeface="Arial Unicode MS" pitchFamily="34" charset="-128"/>
              </a:rPr>
              <a:pPr eaLnBrk="0" hangingPunct="0">
                <a:spcBef>
                  <a:spcPct val="0"/>
                </a:spcBef>
                <a:buClr>
                  <a:srgbClr val="F4001D"/>
                </a:buClr>
                <a:buSzPct val="85000"/>
                <a:buFont typeface="Wingdings" pitchFamily="2" charset="2"/>
                <a:buNone/>
                <a:tabLst>
                  <a:tab pos="1314450" algn="l"/>
                </a:tabLst>
              </a:pPr>
              <a:t>‹#›</a:t>
            </a:fld>
            <a:endParaRPr lang="en-US" sz="1100" dirty="0">
              <a:solidFill>
                <a:srgbClr val="969696"/>
              </a:solidFill>
            </a:endParaRPr>
          </a:p>
        </p:txBody>
      </p:sp>
    </p:spTree>
    <p:extLst>
      <p:ext uri="{BB962C8B-B14F-4D97-AF65-F5344CB8AC3E}">
        <p14:creationId xmlns:p14="http://schemas.microsoft.com/office/powerpoint/2010/main" val="68320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CC79AB-688A-424E-A396-73B3C502571A}" type="datetimeFigureOut">
              <a:rPr lang="en-US" smtClean="0">
                <a:solidFill>
                  <a:prstClr val="black"/>
                </a:solidFill>
              </a:rPr>
              <a:pPr/>
              <a:t>10/26/2020</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143000" y="4800600"/>
            <a:ext cx="2133600" cy="365125"/>
          </a:xfrm>
          <a:prstGeom prst="rect">
            <a:avLst/>
          </a:prstGeom>
        </p:spPr>
        <p:txBody>
          <a:bodyPr/>
          <a:lstStyle/>
          <a:p>
            <a:fld id="{CFD652B2-3FA3-4EA1-A792-019AB5AA5E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0945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8" name="Group 7"/>
          <p:cNvGrpSpPr/>
          <p:nvPr userDrawn="1"/>
        </p:nvGrpSpPr>
        <p:grpSpPr>
          <a:xfrm>
            <a:off x="0" y="6324600"/>
            <a:ext cx="9144000" cy="533400"/>
            <a:chOff x="0" y="6324600"/>
            <a:chExt cx="9144000" cy="533400"/>
          </a:xfrm>
        </p:grpSpPr>
        <p:pic>
          <p:nvPicPr>
            <p:cNvPr id="9" name="Picture 8" descr="DBHDS_Logo_CMYK_BLK_062014-Cropped.jpg"/>
            <p:cNvPicPr>
              <a:picLocks noChangeAspect="1"/>
            </p:cNvPicPr>
            <p:nvPr userDrawn="1"/>
          </p:nvPicPr>
          <p:blipFill>
            <a:blip r:embed="rId2" cstate="print"/>
            <a:stretch>
              <a:fillRect/>
            </a:stretch>
          </p:blipFill>
          <p:spPr>
            <a:xfrm>
              <a:off x="76200" y="6364224"/>
              <a:ext cx="2057400" cy="441814"/>
            </a:xfrm>
            <a:prstGeom prst="rect">
              <a:avLst/>
            </a:prstGeom>
          </p:spPr>
        </p:pic>
        <p:sp>
          <p:nvSpPr>
            <p:cNvPr id="10" name="Line 14"/>
            <p:cNvSpPr>
              <a:spLocks noChangeShapeType="1"/>
            </p:cNvSpPr>
            <p:nvPr userDrawn="1"/>
          </p:nvSpPr>
          <p:spPr bwMode="auto">
            <a:xfrm>
              <a:off x="0" y="6324600"/>
              <a:ext cx="9144000" cy="0"/>
            </a:xfrm>
            <a:prstGeom prst="line">
              <a:avLst/>
            </a:prstGeom>
            <a:noFill/>
            <a:ln w="12700">
              <a:solidFill>
                <a:schemeClr val="bg2"/>
              </a:solidFill>
              <a:round/>
              <a:headEnd/>
              <a:tailEnd/>
            </a:ln>
            <a:effectLst/>
          </p:spPr>
          <p:txBody>
            <a:bodyPr wrap="none" lIns="45720" rIns="45720" anchor="ctr"/>
            <a:lstStyle/>
            <a:p>
              <a:endParaRPr lang="en-US" dirty="0">
                <a:solidFill>
                  <a:prstClr val="black"/>
                </a:solidFill>
              </a:endParaRPr>
            </a:p>
          </p:txBody>
        </p:sp>
        <p:sp>
          <p:nvSpPr>
            <p:cNvPr id="11" name="Line 20"/>
            <p:cNvSpPr>
              <a:spLocks noChangeShapeType="1"/>
            </p:cNvSpPr>
            <p:nvPr userDrawn="1"/>
          </p:nvSpPr>
          <p:spPr bwMode="auto">
            <a:xfrm>
              <a:off x="8382000" y="6324600"/>
              <a:ext cx="0" cy="533400"/>
            </a:xfrm>
            <a:prstGeom prst="line">
              <a:avLst/>
            </a:prstGeom>
            <a:noFill/>
            <a:ln w="12700">
              <a:solidFill>
                <a:schemeClr val="bg2"/>
              </a:solidFill>
              <a:round/>
              <a:headEnd/>
              <a:tailEnd/>
            </a:ln>
            <a:effectLst/>
          </p:spPr>
          <p:txBody>
            <a:bodyPr wrap="none" lIns="45720" rIns="45720" anchor="ctr"/>
            <a:lstStyle/>
            <a:p>
              <a:endParaRPr lang="en-US" dirty="0">
                <a:solidFill>
                  <a:prstClr val="black"/>
                </a:solidFill>
              </a:endParaRPr>
            </a:p>
          </p:txBody>
        </p:sp>
      </p:grpSp>
      <p:sp>
        <p:nvSpPr>
          <p:cNvPr id="12" name="Rectangle 21"/>
          <p:cNvSpPr>
            <a:spLocks noChangeArrowheads="1"/>
          </p:cNvSpPr>
          <p:nvPr userDrawn="1"/>
        </p:nvSpPr>
        <p:spPr bwMode="auto">
          <a:xfrm>
            <a:off x="8382000" y="6434773"/>
            <a:ext cx="681037" cy="261610"/>
          </a:xfrm>
          <a:prstGeom prst="rect">
            <a:avLst/>
          </a:prstGeom>
          <a:noFill/>
          <a:ln w="12700">
            <a:noFill/>
            <a:miter lim="800000"/>
            <a:headEnd/>
            <a:tailEnd/>
          </a:ln>
          <a:effectLst/>
        </p:spPr>
        <p:txBody>
          <a:bodyPr wrap="square" anchor="ctr">
            <a:spAutoFit/>
          </a:bodyPr>
          <a:lstStyle/>
          <a:p>
            <a:pPr eaLnBrk="0" hangingPunct="0">
              <a:spcBef>
                <a:spcPct val="0"/>
              </a:spcBef>
              <a:buClr>
                <a:srgbClr val="F4001D"/>
              </a:buClr>
              <a:buSzPct val="85000"/>
              <a:buFont typeface="Wingdings" pitchFamily="2" charset="2"/>
              <a:buNone/>
              <a:tabLst>
                <a:tab pos="1314450" algn="l"/>
              </a:tabLst>
            </a:pPr>
            <a:r>
              <a:rPr lang="en-US" sz="1100" dirty="0" smtClean="0">
                <a:solidFill>
                  <a:srgbClr val="969696"/>
                </a:solidFill>
                <a:ea typeface="Arial Unicode MS" pitchFamily="34" charset="-128"/>
                <a:cs typeface="Arial Unicode MS" pitchFamily="34" charset="-128"/>
              </a:rPr>
              <a:t>Slide </a:t>
            </a:r>
            <a:fld id="{DB6C938E-0321-4CDF-9DE4-D1C1AAD9B854}" type="slidenum">
              <a:rPr lang="en-US" sz="1100">
                <a:solidFill>
                  <a:srgbClr val="969696"/>
                </a:solidFill>
                <a:ea typeface="Arial Unicode MS" pitchFamily="34" charset="-128"/>
                <a:cs typeface="Arial Unicode MS" pitchFamily="34" charset="-128"/>
              </a:rPr>
              <a:pPr eaLnBrk="0" hangingPunct="0">
                <a:spcBef>
                  <a:spcPct val="0"/>
                </a:spcBef>
                <a:buClr>
                  <a:srgbClr val="F4001D"/>
                </a:buClr>
                <a:buSzPct val="85000"/>
                <a:buFont typeface="Wingdings" pitchFamily="2" charset="2"/>
                <a:buNone/>
                <a:tabLst>
                  <a:tab pos="1314450" algn="l"/>
                </a:tabLst>
              </a:pPr>
              <a:t>‹#›</a:t>
            </a:fld>
            <a:endParaRPr lang="en-US" sz="1100" dirty="0">
              <a:solidFill>
                <a:srgbClr val="969696"/>
              </a:solidFill>
            </a:endParaRPr>
          </a:p>
        </p:txBody>
      </p:sp>
    </p:spTree>
    <p:extLst>
      <p:ext uri="{BB962C8B-B14F-4D97-AF65-F5344CB8AC3E}">
        <p14:creationId xmlns:p14="http://schemas.microsoft.com/office/powerpoint/2010/main" val="36594971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BCC79AB-688A-424E-A396-73B3C502571A}" type="datetimeFigureOut">
              <a:rPr lang="en-US" smtClean="0">
                <a:solidFill>
                  <a:prstClr val="black"/>
                </a:solidFill>
              </a:rPr>
              <a:pPr/>
              <a:t>10/26/2020</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1143000" y="4800600"/>
            <a:ext cx="2133600" cy="365125"/>
          </a:xfrm>
          <a:prstGeom prst="rect">
            <a:avLst/>
          </a:prstGeom>
        </p:spPr>
        <p:txBody>
          <a:bodyPr/>
          <a:lstStyle/>
          <a:p>
            <a:fld id="{CFD652B2-3FA3-4EA1-A792-019AB5AA5E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4487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BCC79AB-688A-424E-A396-73B3C502571A}" type="datetimeFigureOut">
              <a:rPr lang="en-US" smtClean="0">
                <a:solidFill>
                  <a:prstClr val="black"/>
                </a:solidFill>
              </a:rPr>
              <a:pPr/>
              <a:t>10/26/2020</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1143000" y="4800600"/>
            <a:ext cx="2133600" cy="365125"/>
          </a:xfrm>
          <a:prstGeom prst="rect">
            <a:avLst/>
          </a:prstGeom>
        </p:spPr>
        <p:txBody>
          <a:bodyPr/>
          <a:lstStyle/>
          <a:p>
            <a:fld id="{CFD652B2-3FA3-4EA1-A792-019AB5AA5E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3765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BCC79AB-688A-424E-A396-73B3C502571A}" type="datetimeFigureOut">
              <a:rPr lang="en-US" smtClean="0">
                <a:solidFill>
                  <a:prstClr val="black"/>
                </a:solidFill>
              </a:rPr>
              <a:pPr/>
              <a:t>10/26/2020</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1143000" y="4800600"/>
            <a:ext cx="2133600" cy="365125"/>
          </a:xfrm>
          <a:prstGeom prst="rect">
            <a:avLst/>
          </a:prstGeom>
        </p:spPr>
        <p:txBody>
          <a:bodyPr/>
          <a:lstStyle/>
          <a:p>
            <a:fld id="{CFD652B2-3FA3-4EA1-A792-019AB5AA5E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823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CC79AB-688A-424E-A396-73B3C502571A}" type="datetimeFigureOut">
              <a:rPr lang="en-US" smtClean="0">
                <a:solidFill>
                  <a:prstClr val="black"/>
                </a:solidFill>
              </a:rPr>
              <a:pPr/>
              <a:t>10/26/2020</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1143000" y="4800600"/>
            <a:ext cx="2133600" cy="365125"/>
          </a:xfrm>
          <a:prstGeom prst="rect">
            <a:avLst/>
          </a:prstGeom>
        </p:spPr>
        <p:txBody>
          <a:bodyPr/>
          <a:lstStyle/>
          <a:p>
            <a:fld id="{CFD652B2-3FA3-4EA1-A792-019AB5AA5E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7160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CC79AB-688A-424E-A396-73B3C502571A}" type="datetimeFigureOut">
              <a:rPr lang="en-US" smtClean="0">
                <a:solidFill>
                  <a:prstClr val="black"/>
                </a:solidFill>
              </a:rPr>
              <a:pPr/>
              <a:t>10/26/2020</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1143000" y="4800600"/>
            <a:ext cx="2133600" cy="365125"/>
          </a:xfrm>
          <a:prstGeom prst="rect">
            <a:avLst/>
          </a:prstGeom>
        </p:spPr>
        <p:txBody>
          <a:bodyPr/>
          <a:lstStyle/>
          <a:p>
            <a:fld id="{CFD652B2-3FA3-4EA1-A792-019AB5AA5E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2710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rgbClr val="3A6695"/>
          </a:solidFill>
          <a:ln>
            <a:solidFill>
              <a:srgbClr val="3A66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0"/>
            <a:ext cx="91440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990600"/>
            <a:ext cx="8686800" cy="5334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762000"/>
            <a:ext cx="9144000" cy="45719"/>
          </a:xfrm>
          <a:prstGeom prst="rect">
            <a:avLst/>
          </a:prstGeom>
          <a:solidFill>
            <a:srgbClr val="136735"/>
          </a:solidFill>
          <a:ln>
            <a:solidFill>
              <a:srgbClr val="136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6917774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3500"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bhds.virginia.gov/assets/doc/QMD/OL/ol-complaint-form_nov_18_19_distributed.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dmas.virginia.gov/contactforms/#/hom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dhcd.virginia.gov/sites/default/files/Docx/landlord-tenant/statement-of-tenant-rights-and-responsibilities-english.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valegalaid.org/issues/housing/landlord-and-tenant-issues" TargetMode="External"/><Relationship Id="rId5" Type="http://schemas.openxmlformats.org/officeDocument/2006/relationships/hyperlink" Target="http://www.vplc.org/" TargetMode="External"/><Relationship Id="rId4" Type="http://schemas.openxmlformats.org/officeDocument/2006/relationships/hyperlink" Target="https://www.dhcd.virginia.gov/landlord-tenant-resour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06290"/>
            <a:ext cx="7772400" cy="1470025"/>
          </a:xfrm>
        </p:spPr>
        <p:txBody>
          <a:bodyPr>
            <a:normAutofit fontScale="90000"/>
          </a:bodyPr>
          <a:lstStyle/>
          <a:p>
            <a:r>
              <a:rPr lang="en-US" b="1" dirty="0" smtClean="0"/>
              <a:t>Reviewing Leases in </a:t>
            </a:r>
            <a:br>
              <a:rPr lang="en-US" b="1" dirty="0" smtClean="0"/>
            </a:br>
            <a:r>
              <a:rPr lang="en-US" b="1" dirty="0" smtClean="0"/>
              <a:t>Medicaid DD Waiver Residential Settings</a:t>
            </a:r>
            <a:endParaRPr lang="en-US" b="1" dirty="0"/>
          </a:p>
        </p:txBody>
      </p:sp>
      <p:sp>
        <p:nvSpPr>
          <p:cNvPr id="3" name="Subtitle 2"/>
          <p:cNvSpPr>
            <a:spLocks noGrp="1"/>
          </p:cNvSpPr>
          <p:nvPr>
            <p:ph type="subTitle" idx="1"/>
          </p:nvPr>
        </p:nvSpPr>
        <p:spPr>
          <a:xfrm>
            <a:off x="478971" y="2656125"/>
            <a:ext cx="8207829" cy="1752600"/>
          </a:xfrm>
        </p:spPr>
        <p:txBody>
          <a:bodyPr>
            <a:normAutofit/>
          </a:bodyPr>
          <a:lstStyle/>
          <a:p>
            <a:r>
              <a:rPr lang="en-US" sz="2200" dirty="0" smtClean="0"/>
              <a:t>DBHDS Office of Community Housing</a:t>
            </a:r>
          </a:p>
          <a:p>
            <a:r>
              <a:rPr lang="en-US" sz="2200" dirty="0" smtClean="0"/>
              <a:t>Jeannie Cummins, Senior Regional Housing Coordinator</a:t>
            </a:r>
          </a:p>
          <a:p>
            <a:r>
              <a:rPr lang="en-US" sz="2200" dirty="0" smtClean="0"/>
              <a:t>j.cummins@dbhds.virginia.gov</a:t>
            </a:r>
          </a:p>
        </p:txBody>
      </p:sp>
      <p:pic>
        <p:nvPicPr>
          <p:cNvPr id="5" name="Pictur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65892" y="3886200"/>
            <a:ext cx="2612216" cy="2416545"/>
          </a:xfrm>
          <a:prstGeom prst="rect">
            <a:avLst/>
          </a:prstGeom>
        </p:spPr>
      </p:pic>
    </p:spTree>
    <p:extLst>
      <p:ext uri="{BB962C8B-B14F-4D97-AF65-F5344CB8AC3E}">
        <p14:creationId xmlns:p14="http://schemas.microsoft.com/office/powerpoint/2010/main" val="433194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Terms &amp; Provisions Leases SHOULD Contain</a:t>
            </a:r>
            <a:endParaRPr lang="en-US" dirty="0"/>
          </a:p>
        </p:txBody>
      </p:sp>
      <p:sp>
        <p:nvSpPr>
          <p:cNvPr id="3" name="Content Placeholder 2"/>
          <p:cNvSpPr>
            <a:spLocks noGrp="1"/>
          </p:cNvSpPr>
          <p:nvPr>
            <p:ph sz="half" idx="1"/>
          </p:nvPr>
        </p:nvSpPr>
        <p:spPr>
          <a:xfrm>
            <a:off x="182878" y="888275"/>
            <a:ext cx="8830495" cy="5460274"/>
          </a:xfrm>
        </p:spPr>
        <p:txBody>
          <a:bodyPr>
            <a:normAutofit fontScale="92500" lnSpcReduction="20000"/>
          </a:bodyPr>
          <a:lstStyle/>
          <a:p>
            <a:r>
              <a:rPr lang="en-US" dirty="0"/>
              <a:t>D</a:t>
            </a:r>
            <a:r>
              <a:rPr lang="en-US" dirty="0" smtClean="0"/>
              <a:t>escription of who provides and pays for each utility (landlord or tenant)</a:t>
            </a:r>
          </a:p>
          <a:p>
            <a:r>
              <a:rPr lang="en-US" dirty="0" smtClean="0"/>
              <a:t>House rules and tenant responsibilities regarding:</a:t>
            </a:r>
          </a:p>
          <a:p>
            <a:pPr lvl="1"/>
            <a:r>
              <a:rPr lang="en-US" dirty="0" smtClean="0"/>
              <a:t>Pets</a:t>
            </a:r>
          </a:p>
          <a:p>
            <a:pPr lvl="1"/>
            <a:r>
              <a:rPr lang="en-US" dirty="0" smtClean="0"/>
              <a:t>Visitors</a:t>
            </a:r>
          </a:p>
          <a:p>
            <a:pPr lvl="1"/>
            <a:r>
              <a:rPr lang="en-US" dirty="0" smtClean="0"/>
              <a:t>Noise</a:t>
            </a:r>
          </a:p>
          <a:p>
            <a:pPr lvl="1"/>
            <a:r>
              <a:rPr lang="en-US" dirty="0" smtClean="0"/>
              <a:t>Decorating</a:t>
            </a:r>
          </a:p>
          <a:p>
            <a:pPr lvl="1"/>
            <a:r>
              <a:rPr lang="en-US" dirty="0" smtClean="0"/>
              <a:t>Housekeeping</a:t>
            </a:r>
          </a:p>
          <a:p>
            <a:pPr lvl="1"/>
            <a:r>
              <a:rPr lang="en-US" dirty="0" smtClean="0"/>
              <a:t>Smoking</a:t>
            </a:r>
          </a:p>
          <a:p>
            <a:r>
              <a:rPr lang="en-US" dirty="0" smtClean="0"/>
              <a:t>How tenant/landlord damages will be handled</a:t>
            </a:r>
          </a:p>
          <a:p>
            <a:r>
              <a:rPr lang="en-US" dirty="0" smtClean="0"/>
              <a:t>Conditions under which the landlord                                           can access the tenant’s space, e.g.: </a:t>
            </a:r>
          </a:p>
          <a:p>
            <a:pPr lvl="1"/>
            <a:r>
              <a:rPr lang="en-US" dirty="0" smtClean="0"/>
              <a:t>24 or 48 hour written notice for                                                                                            non-emergencies </a:t>
            </a:r>
          </a:p>
          <a:p>
            <a:pPr lvl="1"/>
            <a:r>
              <a:rPr lang="en-US" dirty="0" smtClean="0"/>
              <a:t>no notice for emergencies</a:t>
            </a:r>
          </a:p>
        </p:txBody>
      </p:sp>
      <p:pic>
        <p:nvPicPr>
          <p:cNvPr id="7" name="Content Placeholder 6" descr="Roommate Rules | Attic Chatte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5384"/>
          <a:stretch/>
        </p:blipFill>
        <p:spPr>
          <a:xfrm>
            <a:off x="5956663" y="4362994"/>
            <a:ext cx="3056710" cy="1959429"/>
          </a:xfrm>
        </p:spPr>
      </p:pic>
    </p:spTree>
    <p:extLst>
      <p:ext uri="{BB962C8B-B14F-4D97-AF65-F5344CB8AC3E}">
        <p14:creationId xmlns:p14="http://schemas.microsoft.com/office/powerpoint/2010/main" val="3615070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Terms &amp; Provisions Leases SHOULD Contain</a:t>
            </a:r>
            <a:endParaRPr lang="en-US" dirty="0"/>
          </a:p>
        </p:txBody>
      </p:sp>
      <p:sp>
        <p:nvSpPr>
          <p:cNvPr id="3" name="Content Placeholder 2"/>
          <p:cNvSpPr>
            <a:spLocks noGrp="1"/>
          </p:cNvSpPr>
          <p:nvPr>
            <p:ph sz="half" idx="1"/>
          </p:nvPr>
        </p:nvSpPr>
        <p:spPr>
          <a:xfrm>
            <a:off x="4876800" y="1175657"/>
            <a:ext cx="4038600" cy="4972277"/>
          </a:xfrm>
        </p:spPr>
        <p:txBody>
          <a:bodyPr>
            <a:normAutofit fontScale="92500" lnSpcReduction="10000"/>
          </a:bodyPr>
          <a:lstStyle/>
          <a:p>
            <a:pPr marL="0" indent="0">
              <a:buNone/>
            </a:pPr>
            <a:r>
              <a:rPr lang="en-US" dirty="0"/>
              <a:t>Explanation </a:t>
            </a:r>
            <a:r>
              <a:rPr lang="en-US" dirty="0" smtClean="0"/>
              <a:t>of: </a:t>
            </a:r>
          </a:p>
          <a:p>
            <a:r>
              <a:rPr lang="en-US" dirty="0" smtClean="0"/>
              <a:t>what </a:t>
            </a:r>
            <a:r>
              <a:rPr lang="en-US" dirty="0"/>
              <a:t>constitutes remediable and non-remediable breaches of the agreement by the landlord/tenant</a:t>
            </a:r>
          </a:p>
          <a:p>
            <a:r>
              <a:rPr lang="en-US" dirty="0" smtClean="0"/>
              <a:t>remedies available to the landlord or the tenant if either breaches the agreement</a:t>
            </a:r>
          </a:p>
          <a:p>
            <a:r>
              <a:rPr lang="en-US" dirty="0" smtClean="0"/>
              <a:t>the process for resolving disputes related to the agreement</a:t>
            </a:r>
          </a:p>
          <a:p>
            <a:pPr marL="0" indent="0">
              <a:buNone/>
            </a:pPr>
            <a:endParaRPr lang="en-US" dirty="0" smtClean="0"/>
          </a:p>
        </p:txBody>
      </p:sp>
      <p:pic>
        <p:nvPicPr>
          <p:cNvPr id="5" name="Picture 4" descr="5 Most Common Rental Lease Violations And How To Handle ..."/>
          <p:cNvPicPr>
            <a:picLocks noChangeAspect="1"/>
          </p:cNvPicPr>
          <p:nvPr/>
        </p:nvPicPr>
        <p:blipFill rotWithShape="1">
          <a:blip r:embed="rId3">
            <a:extLst>
              <a:ext uri="{28A0092B-C50C-407E-A947-70E740481C1C}">
                <a14:useLocalDpi xmlns:a14="http://schemas.microsoft.com/office/drawing/2010/main" val="0"/>
              </a:ext>
            </a:extLst>
          </a:blip>
          <a:srcRect l="10608" r="8200"/>
          <a:stretch/>
        </p:blipFill>
        <p:spPr>
          <a:xfrm>
            <a:off x="383367" y="2135617"/>
            <a:ext cx="4493433" cy="2767149"/>
          </a:xfrm>
          <a:prstGeom prst="rect">
            <a:avLst/>
          </a:prstGeom>
        </p:spPr>
      </p:pic>
    </p:spTree>
    <p:extLst>
      <p:ext uri="{BB962C8B-B14F-4D97-AF65-F5344CB8AC3E}">
        <p14:creationId xmlns:p14="http://schemas.microsoft.com/office/powerpoint/2010/main" val="2556787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&amp; Provisions Leases SHOULD NOT Contain</a:t>
            </a:r>
            <a:endParaRPr lang="en-US" dirty="0"/>
          </a:p>
        </p:txBody>
      </p:sp>
      <p:sp>
        <p:nvSpPr>
          <p:cNvPr id="3" name="Content Placeholder 2"/>
          <p:cNvSpPr>
            <a:spLocks noGrp="1"/>
          </p:cNvSpPr>
          <p:nvPr>
            <p:ph idx="1"/>
          </p:nvPr>
        </p:nvSpPr>
        <p:spPr>
          <a:xfrm>
            <a:off x="74022" y="914400"/>
            <a:ext cx="5647509" cy="5538651"/>
          </a:xfrm>
        </p:spPr>
        <p:txBody>
          <a:bodyPr>
            <a:normAutofit/>
          </a:bodyPr>
          <a:lstStyle/>
          <a:p>
            <a:r>
              <a:rPr lang="en-US" spc="-50" dirty="0" smtClean="0"/>
              <a:t>Provisions that require the tenant to: </a:t>
            </a:r>
          </a:p>
          <a:p>
            <a:pPr lvl="1"/>
            <a:r>
              <a:rPr lang="en-US" dirty="0"/>
              <a:t>a</a:t>
            </a:r>
            <a:r>
              <a:rPr lang="en-US" dirty="0" smtClean="0"/>
              <a:t>gree to waive or forgo rights or remedies under the Virginia Residential Landlord Tenant Act (VRLTA)</a:t>
            </a:r>
          </a:p>
          <a:p>
            <a:pPr lvl="1"/>
            <a:r>
              <a:rPr lang="en-US" dirty="0" smtClean="0"/>
              <a:t>authorize any person to confess judgement on a claim arising out of the rental agreement</a:t>
            </a:r>
          </a:p>
          <a:p>
            <a:pPr lvl="1"/>
            <a:r>
              <a:rPr lang="en-US" dirty="0" smtClean="0"/>
              <a:t>agree to pay the landlord’s attorney fees (except as permitted by VRLTA)</a:t>
            </a:r>
          </a:p>
        </p:txBody>
      </p:sp>
      <p:pic>
        <p:nvPicPr>
          <p:cNvPr id="4" name="Picture 3" descr="Free photo Symbol Cross Icon Forbidden X No Sign Close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012" y="1705791"/>
            <a:ext cx="3668486" cy="3668486"/>
          </a:xfrm>
          <a:prstGeom prst="rect">
            <a:avLst/>
          </a:prstGeom>
        </p:spPr>
      </p:pic>
    </p:spTree>
    <p:extLst>
      <p:ext uri="{BB962C8B-B14F-4D97-AF65-F5344CB8AC3E}">
        <p14:creationId xmlns:p14="http://schemas.microsoft.com/office/powerpoint/2010/main" val="4281079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&amp; Provisions Leases SHOULD NOT Contain</a:t>
            </a:r>
            <a:endParaRPr lang="en-US" dirty="0"/>
          </a:p>
        </p:txBody>
      </p:sp>
      <p:sp>
        <p:nvSpPr>
          <p:cNvPr id="3" name="Content Placeholder 2"/>
          <p:cNvSpPr>
            <a:spLocks noGrp="1"/>
          </p:cNvSpPr>
          <p:nvPr>
            <p:ph idx="1"/>
          </p:nvPr>
        </p:nvSpPr>
        <p:spPr>
          <a:xfrm>
            <a:off x="21771" y="888273"/>
            <a:ext cx="5778138" cy="5617029"/>
          </a:xfrm>
        </p:spPr>
        <p:txBody>
          <a:bodyPr>
            <a:normAutofit lnSpcReduction="10000"/>
          </a:bodyPr>
          <a:lstStyle/>
          <a:p>
            <a:r>
              <a:rPr lang="en-US" dirty="0"/>
              <a:t>Provisions that require the tenant to: </a:t>
            </a:r>
          </a:p>
          <a:p>
            <a:pPr lvl="1"/>
            <a:r>
              <a:rPr lang="en-US" dirty="0" smtClean="0"/>
              <a:t>agree to </a:t>
            </a:r>
          </a:p>
          <a:p>
            <a:pPr lvl="2"/>
            <a:r>
              <a:rPr lang="en-US" dirty="0" smtClean="0"/>
              <a:t>exculpate </a:t>
            </a:r>
            <a:r>
              <a:rPr lang="en-US" dirty="0"/>
              <a:t>or </a:t>
            </a:r>
            <a:r>
              <a:rPr lang="en-US" dirty="0" smtClean="0"/>
              <a:t>limit </a:t>
            </a:r>
            <a:r>
              <a:rPr lang="en-US" dirty="0"/>
              <a:t>landlord liability to the tenant arising under law or </a:t>
            </a:r>
            <a:endParaRPr lang="en-US" dirty="0" smtClean="0"/>
          </a:p>
          <a:p>
            <a:pPr lvl="2"/>
            <a:r>
              <a:rPr lang="en-US" dirty="0" smtClean="0"/>
              <a:t>indemnify </a:t>
            </a:r>
            <a:r>
              <a:rPr lang="en-US" dirty="0"/>
              <a:t>the landlord for that liability or any associated costs</a:t>
            </a:r>
          </a:p>
          <a:p>
            <a:pPr lvl="1"/>
            <a:r>
              <a:rPr lang="en-US" dirty="0" smtClean="0"/>
              <a:t>pay for a security deposit AND purchase a bond or commercial insurance policy to secure the performance of the terms and conditions of a rental agreement, if the total of the security deposit and bond or insurance coverage exceeds two months’ rent</a:t>
            </a:r>
          </a:p>
          <a:p>
            <a:pPr lvl="1"/>
            <a:endParaRPr lang="en-US" dirty="0"/>
          </a:p>
        </p:txBody>
      </p:sp>
      <p:pic>
        <p:nvPicPr>
          <p:cNvPr id="4" name="Picture 3" descr="Free photo Symbol Cross Icon Forbidden X No Sign Close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514" y="1747157"/>
            <a:ext cx="3668486" cy="3668486"/>
          </a:xfrm>
          <a:prstGeom prst="rect">
            <a:avLst/>
          </a:prstGeom>
        </p:spPr>
      </p:pic>
    </p:spTree>
    <p:extLst>
      <p:ext uri="{BB962C8B-B14F-4D97-AF65-F5344CB8AC3E}">
        <p14:creationId xmlns:p14="http://schemas.microsoft.com/office/powerpoint/2010/main" val="570159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&amp; Provisions Leases SHOULD NOT Contain</a:t>
            </a:r>
            <a:endParaRPr lang="en-US" dirty="0"/>
          </a:p>
        </p:txBody>
      </p:sp>
      <p:sp>
        <p:nvSpPr>
          <p:cNvPr id="3" name="Content Placeholder 2"/>
          <p:cNvSpPr>
            <a:spLocks noGrp="1"/>
          </p:cNvSpPr>
          <p:nvPr>
            <p:ph idx="1"/>
          </p:nvPr>
        </p:nvSpPr>
        <p:spPr>
          <a:xfrm>
            <a:off x="152400" y="1175656"/>
            <a:ext cx="3949330" cy="5146767"/>
          </a:xfrm>
        </p:spPr>
        <p:txBody>
          <a:bodyPr>
            <a:normAutofit/>
          </a:bodyPr>
          <a:lstStyle/>
          <a:p>
            <a:r>
              <a:rPr lang="en-US" dirty="0" smtClean="0"/>
              <a:t>Provisions that: </a:t>
            </a:r>
          </a:p>
          <a:p>
            <a:pPr lvl="1"/>
            <a:r>
              <a:rPr lang="en-US" dirty="0" smtClean="0"/>
              <a:t>allow </a:t>
            </a:r>
            <a:r>
              <a:rPr lang="en-US" dirty="0"/>
              <a:t>the landlord to charge </a:t>
            </a:r>
            <a:r>
              <a:rPr lang="en-US" dirty="0" smtClean="0"/>
              <a:t>excessive </a:t>
            </a:r>
            <a:r>
              <a:rPr lang="en-US" dirty="0"/>
              <a:t>fees for late </a:t>
            </a:r>
            <a:r>
              <a:rPr lang="en-US" dirty="0" smtClean="0"/>
              <a:t>rent</a:t>
            </a:r>
          </a:p>
          <a:p>
            <a:pPr lvl="1"/>
            <a:r>
              <a:rPr lang="en-US" dirty="0" smtClean="0"/>
              <a:t>require the tenant to pay more than 2 month’s rent in a security deposit and/or damage insurance</a:t>
            </a:r>
            <a:endParaRPr lang="en-US" dirty="0"/>
          </a:p>
        </p:txBody>
      </p:sp>
      <p:sp>
        <p:nvSpPr>
          <p:cNvPr id="6" name="&quot;No&quot; Symbol 5"/>
          <p:cNvSpPr/>
          <p:nvPr/>
        </p:nvSpPr>
        <p:spPr>
          <a:xfrm>
            <a:off x="4049489" y="1175656"/>
            <a:ext cx="4781006" cy="4493622"/>
          </a:xfrm>
          <a:prstGeom prst="noSmoking">
            <a:avLst>
              <a:gd name="adj" fmla="val 685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4702627" y="2168435"/>
            <a:ext cx="3526971" cy="2677656"/>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2.1:  If rent is not paid by the fifth of the month, it is considered overdue.  The penalty for overdue rent is $500 per month.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250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Problematic Lease Terms &amp; Provisions</a:t>
            </a:r>
            <a:endParaRPr lang="en-US" dirty="0"/>
          </a:p>
        </p:txBody>
      </p:sp>
      <p:sp>
        <p:nvSpPr>
          <p:cNvPr id="3" name="Content Placeholder 2"/>
          <p:cNvSpPr>
            <a:spLocks noGrp="1"/>
          </p:cNvSpPr>
          <p:nvPr>
            <p:ph idx="1"/>
          </p:nvPr>
        </p:nvSpPr>
        <p:spPr>
          <a:xfrm>
            <a:off x="152400" y="914400"/>
            <a:ext cx="8686800" cy="5538651"/>
          </a:xfrm>
        </p:spPr>
        <p:txBody>
          <a:bodyPr>
            <a:normAutofit lnSpcReduction="10000"/>
          </a:bodyPr>
          <a:lstStyle/>
          <a:p>
            <a:r>
              <a:rPr lang="en-US" dirty="0" smtClean="0"/>
              <a:t>Problematic provisions are not illegal, but                                     may cause the tenant substantial hardship</a:t>
            </a:r>
          </a:p>
          <a:p>
            <a:r>
              <a:rPr lang="en-US" dirty="0" smtClean="0"/>
              <a:t>Examples:</a:t>
            </a:r>
          </a:p>
          <a:p>
            <a:pPr lvl="1"/>
            <a:r>
              <a:rPr lang="en-US" dirty="0" smtClean="0"/>
              <a:t>requiring the tenant to pay a security deposit                                    AND first and last month’s rent</a:t>
            </a:r>
          </a:p>
          <a:p>
            <a:pPr lvl="1"/>
            <a:r>
              <a:rPr lang="en-US" dirty="0" smtClean="0"/>
              <a:t>prohibiting </a:t>
            </a:r>
            <a:r>
              <a:rPr lang="en-US" dirty="0"/>
              <a:t>multiple </a:t>
            </a:r>
            <a:r>
              <a:rPr lang="en-US" dirty="0" smtClean="0"/>
              <a:t>sources </a:t>
            </a:r>
            <a:r>
              <a:rPr lang="en-US" dirty="0"/>
              <a:t>of rent </a:t>
            </a:r>
            <a:r>
              <a:rPr lang="en-US" dirty="0" smtClean="0"/>
              <a:t>payment</a:t>
            </a:r>
          </a:p>
          <a:p>
            <a:pPr lvl="1"/>
            <a:r>
              <a:rPr lang="en-US" dirty="0" smtClean="0"/>
              <a:t>creating onerous notice requirements for the tenant (e.g., more than 60 day written notice to non-renew the lease)</a:t>
            </a:r>
            <a:endParaRPr lang="en-US" dirty="0"/>
          </a:p>
          <a:p>
            <a:pPr lvl="1"/>
            <a:r>
              <a:rPr lang="en-US" dirty="0" smtClean="0"/>
              <a:t>charging the tenant the remaining value of the lease contract if the tenant fails to </a:t>
            </a:r>
            <a:r>
              <a:rPr lang="en-US" dirty="0"/>
              <a:t>provide proper notice to </a:t>
            </a:r>
            <a:r>
              <a:rPr lang="en-US" dirty="0" smtClean="0"/>
              <a:t>vacate or to non-renew the lease</a:t>
            </a:r>
          </a:p>
          <a:p>
            <a:pPr lvl="1"/>
            <a:r>
              <a:rPr lang="en-US" dirty="0" smtClean="0"/>
              <a:t>requiring tenants pay for the landlord’s cost to repaint, re-carpet, or replace furniture upon move out</a:t>
            </a:r>
            <a:endParaRPr lang="en-US" dirty="0"/>
          </a:p>
        </p:txBody>
      </p:sp>
      <p:pic>
        <p:nvPicPr>
          <p:cNvPr id="4" name="Picture 3" descr="Burden, charge, incumbrance, interest, obligatory, over ..."/>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40433" y="914400"/>
            <a:ext cx="2246811" cy="2246811"/>
          </a:xfrm>
          <a:prstGeom prst="rect">
            <a:avLst/>
          </a:prstGeom>
        </p:spPr>
      </p:pic>
    </p:spTree>
    <p:extLst>
      <p:ext uri="{BB962C8B-B14F-4D97-AF65-F5344CB8AC3E}">
        <p14:creationId xmlns:p14="http://schemas.microsoft.com/office/powerpoint/2010/main" val="2847959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What to Do If a Lease Has </a:t>
            </a:r>
            <a:br>
              <a:rPr lang="en-US" sz="2800" dirty="0" smtClean="0"/>
            </a:br>
            <a:r>
              <a:rPr lang="en-US" sz="2800" dirty="0" smtClean="0"/>
              <a:t>Problematic Terms &amp; Provisions</a:t>
            </a:r>
            <a:endParaRPr lang="en-US" sz="2800" dirty="0"/>
          </a:p>
        </p:txBody>
      </p:sp>
      <p:sp>
        <p:nvSpPr>
          <p:cNvPr id="3" name="Content Placeholder 2"/>
          <p:cNvSpPr>
            <a:spLocks noGrp="1"/>
          </p:cNvSpPr>
          <p:nvPr>
            <p:ph idx="1"/>
          </p:nvPr>
        </p:nvSpPr>
        <p:spPr>
          <a:xfrm>
            <a:off x="152400" y="914400"/>
            <a:ext cx="8782594" cy="4676503"/>
          </a:xfrm>
        </p:spPr>
        <p:txBody>
          <a:bodyPr>
            <a:normAutofit fontScale="85000" lnSpcReduction="20000"/>
          </a:bodyPr>
          <a:lstStyle/>
          <a:p>
            <a:endParaRPr lang="en-US" dirty="0" smtClean="0"/>
          </a:p>
          <a:p>
            <a:r>
              <a:rPr lang="en-US" dirty="0" smtClean="0"/>
              <a:t>Point out the prohibited lease terms to the landlord/provider and provide references from the Landlord Tenant Handbook.</a:t>
            </a:r>
            <a:endParaRPr lang="en-US" dirty="0"/>
          </a:p>
          <a:p>
            <a:r>
              <a:rPr lang="en-US" dirty="0" smtClean="0"/>
              <a:t>Negotiate with the landlord/provider:</a:t>
            </a:r>
          </a:p>
          <a:p>
            <a:pPr lvl="1"/>
            <a:r>
              <a:rPr lang="en-US" dirty="0"/>
              <a:t>e</a:t>
            </a:r>
            <a:r>
              <a:rPr lang="en-US" dirty="0" smtClean="0"/>
              <a:t>xplain how the lease requirement interferes with the person’s ability to access HCBS</a:t>
            </a:r>
          </a:p>
          <a:p>
            <a:pPr lvl="1"/>
            <a:r>
              <a:rPr lang="en-US" dirty="0"/>
              <a:t>a</a:t>
            </a:r>
            <a:r>
              <a:rPr lang="en-US" dirty="0" smtClean="0"/>
              <a:t>sk what the “business necessity” is for this requirement</a:t>
            </a:r>
          </a:p>
          <a:p>
            <a:r>
              <a:rPr lang="en-US" dirty="0" smtClean="0"/>
              <a:t>Notify the individual’s support coordinator about lease concerns</a:t>
            </a:r>
          </a:p>
          <a:p>
            <a:r>
              <a:rPr lang="en-US" dirty="0" smtClean="0"/>
              <a:t>Submit a complaint about a HCBS Settings Rule violation to: </a:t>
            </a:r>
          </a:p>
          <a:p>
            <a:pPr lvl="1"/>
            <a:r>
              <a:rPr lang="en-US" dirty="0" smtClean="0"/>
              <a:t>DBHDS Office of Licensing: </a:t>
            </a:r>
            <a:r>
              <a:rPr lang="en-US" dirty="0" smtClean="0">
                <a:hlinkClick r:id="rId3"/>
              </a:rPr>
              <a:t>http</a:t>
            </a:r>
            <a:r>
              <a:rPr lang="en-US" dirty="0">
                <a:hlinkClick r:id="rId3"/>
              </a:rPr>
              <a:t>://</a:t>
            </a:r>
            <a:r>
              <a:rPr lang="en-US" dirty="0" smtClean="0">
                <a:hlinkClick r:id="rId3"/>
              </a:rPr>
              <a:t>www.dbhds.virginia.gov/assets/doc/QMD/OL/ol-complaint-form_nov_18_19_distributed.pdf</a:t>
            </a:r>
            <a:endParaRPr lang="en-US" dirty="0" smtClean="0"/>
          </a:p>
          <a:p>
            <a:pPr lvl="1"/>
            <a:r>
              <a:rPr lang="en-US" dirty="0" smtClean="0"/>
              <a:t>Virginia Department of Medical Assistance Services:  </a:t>
            </a:r>
            <a:r>
              <a:rPr lang="en-US" dirty="0">
                <a:hlinkClick r:id="rId4"/>
              </a:rPr>
              <a:t>https://www.dmas.virginia.gov/contactforms/#/home</a:t>
            </a:r>
            <a:endParaRPr lang="en-US" dirty="0" smtClean="0"/>
          </a:p>
          <a:p>
            <a:endParaRPr lang="en-US" dirty="0"/>
          </a:p>
        </p:txBody>
      </p:sp>
      <p:pic>
        <p:nvPicPr>
          <p:cNvPr id="4" name="Picture 3" descr="Negotiate from a Position of Equality"/>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t="18027" b="15646"/>
          <a:stretch/>
        </p:blipFill>
        <p:spPr>
          <a:xfrm>
            <a:off x="6923314" y="4953757"/>
            <a:ext cx="2142307" cy="1420918"/>
          </a:xfrm>
          <a:prstGeom prst="rect">
            <a:avLst/>
          </a:prstGeom>
        </p:spPr>
      </p:pic>
    </p:spTree>
    <p:extLst>
      <p:ext uri="{BB962C8B-B14F-4D97-AF65-F5344CB8AC3E}">
        <p14:creationId xmlns:p14="http://schemas.microsoft.com/office/powerpoint/2010/main" val="401823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VRLTA Protections for Tenants</a:t>
            </a:r>
            <a:endParaRPr lang="en-US" dirty="0"/>
          </a:p>
        </p:txBody>
      </p:sp>
      <p:sp>
        <p:nvSpPr>
          <p:cNvPr id="3" name="Content Placeholder 2"/>
          <p:cNvSpPr>
            <a:spLocks noGrp="1"/>
          </p:cNvSpPr>
          <p:nvPr>
            <p:ph sz="half" idx="1"/>
          </p:nvPr>
        </p:nvSpPr>
        <p:spPr>
          <a:xfrm>
            <a:off x="235131" y="1045030"/>
            <a:ext cx="5440680" cy="5081134"/>
          </a:xfrm>
        </p:spPr>
        <p:txBody>
          <a:bodyPr>
            <a:normAutofit/>
          </a:bodyPr>
          <a:lstStyle/>
          <a:p>
            <a:r>
              <a:rPr lang="en-US" dirty="0" smtClean="0"/>
              <a:t>Landlords must provide contact information for legal assistance if they send a tenant who receives rent assistance a notice to terminate tenancy</a:t>
            </a:r>
          </a:p>
          <a:p>
            <a:r>
              <a:rPr lang="en-US" spc="-30" dirty="0" smtClean="0"/>
              <a:t>Tenants can designate </a:t>
            </a:r>
            <a:r>
              <a:rPr lang="en-US" spc="-30" dirty="0"/>
              <a:t>a third party to receive duplicate copies </a:t>
            </a:r>
            <a:r>
              <a:rPr lang="en-US" spc="-30" dirty="0" smtClean="0"/>
              <a:t>of: </a:t>
            </a:r>
          </a:p>
          <a:p>
            <a:pPr lvl="1"/>
            <a:r>
              <a:rPr lang="en-US" dirty="0" smtClean="0"/>
              <a:t>written </a:t>
            </a:r>
            <a:r>
              <a:rPr lang="en-US" dirty="0"/>
              <a:t>notices from the landlord relating to the </a:t>
            </a:r>
            <a:r>
              <a:rPr lang="en-US" dirty="0" smtClean="0"/>
              <a:t>tenancy</a:t>
            </a:r>
          </a:p>
          <a:p>
            <a:pPr lvl="1"/>
            <a:r>
              <a:rPr lang="en-US" dirty="0" smtClean="0"/>
              <a:t>a </a:t>
            </a:r>
            <a:r>
              <a:rPr lang="en-US" dirty="0"/>
              <a:t>summons for unlawful detainer issued pursuant to § 8.01-126 </a:t>
            </a:r>
          </a:p>
          <a:p>
            <a:pPr marL="0" indent="0">
              <a:buNone/>
            </a:pPr>
            <a:endParaRPr lang="en-US" dirty="0" smtClean="0"/>
          </a:p>
        </p:txBody>
      </p:sp>
      <p:pic>
        <p:nvPicPr>
          <p:cNvPr id="4" name="Picture 3" descr="Telephone Sign Symbol - Free vector graphic on Pixabay"/>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06441" y="2003902"/>
            <a:ext cx="3163389" cy="3163389"/>
          </a:xfrm>
          <a:prstGeom prst="rect">
            <a:avLst/>
          </a:prstGeom>
        </p:spPr>
      </p:pic>
    </p:spTree>
    <p:extLst>
      <p:ext uri="{BB962C8B-B14F-4D97-AF65-F5344CB8AC3E}">
        <p14:creationId xmlns:p14="http://schemas.microsoft.com/office/powerpoint/2010/main" val="3017606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VRLTA Protections for Landlords</a:t>
            </a:r>
            <a:endParaRPr lang="en-US" dirty="0"/>
          </a:p>
        </p:txBody>
      </p:sp>
      <p:sp>
        <p:nvSpPr>
          <p:cNvPr id="3" name="Content Placeholder 2"/>
          <p:cNvSpPr>
            <a:spLocks noGrp="1"/>
          </p:cNvSpPr>
          <p:nvPr>
            <p:ph idx="1"/>
          </p:nvPr>
        </p:nvSpPr>
        <p:spPr>
          <a:xfrm>
            <a:off x="152400" y="914399"/>
            <a:ext cx="8686800" cy="5721531"/>
          </a:xfrm>
        </p:spPr>
        <p:txBody>
          <a:bodyPr>
            <a:normAutofit lnSpcReduction="10000"/>
          </a:bodyPr>
          <a:lstStyle/>
          <a:p>
            <a:r>
              <a:rPr lang="en-US" dirty="0" smtClean="0"/>
              <a:t>Landlords have rights during a tenant’s extended absence.  They can:</a:t>
            </a:r>
          </a:p>
          <a:p>
            <a:pPr lvl="1"/>
            <a:r>
              <a:rPr lang="en-US" dirty="0" smtClean="0"/>
              <a:t>enter the dwelling unit when reasonably necessary to protect the landlord’s possessions and property</a:t>
            </a:r>
          </a:p>
          <a:p>
            <a:pPr lvl="1"/>
            <a:r>
              <a:rPr lang="en-US" dirty="0"/>
              <a:t>t</a:t>
            </a:r>
            <a:r>
              <a:rPr lang="en-US" dirty="0" smtClean="0"/>
              <a:t>erminate the </a:t>
            </a:r>
            <a:r>
              <a:rPr lang="en-US" dirty="0"/>
              <a:t>rental agreement </a:t>
            </a:r>
            <a:r>
              <a:rPr lang="en-US" dirty="0" smtClean="0"/>
              <a:t>as </a:t>
            </a:r>
            <a:r>
              <a:rPr lang="en-US" dirty="0"/>
              <a:t>of the date of </a:t>
            </a:r>
            <a:r>
              <a:rPr lang="en-US" dirty="0" smtClean="0"/>
              <a:t>abandonment </a:t>
            </a:r>
            <a:r>
              <a:rPr lang="en-US" dirty="0"/>
              <a:t>by the </a:t>
            </a:r>
            <a:r>
              <a:rPr lang="en-US" dirty="0" smtClean="0"/>
              <a:t>tenant</a:t>
            </a:r>
          </a:p>
          <a:p>
            <a:pPr lvl="1"/>
            <a:r>
              <a:rPr lang="en-US" dirty="0">
                <a:solidFill>
                  <a:prstClr val="black"/>
                </a:solidFill>
              </a:rPr>
              <a:t>recover damages actual damages from the tenant, including a claim for rent that would have accrued until the rental agreement expires or until a new rental agreement commences, whichever occurs first</a:t>
            </a:r>
          </a:p>
          <a:p>
            <a:pPr lvl="2"/>
            <a:r>
              <a:rPr lang="en-US" dirty="0">
                <a:solidFill>
                  <a:prstClr val="black"/>
                </a:solidFill>
              </a:rPr>
              <a:t>landlord is obligated to mitigate actual damages for a breach of rental agreement</a:t>
            </a:r>
          </a:p>
          <a:p>
            <a:pPr lvl="2"/>
            <a:r>
              <a:rPr lang="en-US" dirty="0">
                <a:solidFill>
                  <a:prstClr val="black"/>
                </a:solidFill>
              </a:rPr>
              <a:t>landlord cannot seek a post-possession judgement for accelerated rent through the end of the term of the tenancy</a:t>
            </a:r>
          </a:p>
          <a:p>
            <a:pPr lvl="1"/>
            <a:endParaRPr lang="en-US" dirty="0" smtClean="0"/>
          </a:p>
        </p:txBody>
      </p:sp>
    </p:spTree>
    <p:extLst>
      <p:ext uri="{BB962C8B-B14F-4D97-AF65-F5344CB8AC3E}">
        <p14:creationId xmlns:p14="http://schemas.microsoft.com/office/powerpoint/2010/main" val="82651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lnSpcReduction="10000"/>
          </a:bodyPr>
          <a:lstStyle/>
          <a:p>
            <a:r>
              <a:rPr lang="en-US" dirty="0" smtClean="0"/>
              <a:t>Virginia Statement of Tenant’s Rights and Responsibilities:  </a:t>
            </a:r>
            <a:r>
              <a:rPr lang="en-US" dirty="0">
                <a:hlinkClick r:id="rId3"/>
              </a:rPr>
              <a:t>https://</a:t>
            </a:r>
            <a:r>
              <a:rPr lang="en-US" dirty="0" smtClean="0">
                <a:hlinkClick r:id="rId3"/>
              </a:rPr>
              <a:t>www.dhcd.virginia.gov/sites/default/files/Docx/landlord-tenant/statement-of-tenant-rights-and-responsibilities-english.pdf</a:t>
            </a:r>
            <a:endParaRPr lang="en-US" dirty="0" smtClean="0"/>
          </a:p>
          <a:p>
            <a:r>
              <a:rPr lang="en-US" dirty="0" smtClean="0"/>
              <a:t>Virginia Residential Landlord Tenant Handbook:  </a:t>
            </a:r>
            <a:r>
              <a:rPr lang="en-US" dirty="0" smtClean="0">
                <a:hlinkClick r:id="rId4"/>
              </a:rPr>
              <a:t>https</a:t>
            </a:r>
            <a:r>
              <a:rPr lang="en-US" dirty="0">
                <a:hlinkClick r:id="rId4"/>
              </a:rPr>
              <a:t>://</a:t>
            </a:r>
            <a:r>
              <a:rPr lang="en-US" dirty="0" smtClean="0">
                <a:hlinkClick r:id="rId4"/>
              </a:rPr>
              <a:t>www.dhcd.virginia.gov/landlord-tenant-resources</a:t>
            </a:r>
            <a:endParaRPr lang="en-US" dirty="0" smtClean="0"/>
          </a:p>
          <a:p>
            <a:r>
              <a:rPr lang="en-US" dirty="0" smtClean="0"/>
              <a:t>Virginia Poverty Law Center:  </a:t>
            </a:r>
            <a:r>
              <a:rPr lang="en-US" dirty="0" smtClean="0">
                <a:hlinkClick r:id="rId5"/>
              </a:rPr>
              <a:t>www.vplc.org</a:t>
            </a:r>
            <a:endParaRPr lang="en-US" dirty="0" smtClean="0"/>
          </a:p>
          <a:p>
            <a:r>
              <a:rPr lang="en-US" dirty="0" smtClean="0"/>
              <a:t>Virginia Legal Aid:  </a:t>
            </a:r>
            <a:r>
              <a:rPr lang="en-US" dirty="0">
                <a:hlinkClick r:id="rId6"/>
              </a:rPr>
              <a:t>https://www.valegalaid.org/issues/housing/landlord-and-tenant-issues</a:t>
            </a:r>
            <a:endParaRPr lang="en-US" dirty="0"/>
          </a:p>
          <a:p>
            <a:endParaRPr lang="en-US" dirty="0"/>
          </a:p>
        </p:txBody>
      </p:sp>
    </p:spTree>
    <p:extLst>
      <p:ext uri="{BB962C8B-B14F-4D97-AF65-F5344CB8AC3E}">
        <p14:creationId xmlns:p14="http://schemas.microsoft.com/office/powerpoint/2010/main" val="2143935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Why are leases required in residential settings?</a:t>
            </a:r>
          </a:p>
          <a:p>
            <a:r>
              <a:rPr lang="en-US" dirty="0" smtClean="0"/>
              <a:t>Covered settings</a:t>
            </a:r>
          </a:p>
          <a:p>
            <a:r>
              <a:rPr lang="en-US" dirty="0" smtClean="0"/>
              <a:t>Key terms and provisions a lease should contain</a:t>
            </a:r>
          </a:p>
          <a:p>
            <a:r>
              <a:rPr lang="en-US" dirty="0" smtClean="0"/>
              <a:t>Terms and provisions a lease should NOT contain</a:t>
            </a:r>
          </a:p>
          <a:p>
            <a:r>
              <a:rPr lang="en-US" dirty="0" smtClean="0"/>
              <a:t>Problematic lease provisions</a:t>
            </a:r>
          </a:p>
          <a:p>
            <a:r>
              <a:rPr lang="en-US" dirty="0" smtClean="0"/>
              <a:t>Other key VRLTA protections for tenants and landlords</a:t>
            </a:r>
          </a:p>
          <a:p>
            <a:r>
              <a:rPr lang="en-US" dirty="0" smtClean="0"/>
              <a:t>What to do if a lease has problematic terms &amp; provisions</a:t>
            </a:r>
          </a:p>
          <a:p>
            <a:r>
              <a:rPr lang="en-US" dirty="0" smtClean="0"/>
              <a:t>Questions and Answers</a:t>
            </a:r>
          </a:p>
          <a:p>
            <a:endParaRPr lang="en-US" dirty="0"/>
          </a:p>
        </p:txBody>
      </p:sp>
      <p:pic>
        <p:nvPicPr>
          <p:cNvPr id="7" name="Content Placeholder 6" descr="» Emerson Place | Group Homes for Mentally Disabled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2094470"/>
            <a:ext cx="4391576" cy="3161935"/>
          </a:xfrm>
        </p:spPr>
      </p:pic>
    </p:spTree>
    <p:extLst>
      <p:ext uri="{BB962C8B-B14F-4D97-AF65-F5344CB8AC3E}">
        <p14:creationId xmlns:p14="http://schemas.microsoft.com/office/powerpoint/2010/main" val="1709616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Why Are Leases Required in Residential Settings?</a:t>
            </a:r>
            <a:endParaRPr lang="en-US" dirty="0"/>
          </a:p>
        </p:txBody>
      </p:sp>
      <p:sp>
        <p:nvSpPr>
          <p:cNvPr id="6" name="Content Placeholder 5"/>
          <p:cNvSpPr>
            <a:spLocks noGrp="1"/>
          </p:cNvSpPr>
          <p:nvPr>
            <p:ph idx="1"/>
          </p:nvPr>
        </p:nvSpPr>
        <p:spPr>
          <a:xfrm>
            <a:off x="152400" y="914401"/>
            <a:ext cx="8686800" cy="5330982"/>
          </a:xfrm>
        </p:spPr>
        <p:txBody>
          <a:bodyPr>
            <a:normAutofit lnSpcReduction="10000"/>
          </a:bodyPr>
          <a:lstStyle/>
          <a:p>
            <a:pPr marL="0" indent="0" algn="ctr">
              <a:buNone/>
            </a:pPr>
            <a:r>
              <a:rPr lang="en-US" b="1" dirty="0" smtClean="0"/>
              <a:t>Centers for Medicare &amp; Medicaid Services (CMS)                 </a:t>
            </a:r>
          </a:p>
          <a:p>
            <a:pPr marL="0" indent="0" algn="ctr">
              <a:buNone/>
            </a:pPr>
            <a:r>
              <a:rPr lang="en-US" b="1" dirty="0" smtClean="0"/>
              <a:t>Home and Community Based Services (HCBS)                   Settings Rule</a:t>
            </a:r>
          </a:p>
          <a:p>
            <a:pPr marL="0" indent="0" algn="ctr">
              <a:buNone/>
            </a:pPr>
            <a:r>
              <a:rPr lang="en-US" b="1" dirty="0" smtClean="0"/>
              <a:t> (CMS 2249-F/2296-F)</a:t>
            </a:r>
          </a:p>
          <a:p>
            <a:pPr marL="0" indent="0">
              <a:buNone/>
            </a:pPr>
            <a:endParaRPr lang="en-US" dirty="0" smtClean="0"/>
          </a:p>
          <a:p>
            <a:r>
              <a:rPr lang="en-US" spc="-30" dirty="0" smtClean="0"/>
              <a:t>Applies </a:t>
            </a:r>
            <a:r>
              <a:rPr lang="en-US" spc="-30" dirty="0"/>
              <a:t>to </a:t>
            </a:r>
            <a:r>
              <a:rPr lang="en-US" spc="-30" dirty="0" smtClean="0"/>
              <a:t>Medicaid </a:t>
            </a:r>
            <a:r>
              <a:rPr lang="en-US" spc="-30" dirty="0"/>
              <a:t>programs that </a:t>
            </a:r>
            <a:r>
              <a:rPr lang="en-US" spc="-30" dirty="0" smtClean="0"/>
              <a:t>fund                                HCBS</a:t>
            </a:r>
            <a:r>
              <a:rPr lang="en-US" spc="-30" dirty="0"/>
              <a:t>, including </a:t>
            </a:r>
            <a:r>
              <a:rPr lang="en-US" spc="-30" dirty="0" smtClean="0"/>
              <a:t>Virginia’s </a:t>
            </a:r>
            <a:r>
              <a:rPr lang="en-US" spc="-30" dirty="0"/>
              <a:t>Medicaid </a:t>
            </a:r>
            <a:r>
              <a:rPr lang="en-US" spc="-30" dirty="0" smtClean="0"/>
              <a:t>                                          Waiver program for people with                                developmental disabilities</a:t>
            </a:r>
          </a:p>
          <a:p>
            <a:r>
              <a:rPr lang="en-US" spc="-30" dirty="0"/>
              <a:t>Establishes requirements for the </a:t>
            </a:r>
            <a:r>
              <a:rPr lang="en-US" spc="-30" dirty="0" smtClean="0"/>
              <a:t>                                               quality </a:t>
            </a:r>
            <a:r>
              <a:rPr lang="en-US" spc="-30" dirty="0"/>
              <a:t>of settings eligible for </a:t>
            </a:r>
            <a:r>
              <a:rPr lang="en-US" spc="-30" dirty="0" smtClean="0"/>
              <a:t>                                                  Medicaid HCBS reimbursement  </a:t>
            </a:r>
            <a:endParaRPr lang="en-US" spc="-30" dirty="0"/>
          </a:p>
          <a:p>
            <a:endParaRPr lang="en-US" dirty="0"/>
          </a:p>
        </p:txBody>
      </p:sp>
      <p:pic>
        <p:nvPicPr>
          <p:cNvPr id="7" name="Picture 6" descr="Regulatory Compliance: A panacea to dysfunction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222" y="3788228"/>
            <a:ext cx="3361778" cy="2457154"/>
          </a:xfrm>
          <a:prstGeom prst="rect">
            <a:avLst/>
          </a:prstGeom>
        </p:spPr>
      </p:pic>
    </p:spTree>
    <p:extLst>
      <p:ext uri="{BB962C8B-B14F-4D97-AF65-F5344CB8AC3E}">
        <p14:creationId xmlns:p14="http://schemas.microsoft.com/office/powerpoint/2010/main" val="823124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Are Leases Required in Residential Settings?</a:t>
            </a:r>
          </a:p>
        </p:txBody>
      </p:sp>
      <p:sp>
        <p:nvSpPr>
          <p:cNvPr id="6" name="Content Placeholder 5"/>
          <p:cNvSpPr>
            <a:spLocks noGrp="1"/>
          </p:cNvSpPr>
          <p:nvPr>
            <p:ph idx="1"/>
          </p:nvPr>
        </p:nvSpPr>
        <p:spPr>
          <a:xfrm>
            <a:off x="152400" y="870857"/>
            <a:ext cx="5377544" cy="5943601"/>
          </a:xfrm>
        </p:spPr>
        <p:txBody>
          <a:bodyPr>
            <a:normAutofit/>
          </a:bodyPr>
          <a:lstStyle/>
          <a:p>
            <a:pPr marL="0" indent="0" algn="ctr">
              <a:buNone/>
            </a:pPr>
            <a:r>
              <a:rPr lang="en-US" b="1" dirty="0" smtClean="0"/>
              <a:t>HCBS </a:t>
            </a:r>
            <a:r>
              <a:rPr lang="en-US" b="1" dirty="0"/>
              <a:t>Settings </a:t>
            </a:r>
            <a:r>
              <a:rPr lang="en-US" b="1" dirty="0" smtClean="0"/>
              <a:t>Rule</a:t>
            </a:r>
          </a:p>
          <a:p>
            <a:r>
              <a:rPr lang="en-US" dirty="0" smtClean="0"/>
              <a:t>Provider-owned or controlled HCBS residential settings have additional requirements</a:t>
            </a:r>
          </a:p>
          <a:p>
            <a:pPr lvl="1"/>
            <a:r>
              <a:rPr lang="en-US" dirty="0" smtClean="0"/>
              <a:t>Setting must be physically accessible</a:t>
            </a:r>
          </a:p>
          <a:p>
            <a:pPr lvl="1"/>
            <a:r>
              <a:rPr lang="en-US" dirty="0" smtClean="0"/>
              <a:t>Individuals must:</a:t>
            </a:r>
          </a:p>
          <a:p>
            <a:pPr lvl="2"/>
            <a:r>
              <a:rPr lang="en-US" dirty="0" smtClean="0"/>
              <a:t>have </a:t>
            </a:r>
            <a:r>
              <a:rPr lang="en-US" dirty="0"/>
              <a:t>privacy in their </a:t>
            </a:r>
            <a:r>
              <a:rPr lang="en-US" dirty="0" smtClean="0"/>
              <a:t>unit</a:t>
            </a:r>
          </a:p>
          <a:p>
            <a:pPr lvl="2"/>
            <a:r>
              <a:rPr lang="en-US" dirty="0" smtClean="0"/>
              <a:t>control their </a:t>
            </a:r>
            <a:r>
              <a:rPr lang="en-US" dirty="0"/>
              <a:t>own schedule </a:t>
            </a:r>
            <a:endParaRPr lang="en-US" dirty="0" smtClean="0"/>
          </a:p>
          <a:p>
            <a:pPr lvl="2"/>
            <a:r>
              <a:rPr lang="en-US" dirty="0" smtClean="0"/>
              <a:t>be able to </a:t>
            </a:r>
            <a:r>
              <a:rPr lang="en-US" dirty="0"/>
              <a:t>have visitors at any </a:t>
            </a:r>
            <a:r>
              <a:rPr lang="en-US" dirty="0" smtClean="0"/>
              <a:t>time</a:t>
            </a:r>
          </a:p>
          <a:p>
            <a:pPr lvl="2"/>
            <a:r>
              <a:rPr lang="en-US" dirty="0"/>
              <a:t>have a lease or other legally enforceable agreement with similar protections </a:t>
            </a:r>
          </a:p>
          <a:p>
            <a:pPr lvl="2"/>
            <a:endParaRPr lang="en-US" dirty="0"/>
          </a:p>
        </p:txBody>
      </p:sp>
      <p:pic>
        <p:nvPicPr>
          <p:cNvPr id="3" name="Picture 2" descr="Tips for Having a Wheelchair Accessible Home – KD Smart 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934" y="1981199"/>
            <a:ext cx="3774266" cy="2830700"/>
          </a:xfrm>
          <a:prstGeom prst="rect">
            <a:avLst/>
          </a:prstGeom>
        </p:spPr>
      </p:pic>
      <p:sp>
        <p:nvSpPr>
          <p:cNvPr id="4" name="Oval 3"/>
          <p:cNvSpPr/>
          <p:nvPr/>
        </p:nvSpPr>
        <p:spPr>
          <a:xfrm>
            <a:off x="413658" y="5225143"/>
            <a:ext cx="5116286" cy="1262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037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Are Leases Required in Residential Settings?</a:t>
            </a:r>
          </a:p>
        </p:txBody>
      </p:sp>
      <p:sp>
        <p:nvSpPr>
          <p:cNvPr id="6" name="Content Placeholder 5"/>
          <p:cNvSpPr>
            <a:spLocks noGrp="1"/>
          </p:cNvSpPr>
          <p:nvPr>
            <p:ph sz="half" idx="1"/>
          </p:nvPr>
        </p:nvSpPr>
        <p:spPr>
          <a:xfrm>
            <a:off x="4071253" y="1066800"/>
            <a:ext cx="4811487" cy="5268686"/>
          </a:xfrm>
        </p:spPr>
        <p:txBody>
          <a:bodyPr>
            <a:normAutofit/>
          </a:bodyPr>
          <a:lstStyle/>
          <a:p>
            <a:pPr marL="0" indent="0" algn="ctr">
              <a:buNone/>
            </a:pPr>
            <a:r>
              <a:rPr lang="en-US" b="1" dirty="0" smtClean="0"/>
              <a:t>HCBS </a:t>
            </a:r>
            <a:r>
              <a:rPr lang="en-US" b="1" dirty="0"/>
              <a:t>Settings </a:t>
            </a:r>
            <a:r>
              <a:rPr lang="en-US" b="1" dirty="0" smtClean="0"/>
              <a:t>Rule</a:t>
            </a:r>
            <a:endParaRPr lang="en-US" dirty="0" smtClean="0"/>
          </a:p>
          <a:p>
            <a:r>
              <a:rPr lang="en-US" spc="-20" dirty="0" smtClean="0"/>
              <a:t>In provider-owned </a:t>
            </a:r>
            <a:r>
              <a:rPr lang="en-US" spc="-20" dirty="0"/>
              <a:t>or controlled residential </a:t>
            </a:r>
            <a:r>
              <a:rPr lang="en-US" spc="-20" dirty="0" smtClean="0"/>
              <a:t>settings:</a:t>
            </a:r>
          </a:p>
          <a:p>
            <a:pPr lvl="1"/>
            <a:r>
              <a:rPr lang="en-US" dirty="0" smtClean="0"/>
              <a:t>the </a:t>
            </a:r>
            <a:r>
              <a:rPr lang="en-US" dirty="0"/>
              <a:t>unit or dwelling is a specific physical place that can be owned, rented, or occupied under a legally enforceable agreement </a:t>
            </a:r>
            <a:endParaRPr lang="en-US" dirty="0" smtClean="0"/>
          </a:p>
          <a:p>
            <a:pPr lvl="1"/>
            <a:r>
              <a:rPr lang="en-US" dirty="0" smtClean="0"/>
              <a:t>the </a:t>
            </a:r>
            <a:r>
              <a:rPr lang="en-US" dirty="0"/>
              <a:t>individual </a:t>
            </a:r>
            <a:r>
              <a:rPr lang="en-US" dirty="0" smtClean="0"/>
              <a:t>has the </a:t>
            </a:r>
            <a:r>
              <a:rPr lang="en-US" dirty="0"/>
              <a:t>same responsibilities </a:t>
            </a:r>
            <a:r>
              <a:rPr lang="en-US" dirty="0" smtClean="0"/>
              <a:t>and </a:t>
            </a:r>
            <a:r>
              <a:rPr lang="en-US" dirty="0"/>
              <a:t>protections from eviction that tenants have under </a:t>
            </a:r>
            <a:r>
              <a:rPr lang="en-US" dirty="0" smtClean="0"/>
              <a:t>landlord/tenant law</a:t>
            </a:r>
          </a:p>
        </p:txBody>
      </p:sp>
      <p:pic>
        <p:nvPicPr>
          <p:cNvPr id="3" name="Picture 2" descr="Think-It™: DP Faces the Cold, Hard Truth"/>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3143" y="1719943"/>
            <a:ext cx="3679371" cy="3679371"/>
          </a:xfrm>
          <a:prstGeom prst="rect">
            <a:avLst/>
          </a:prstGeom>
        </p:spPr>
      </p:pic>
    </p:spTree>
    <p:extLst>
      <p:ext uri="{BB962C8B-B14F-4D97-AF65-F5344CB8AC3E}">
        <p14:creationId xmlns:p14="http://schemas.microsoft.com/office/powerpoint/2010/main" val="3325871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 Covered Residential Settings</a:t>
            </a:r>
            <a:endParaRPr lang="en-US" dirty="0"/>
          </a:p>
        </p:txBody>
      </p:sp>
      <p:sp>
        <p:nvSpPr>
          <p:cNvPr id="3" name="Content Placeholder 2"/>
          <p:cNvSpPr>
            <a:spLocks noGrp="1"/>
          </p:cNvSpPr>
          <p:nvPr>
            <p:ph sz="half" idx="1"/>
          </p:nvPr>
        </p:nvSpPr>
        <p:spPr>
          <a:xfrm>
            <a:off x="304800" y="1527154"/>
            <a:ext cx="4038600" cy="4480243"/>
          </a:xfrm>
        </p:spPr>
        <p:txBody>
          <a:bodyPr>
            <a:normAutofit/>
          </a:bodyPr>
          <a:lstStyle/>
          <a:p>
            <a:pPr marL="0" indent="0" algn="ctr">
              <a:buNone/>
            </a:pPr>
            <a:r>
              <a:rPr lang="en-US" b="1" dirty="0" smtClean="0"/>
              <a:t>Medicaid DD Waiver-funded residential settings covered by the HCBS Settings Rule in Virginia:</a:t>
            </a:r>
          </a:p>
          <a:p>
            <a:pPr marL="0" indent="0">
              <a:buNone/>
            </a:pPr>
            <a:endParaRPr lang="en-US" dirty="0" smtClean="0"/>
          </a:p>
          <a:p>
            <a:r>
              <a:rPr lang="en-US" dirty="0" smtClean="0"/>
              <a:t>Group home Residential</a:t>
            </a:r>
            <a:endParaRPr lang="en-US" dirty="0"/>
          </a:p>
          <a:p>
            <a:r>
              <a:rPr lang="en-US" dirty="0" smtClean="0"/>
              <a:t>Sponsored Residential</a:t>
            </a:r>
          </a:p>
          <a:p>
            <a:r>
              <a:rPr lang="en-US" dirty="0" smtClean="0"/>
              <a:t>Supported Living</a:t>
            </a:r>
          </a:p>
          <a:p>
            <a:pPr lvl="1"/>
            <a:endParaRPr lang="en-US" dirty="0"/>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4958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2971800"/>
            <a:ext cx="2390775" cy="159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Content Placeholder 5" descr="homeImage1.jpg"/>
          <p:cNvPicPr>
            <a:picLocks noChangeAspect="1"/>
          </p:cNvPicPr>
          <p:nvPr/>
        </p:nvPicPr>
        <p:blipFill>
          <a:blip r:embed="rId5" cstate="print"/>
          <a:stretch>
            <a:fillRect/>
          </a:stretch>
        </p:blipFill>
        <p:spPr>
          <a:xfrm>
            <a:off x="6553200" y="1828800"/>
            <a:ext cx="2362200" cy="1377950"/>
          </a:xfrm>
          <a:prstGeom prst="rect">
            <a:avLst/>
          </a:prstGeom>
        </p:spPr>
      </p:pic>
    </p:spTree>
    <p:extLst>
      <p:ext uri="{BB962C8B-B14F-4D97-AF65-F5344CB8AC3E}">
        <p14:creationId xmlns:p14="http://schemas.microsoft.com/office/powerpoint/2010/main" val="4186112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Lease Terms &amp; Provisions</a:t>
            </a:r>
            <a:endParaRPr lang="en-US" dirty="0"/>
          </a:p>
        </p:txBody>
      </p:sp>
      <p:sp>
        <p:nvSpPr>
          <p:cNvPr id="6" name="Content Placeholder 5"/>
          <p:cNvSpPr>
            <a:spLocks noGrp="1"/>
          </p:cNvSpPr>
          <p:nvPr>
            <p:ph idx="1"/>
          </p:nvPr>
        </p:nvSpPr>
        <p:spPr/>
        <p:txBody>
          <a:bodyPr>
            <a:normAutofit/>
          </a:bodyPr>
          <a:lstStyle/>
          <a:p>
            <a:pPr marL="0" indent="0" algn="ctr">
              <a:buNone/>
            </a:pPr>
            <a:endParaRPr lang="en-US" dirty="0" smtClean="0">
              <a:solidFill>
                <a:schemeClr val="accent1"/>
              </a:solidFill>
            </a:endParaRPr>
          </a:p>
          <a:p>
            <a:pPr marL="0" indent="0" algn="ctr">
              <a:buNone/>
            </a:pPr>
            <a:r>
              <a:rPr lang="en-US" sz="3600" b="1" i="1" dirty="0" smtClean="0">
                <a:solidFill>
                  <a:schemeClr val="accent1"/>
                </a:solidFill>
              </a:rPr>
              <a:t>The following slides about what leases should and should not contain are for informational purposes only.</a:t>
            </a:r>
          </a:p>
          <a:p>
            <a:pPr marL="0" indent="0" algn="ctr">
              <a:buNone/>
            </a:pPr>
            <a:endParaRPr lang="en-US" sz="3600" b="1" i="1" dirty="0" smtClean="0">
              <a:solidFill>
                <a:schemeClr val="accent1"/>
              </a:solidFill>
            </a:endParaRPr>
          </a:p>
          <a:p>
            <a:pPr marL="0" indent="0" algn="ctr">
              <a:buNone/>
            </a:pPr>
            <a:r>
              <a:rPr lang="en-US" sz="3600" b="1" i="1" dirty="0" smtClean="0">
                <a:solidFill>
                  <a:schemeClr val="accent1"/>
                </a:solidFill>
              </a:rPr>
              <a:t>All parties should consult legal counsel prior to executing any legally binding agreement.</a:t>
            </a:r>
            <a:endParaRPr lang="en-US" sz="3600" b="1" i="1" dirty="0">
              <a:solidFill>
                <a:schemeClr val="accent1"/>
              </a:solidFill>
            </a:endParaRPr>
          </a:p>
        </p:txBody>
      </p:sp>
      <p:pic>
        <p:nvPicPr>
          <p:cNvPr id="2" name="Picture 1" descr="Vert Un Fantaisie · Images vectorielles gratuites sur Pixabay"/>
          <p:cNvPicPr>
            <a:picLocks noChangeAspect="1"/>
          </p:cNvPicPr>
          <p:nvPr/>
        </p:nvPicPr>
        <p:blipFill rotWithShape="1">
          <a:blip r:embed="rId3">
            <a:biLevel thresh="50000"/>
            <a:extLst>
              <a:ext uri="{28A0092B-C50C-407E-A947-70E740481C1C}">
                <a14:useLocalDpi xmlns:a14="http://schemas.microsoft.com/office/drawing/2010/main" val="0"/>
              </a:ext>
            </a:extLst>
          </a:blip>
          <a:srcRect t="26303" b="27680"/>
          <a:stretch/>
        </p:blipFill>
        <p:spPr>
          <a:xfrm>
            <a:off x="2281646" y="3071948"/>
            <a:ext cx="4428308" cy="1018903"/>
          </a:xfrm>
          <a:prstGeom prst="rect">
            <a:avLst/>
          </a:prstGeom>
        </p:spPr>
      </p:pic>
    </p:spTree>
    <p:extLst>
      <p:ext uri="{BB962C8B-B14F-4D97-AF65-F5344CB8AC3E}">
        <p14:creationId xmlns:p14="http://schemas.microsoft.com/office/powerpoint/2010/main" val="2686334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Terms &amp; Provisions Leases SHOULD Contain</a:t>
            </a:r>
            <a:endParaRPr lang="en-US" dirty="0"/>
          </a:p>
        </p:txBody>
      </p:sp>
      <p:sp>
        <p:nvSpPr>
          <p:cNvPr id="3" name="Content Placeholder 2"/>
          <p:cNvSpPr>
            <a:spLocks noGrp="1"/>
          </p:cNvSpPr>
          <p:nvPr>
            <p:ph sz="half" idx="1"/>
          </p:nvPr>
        </p:nvSpPr>
        <p:spPr>
          <a:xfrm>
            <a:off x="391886" y="966651"/>
            <a:ext cx="4206240" cy="5355771"/>
          </a:xfrm>
        </p:spPr>
        <p:txBody>
          <a:bodyPr>
            <a:normAutofit fontScale="92500" lnSpcReduction="10000"/>
          </a:bodyPr>
          <a:lstStyle/>
          <a:p>
            <a:r>
              <a:rPr lang="en-US" dirty="0" smtClean="0"/>
              <a:t>A statement that the lease is enforceable under the Virginia Residential Landlord Tenant Act (VRLTA)</a:t>
            </a:r>
          </a:p>
          <a:p>
            <a:r>
              <a:rPr lang="en-US" dirty="0" smtClean="0"/>
              <a:t>A description of the property address, setting type and characteristics</a:t>
            </a:r>
          </a:p>
          <a:p>
            <a:r>
              <a:rPr lang="en-US" dirty="0" smtClean="0"/>
              <a:t>Areas of the property to which the tenant has</a:t>
            </a:r>
          </a:p>
          <a:p>
            <a:pPr lvl="1"/>
            <a:r>
              <a:rPr lang="en-US" dirty="0" smtClean="0"/>
              <a:t>sole access </a:t>
            </a:r>
          </a:p>
          <a:p>
            <a:pPr lvl="1"/>
            <a:r>
              <a:rPr lang="en-US" dirty="0" smtClean="0"/>
              <a:t>communal access</a:t>
            </a:r>
          </a:p>
          <a:p>
            <a:pPr lvl="1"/>
            <a:r>
              <a:rPr lang="en-US" dirty="0" smtClean="0"/>
              <a:t>restricted or prohibited access</a:t>
            </a:r>
          </a:p>
          <a:p>
            <a:endParaRPr lang="en-US" dirty="0"/>
          </a:p>
        </p:txBody>
      </p:sp>
      <p:pic>
        <p:nvPicPr>
          <p:cNvPr id="5" name="Content Placeholder 4" descr="What are the consequences of NOT renewing or extending a current apartment rental lease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1198" y="966651"/>
            <a:ext cx="3867462" cy="5094515"/>
          </a:xfrm>
        </p:spPr>
      </p:pic>
    </p:spTree>
    <p:extLst>
      <p:ext uri="{BB962C8B-B14F-4D97-AF65-F5344CB8AC3E}">
        <p14:creationId xmlns:p14="http://schemas.microsoft.com/office/powerpoint/2010/main" val="4189109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Terms &amp; Provisions Leases SHOULD Contain</a:t>
            </a:r>
            <a:endParaRPr lang="en-US" dirty="0"/>
          </a:p>
        </p:txBody>
      </p:sp>
      <p:sp>
        <p:nvSpPr>
          <p:cNvPr id="3" name="Content Placeholder 2"/>
          <p:cNvSpPr>
            <a:spLocks noGrp="1"/>
          </p:cNvSpPr>
          <p:nvPr>
            <p:ph sz="half" idx="1"/>
          </p:nvPr>
        </p:nvSpPr>
        <p:spPr>
          <a:xfrm>
            <a:off x="235131" y="966651"/>
            <a:ext cx="8686801" cy="5159513"/>
          </a:xfrm>
        </p:spPr>
        <p:txBody>
          <a:bodyPr>
            <a:normAutofit/>
          </a:bodyPr>
          <a:lstStyle/>
          <a:p>
            <a:r>
              <a:rPr lang="en-US" spc="-20" dirty="0" smtClean="0"/>
              <a:t>Length of lease agreement (e.g., month to month, 1 year)</a:t>
            </a:r>
          </a:p>
          <a:p>
            <a:r>
              <a:rPr lang="en-US" dirty="0" smtClean="0"/>
              <a:t>Terms for renewing or terminating the lease (e.g., X days prior written notice)</a:t>
            </a:r>
          </a:p>
          <a:p>
            <a:r>
              <a:rPr lang="en-US" dirty="0" smtClean="0"/>
              <a:t>Rent terms: </a:t>
            </a:r>
          </a:p>
          <a:p>
            <a:pPr lvl="1"/>
            <a:r>
              <a:rPr lang="en-US" dirty="0" smtClean="0"/>
              <a:t>date rent is due each month and the date by which it is considered late</a:t>
            </a:r>
          </a:p>
          <a:p>
            <a:pPr lvl="1"/>
            <a:r>
              <a:rPr lang="en-US" dirty="0" smtClean="0"/>
              <a:t>monthly rent amount</a:t>
            </a:r>
          </a:p>
          <a:p>
            <a:pPr lvl="1"/>
            <a:r>
              <a:rPr lang="en-US" dirty="0" smtClean="0"/>
              <a:t>any pro-ration for a partial month </a:t>
            </a:r>
          </a:p>
          <a:p>
            <a:pPr lvl="1"/>
            <a:r>
              <a:rPr lang="en-US" dirty="0" smtClean="0"/>
              <a:t>fees for late rent, bounced checks</a:t>
            </a:r>
          </a:p>
          <a:p>
            <a:r>
              <a:rPr lang="en-US" dirty="0" smtClean="0"/>
              <a:t>Any required fees in addition to the                                          rent amount</a:t>
            </a:r>
            <a:endParaRPr lang="en-US" dirty="0"/>
          </a:p>
        </p:txBody>
      </p:sp>
      <p:pic>
        <p:nvPicPr>
          <p:cNvPr id="5" name="Picture 4" descr="The 10-year trap: Primer on home equity lines of credit | Business | pilotonline.c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612" y="4310743"/>
            <a:ext cx="2790319" cy="1824722"/>
          </a:xfrm>
          <a:prstGeom prst="rect">
            <a:avLst/>
          </a:prstGeom>
        </p:spPr>
      </p:pic>
    </p:spTree>
    <p:extLst>
      <p:ext uri="{BB962C8B-B14F-4D97-AF65-F5344CB8AC3E}">
        <p14:creationId xmlns:p14="http://schemas.microsoft.com/office/powerpoint/2010/main" val="1474623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0e571ce1-07d3-4480-bf75-fb9c6ac3b3af">Programs</Category>
    <PublishingExpirationDate xmlns="http://schemas.microsoft.com/sharepoint/v3" xsi:nil="true"/>
    <PublishingStartDate xmlns="http://schemas.microsoft.com/sharepoint/v3" xsi:nil="true"/>
    <_dlc_DocId xmlns="89461f00-0b74-46d7-ba90-7a84aa4e2ee4">NKAHMF2WWKTP-54631402-1456</_dlc_DocId>
    <_dlc_DocIdUrl xmlns="89461f00-0b74-46d7-ba90-7a84aa4e2ee4">
      <Url>https://sharepoint.wwrc.net/VDAproviders/_layouts/15/DocIdRedir.aspx?ID=NKAHMF2WWKTP-54631402-1456</Url>
      <Description>NKAHMF2WWKTP-54631402-1456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FCDC26EE72F728479819838AE2A89E7E" ma:contentTypeVersion="8" ma:contentTypeDescription="Create a new document." ma:contentTypeScope="" ma:versionID="e9f060826e199e8edf1495c789afbff0">
  <xsd:schema xmlns:xsd="http://www.w3.org/2001/XMLSchema" xmlns:xs="http://www.w3.org/2001/XMLSchema" xmlns:p="http://schemas.microsoft.com/office/2006/metadata/properties" xmlns:ns1="http://schemas.microsoft.com/sharepoint/v3" xmlns:ns2="89461f00-0b74-46d7-ba90-7a84aa4e2ee4" xmlns:ns3="0e571ce1-07d3-4480-bf75-fb9c6ac3b3af" targetNamespace="http://schemas.microsoft.com/office/2006/metadata/properties" ma:root="true" ma:fieldsID="d97e0804446cc07338b39c8194637cb0" ns1:_="" ns2:_="" ns3:_="">
    <xsd:import namespace="http://schemas.microsoft.com/sharepoint/v3"/>
    <xsd:import namespace="89461f00-0b74-46d7-ba90-7a84aa4e2ee4"/>
    <xsd:import namespace="0e571ce1-07d3-4480-bf75-fb9c6ac3b3af"/>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461f00-0b74-46d7-ba90-7a84aa4e2ee4"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e571ce1-07d3-4480-bf75-fb9c6ac3b3af" elementFormDefault="qualified">
    <xsd:import namespace="http://schemas.microsoft.com/office/2006/documentManagement/types"/>
    <xsd:import namespace="http://schemas.microsoft.com/office/infopath/2007/PartnerControls"/>
    <xsd:element name="Category" ma:index="7" nillable="true" ma:displayName="Category" ma:internalName="Category"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90E71A-BCEA-47E2-A4CC-27FDC75A7474}">
  <ds:schemaRefs>
    <ds:schemaRef ds:uri="http://schemas.microsoft.com/sharepoint/v3/contenttype/forms"/>
  </ds:schemaRefs>
</ds:datastoreItem>
</file>

<file path=customXml/itemProps2.xml><?xml version="1.0" encoding="utf-8"?>
<ds:datastoreItem xmlns:ds="http://schemas.openxmlformats.org/officeDocument/2006/customXml" ds:itemID="{4B90E71A-BCEA-47E2-A4CC-27FDC75A7474}"/>
</file>

<file path=customXml/itemProps3.xml><?xml version="1.0" encoding="utf-8"?>
<ds:datastoreItem xmlns:ds="http://schemas.openxmlformats.org/officeDocument/2006/customXml" ds:itemID="{58A76B01-D3F2-4208-9F27-8E5969B7B690}"/>
</file>

<file path=customXml/itemProps4.xml><?xml version="1.0" encoding="utf-8"?>
<ds:datastoreItem xmlns:ds="http://schemas.openxmlformats.org/officeDocument/2006/customXml" ds:itemID="{44B1CE84-37C3-45AF-9F26-FE89E0EAFFA9}"/>
</file>

<file path=customXml/itemProps5.xml><?xml version="1.0" encoding="utf-8"?>
<ds:datastoreItem xmlns:ds="http://schemas.openxmlformats.org/officeDocument/2006/customXml" ds:itemID="{AFAA73F6-E282-4C0B-B21A-C839B5E3D753}"/>
</file>

<file path=docProps/app.xml><?xml version="1.0" encoding="utf-8"?>
<Properties xmlns="http://schemas.openxmlformats.org/officeDocument/2006/extended-properties" xmlns:vt="http://schemas.openxmlformats.org/officeDocument/2006/docPropsVTypes">
  <Template>Office Theme</Template>
  <TotalTime>1742</TotalTime>
  <Words>2723</Words>
  <Application>Microsoft Office PowerPoint</Application>
  <PresentationFormat>On-screen Show (4:3)</PresentationFormat>
  <Paragraphs>252</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Unicode MS</vt:lpstr>
      <vt:lpstr>Calibri</vt:lpstr>
      <vt:lpstr>Times New Roman</vt:lpstr>
      <vt:lpstr>Wingdings</vt:lpstr>
      <vt:lpstr>1_Office Theme</vt:lpstr>
      <vt:lpstr>Reviewing Leases in  Medicaid DD Waiver Residential Settings</vt:lpstr>
      <vt:lpstr>Agenda</vt:lpstr>
      <vt:lpstr>Why Are Leases Required in Residential Settings?</vt:lpstr>
      <vt:lpstr>Why Are Leases Required in Residential Settings?</vt:lpstr>
      <vt:lpstr>Why Are Leases Required in Residential Settings?</vt:lpstr>
      <vt:lpstr> Covered Residential Settings</vt:lpstr>
      <vt:lpstr>Lease Terms &amp; Provisions</vt:lpstr>
      <vt:lpstr>Terms &amp; Provisions Leases SHOULD Contain</vt:lpstr>
      <vt:lpstr>Terms &amp; Provisions Leases SHOULD Contain</vt:lpstr>
      <vt:lpstr>Terms &amp; Provisions Leases SHOULD Contain</vt:lpstr>
      <vt:lpstr>Terms &amp; Provisions Leases SHOULD Contain</vt:lpstr>
      <vt:lpstr>Terms &amp; Provisions Leases SHOULD NOT Contain</vt:lpstr>
      <vt:lpstr>Terms &amp; Provisions Leases SHOULD NOT Contain</vt:lpstr>
      <vt:lpstr>Terms &amp; Provisions Leases SHOULD NOT Contain</vt:lpstr>
      <vt:lpstr>Problematic Lease Terms &amp; Provisions</vt:lpstr>
      <vt:lpstr>What to Do If a Lease Has  Problematic Terms &amp; Provisions</vt:lpstr>
      <vt:lpstr>Other Important VRLTA Protections for Tenants</vt:lpstr>
      <vt:lpstr>Other Important VRLTA Protections for Landlords</vt:lpstr>
      <vt:lpstr>Resources</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Guardianship - 2020 Training Session I - Oct 28, 2020 - Tips for Reviewing Leases in DBHDS Residential Settings (Attendees Copy)</dc:title>
  <dc:creator>Cummins, Jeannie (DBHDS)</dc:creator>
  <cp:lastModifiedBy>Vines, Betty (DARS)</cp:lastModifiedBy>
  <cp:revision>50</cp:revision>
  <dcterms:created xsi:type="dcterms:W3CDTF">2020-09-03T13:06:17Z</dcterms:created>
  <dcterms:modified xsi:type="dcterms:W3CDTF">2020-10-26T20:10:52Z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0x010100FCDC26EE72F728479819838AE2A89E7E</vt:lpwstr>
  </property>
  <property fmtid="{D5CDD505-2E9C-101B-9397-08002B2CF9AE}" pid="3" name="_dlc_DocIdItemGuid">
    <vt:lpwstr>dea7e974-c143-49b8-bca8-a62c528f8831</vt:lpwstr>
  </property>
</Properties>
</file>