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32"/>
  </p:notesMasterIdLst>
  <p:handoutMasterIdLst>
    <p:handoutMasterId r:id="rId33"/>
  </p:handoutMasterIdLst>
  <p:sldIdLst>
    <p:sldId id="273" r:id="rId2"/>
    <p:sldId id="954" r:id="rId3"/>
    <p:sldId id="945" r:id="rId4"/>
    <p:sldId id="970" r:id="rId5"/>
    <p:sldId id="1159" r:id="rId6"/>
    <p:sldId id="526" r:id="rId7"/>
    <p:sldId id="741" r:id="rId8"/>
    <p:sldId id="519" r:id="rId9"/>
    <p:sldId id="520" r:id="rId10"/>
    <p:sldId id="629" r:id="rId11"/>
    <p:sldId id="774" r:id="rId12"/>
    <p:sldId id="324" r:id="rId13"/>
    <p:sldId id="522" r:id="rId14"/>
    <p:sldId id="1038" r:id="rId15"/>
    <p:sldId id="1039" r:id="rId16"/>
    <p:sldId id="1040" r:id="rId17"/>
    <p:sldId id="1041" r:id="rId18"/>
    <p:sldId id="1160" r:id="rId19"/>
    <p:sldId id="559" r:id="rId20"/>
    <p:sldId id="531" r:id="rId21"/>
    <p:sldId id="527" r:id="rId22"/>
    <p:sldId id="550" r:id="rId23"/>
    <p:sldId id="1161" r:id="rId24"/>
    <p:sldId id="738" r:id="rId25"/>
    <p:sldId id="662" r:id="rId26"/>
    <p:sldId id="723" r:id="rId27"/>
    <p:sldId id="1054" r:id="rId28"/>
    <p:sldId id="802" r:id="rId29"/>
    <p:sldId id="942" r:id="rId30"/>
    <p:sldId id="362" r:id="rId31"/>
  </p:sldIdLst>
  <p:sldSz cx="9144000" cy="6858000" type="screen4x3"/>
  <p:notesSz cx="6950075" cy="9236075"/>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476" autoAdjust="0"/>
    <p:restoredTop sz="94558" autoAdjust="0"/>
  </p:normalViewPr>
  <p:slideViewPr>
    <p:cSldViewPr>
      <p:cViewPr varScale="1">
        <p:scale>
          <a:sx n="108" d="100"/>
          <a:sy n="108" d="100"/>
        </p:scale>
        <p:origin x="17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4.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40"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3011699" cy="461804"/>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defRPr sz="1200"/>
            </a:lvl1pPr>
          </a:lstStyle>
          <a:p>
            <a:pPr>
              <a:defRPr/>
            </a:pPr>
            <a:endParaRPr lang="en-US"/>
          </a:p>
        </p:txBody>
      </p:sp>
      <p:sp>
        <p:nvSpPr>
          <p:cNvPr id="46083" name="Rectangle 3"/>
          <p:cNvSpPr>
            <a:spLocks noGrp="1" noChangeArrowheads="1"/>
          </p:cNvSpPr>
          <p:nvPr>
            <p:ph type="dt" sz="quarter" idx="1"/>
          </p:nvPr>
        </p:nvSpPr>
        <p:spPr bwMode="auto">
          <a:xfrm>
            <a:off x="3936768" y="0"/>
            <a:ext cx="3011699" cy="461804"/>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lgn="r">
              <a:defRPr sz="1200"/>
            </a:lvl1pPr>
          </a:lstStyle>
          <a:p>
            <a:pPr>
              <a:defRPr/>
            </a:pPr>
            <a:endParaRPr lang="en-US"/>
          </a:p>
        </p:txBody>
      </p:sp>
      <p:sp>
        <p:nvSpPr>
          <p:cNvPr id="46084" name="Rectangle 4"/>
          <p:cNvSpPr>
            <a:spLocks noGrp="1" noChangeArrowheads="1"/>
          </p:cNvSpPr>
          <p:nvPr>
            <p:ph type="ftr" sz="quarter" idx="2"/>
          </p:nvPr>
        </p:nvSpPr>
        <p:spPr bwMode="auto">
          <a:xfrm>
            <a:off x="0" y="8772668"/>
            <a:ext cx="3011699" cy="461804"/>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defRPr sz="1200"/>
            </a:lvl1pPr>
          </a:lstStyle>
          <a:p>
            <a:pPr>
              <a:defRPr/>
            </a:pPr>
            <a:endParaRPr lang="en-US"/>
          </a:p>
        </p:txBody>
      </p:sp>
      <p:sp>
        <p:nvSpPr>
          <p:cNvPr id="46085" name="Rectangle 5"/>
          <p:cNvSpPr>
            <a:spLocks noGrp="1" noChangeArrowheads="1"/>
          </p:cNvSpPr>
          <p:nvPr>
            <p:ph type="sldNum" sz="quarter" idx="3"/>
          </p:nvPr>
        </p:nvSpPr>
        <p:spPr bwMode="auto">
          <a:xfrm>
            <a:off x="3936768" y="8772668"/>
            <a:ext cx="3011699" cy="461804"/>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lgn="r">
              <a:defRPr sz="1200"/>
            </a:lvl1pPr>
          </a:lstStyle>
          <a:p>
            <a:pPr>
              <a:defRPr/>
            </a:pPr>
            <a:fld id="{D96D0078-7C93-49BC-B003-86D80D36473E}"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11699" cy="461804"/>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defRPr sz="1200"/>
            </a:lvl1pPr>
          </a:lstStyle>
          <a:p>
            <a:pPr>
              <a:defRPr/>
            </a:pPr>
            <a:endParaRPr lang="en-US"/>
          </a:p>
        </p:txBody>
      </p:sp>
      <p:sp>
        <p:nvSpPr>
          <p:cNvPr id="18435" name="Rectangle 3"/>
          <p:cNvSpPr>
            <a:spLocks noGrp="1" noChangeArrowheads="1"/>
          </p:cNvSpPr>
          <p:nvPr>
            <p:ph type="dt" idx="1"/>
          </p:nvPr>
        </p:nvSpPr>
        <p:spPr bwMode="auto">
          <a:xfrm>
            <a:off x="3938376" y="0"/>
            <a:ext cx="3011699" cy="461804"/>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lgn="r">
              <a:defRPr sz="1200"/>
            </a:lvl1pPr>
          </a:lstStyle>
          <a:p>
            <a:pPr>
              <a:defRPr/>
            </a:pPr>
            <a:endParaRPr lang="en-US"/>
          </a:p>
        </p:txBody>
      </p:sp>
      <p:sp>
        <p:nvSpPr>
          <p:cNvPr id="2052" name="Rectangle 4"/>
          <p:cNvSpPr>
            <a:spLocks noGrp="1" noRot="1" noChangeAspect="1" noChangeArrowheads="1" noTextEdit="1"/>
          </p:cNvSpPr>
          <p:nvPr>
            <p:ph type="sldImg" idx="2"/>
          </p:nvPr>
        </p:nvSpPr>
        <p:spPr bwMode="auto">
          <a:xfrm>
            <a:off x="1165225" y="692150"/>
            <a:ext cx="4619625" cy="3463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7" name="Rectangle 5"/>
          <p:cNvSpPr>
            <a:spLocks noGrp="1" noChangeArrowheads="1"/>
          </p:cNvSpPr>
          <p:nvPr>
            <p:ph type="body" sz="quarter" idx="3"/>
          </p:nvPr>
        </p:nvSpPr>
        <p:spPr bwMode="auto">
          <a:xfrm>
            <a:off x="926677" y="4387136"/>
            <a:ext cx="5096722" cy="4156234"/>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8774271"/>
            <a:ext cx="3011699" cy="461804"/>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defRPr sz="1200"/>
            </a:lvl1pPr>
          </a:lstStyle>
          <a:p>
            <a:pPr>
              <a:defRPr/>
            </a:pPr>
            <a:endParaRPr lang="en-US"/>
          </a:p>
        </p:txBody>
      </p:sp>
      <p:sp>
        <p:nvSpPr>
          <p:cNvPr id="18439" name="Rectangle 7"/>
          <p:cNvSpPr>
            <a:spLocks noGrp="1" noChangeArrowheads="1"/>
          </p:cNvSpPr>
          <p:nvPr>
            <p:ph type="sldNum" sz="quarter" idx="5"/>
          </p:nvPr>
        </p:nvSpPr>
        <p:spPr bwMode="auto">
          <a:xfrm>
            <a:off x="3938376" y="8774271"/>
            <a:ext cx="3011699" cy="461804"/>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lgn="r">
              <a:defRPr sz="1200"/>
            </a:lvl1pPr>
          </a:lstStyle>
          <a:p>
            <a:pPr>
              <a:defRPr/>
            </a:pPr>
            <a:fld id="{8580C2E4-72E4-45F4-8D95-7A1498C9C28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1B64AF2-A254-4C09-B07D-E6C156D98EC6}" type="slidenum">
              <a:rPr lang="en-US" altLang="en-US"/>
              <a:pPr>
                <a:defRPr/>
              </a:pPr>
              <a:t>‹#›</a:t>
            </a:fld>
            <a:endParaRPr lang="en-US" altLang="en-US"/>
          </a:p>
        </p:txBody>
      </p:sp>
    </p:spTree>
    <p:extLst>
      <p:ext uri="{BB962C8B-B14F-4D97-AF65-F5344CB8AC3E}">
        <p14:creationId xmlns:p14="http://schemas.microsoft.com/office/powerpoint/2010/main" val="1949145156"/>
      </p:ext>
    </p:extLst>
  </p:cSld>
  <p:clrMapOvr>
    <a:masterClrMapping/>
  </p:clrMapOvr>
  <p:transition>
    <p:pull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DB70F3D-8987-48EE-A1B1-E9B2894F51B3}" type="slidenum">
              <a:rPr lang="en-US" altLang="en-US"/>
              <a:pPr>
                <a:defRPr/>
              </a:pPr>
              <a:t>‹#›</a:t>
            </a:fld>
            <a:endParaRPr lang="en-US" altLang="en-US"/>
          </a:p>
        </p:txBody>
      </p:sp>
    </p:spTree>
    <p:extLst>
      <p:ext uri="{BB962C8B-B14F-4D97-AF65-F5344CB8AC3E}">
        <p14:creationId xmlns:p14="http://schemas.microsoft.com/office/powerpoint/2010/main" val="2325754261"/>
      </p:ext>
    </p:extLst>
  </p:cSld>
  <p:clrMapOvr>
    <a:masterClrMapping/>
  </p:clrMapOvr>
  <p:transition>
    <p:pull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B42E71B-D8E3-40E9-866A-E694858A69BA}" type="slidenum">
              <a:rPr lang="en-US" altLang="en-US"/>
              <a:pPr>
                <a:defRPr/>
              </a:pPr>
              <a:t>‹#›</a:t>
            </a:fld>
            <a:endParaRPr lang="en-US" altLang="en-US"/>
          </a:p>
        </p:txBody>
      </p:sp>
    </p:spTree>
    <p:extLst>
      <p:ext uri="{BB962C8B-B14F-4D97-AF65-F5344CB8AC3E}">
        <p14:creationId xmlns:p14="http://schemas.microsoft.com/office/powerpoint/2010/main" val="2614416505"/>
      </p:ext>
    </p:extLst>
  </p:cSld>
  <p:clrMapOvr>
    <a:masterClrMapping/>
  </p:clrMapOvr>
  <p:transition>
    <p:pull dir="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4438E54-CAC7-4725-8E48-5C06A0810A33}" type="slidenum">
              <a:rPr lang="en-US" altLang="en-US"/>
              <a:pPr>
                <a:defRPr/>
              </a:pPr>
              <a:t>‹#›</a:t>
            </a:fld>
            <a:endParaRPr lang="en-US" altLang="en-US"/>
          </a:p>
        </p:txBody>
      </p:sp>
    </p:spTree>
    <p:extLst>
      <p:ext uri="{BB962C8B-B14F-4D97-AF65-F5344CB8AC3E}">
        <p14:creationId xmlns:p14="http://schemas.microsoft.com/office/powerpoint/2010/main" val="1456709147"/>
      </p:ext>
    </p:extLst>
  </p:cSld>
  <p:clrMapOvr>
    <a:masterClrMapping/>
  </p:clrMapOvr>
  <p:transition>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EFFD1B7-8ACD-4B34-BECD-1B2D15B3691D}" type="slidenum">
              <a:rPr lang="en-US" altLang="en-US"/>
              <a:pPr>
                <a:defRPr/>
              </a:pPr>
              <a:t>‹#›</a:t>
            </a:fld>
            <a:endParaRPr lang="en-US" altLang="en-US"/>
          </a:p>
        </p:txBody>
      </p:sp>
    </p:spTree>
    <p:extLst>
      <p:ext uri="{BB962C8B-B14F-4D97-AF65-F5344CB8AC3E}">
        <p14:creationId xmlns:p14="http://schemas.microsoft.com/office/powerpoint/2010/main" val="3551331294"/>
      </p:ext>
    </p:extLst>
  </p:cSld>
  <p:clrMapOvr>
    <a:masterClrMapping/>
  </p:clrMapOvr>
  <p:transition>
    <p:pull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EF2A7F0-F7A0-49CF-8A20-72E00EBC9BB3}" type="slidenum">
              <a:rPr lang="en-US" altLang="en-US"/>
              <a:pPr>
                <a:defRPr/>
              </a:pPr>
              <a:t>‹#›</a:t>
            </a:fld>
            <a:endParaRPr lang="en-US" altLang="en-US"/>
          </a:p>
        </p:txBody>
      </p:sp>
    </p:spTree>
    <p:extLst>
      <p:ext uri="{BB962C8B-B14F-4D97-AF65-F5344CB8AC3E}">
        <p14:creationId xmlns:p14="http://schemas.microsoft.com/office/powerpoint/2010/main" val="1951149984"/>
      </p:ext>
    </p:extLst>
  </p:cSld>
  <p:clrMapOvr>
    <a:masterClrMapping/>
  </p:clrMapOvr>
  <p:transition>
    <p:pull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BF7B69F-D255-4F87-B31C-39E26D5CC801}" type="slidenum">
              <a:rPr lang="en-US" altLang="en-US"/>
              <a:pPr>
                <a:defRPr/>
              </a:pPr>
              <a:t>‹#›</a:t>
            </a:fld>
            <a:endParaRPr lang="en-US" altLang="en-US"/>
          </a:p>
        </p:txBody>
      </p:sp>
    </p:spTree>
    <p:extLst>
      <p:ext uri="{BB962C8B-B14F-4D97-AF65-F5344CB8AC3E}">
        <p14:creationId xmlns:p14="http://schemas.microsoft.com/office/powerpoint/2010/main" val="2329302098"/>
      </p:ext>
    </p:extLst>
  </p:cSld>
  <p:clrMapOvr>
    <a:masterClrMapping/>
  </p:clrMapOvr>
  <p:transition>
    <p:pull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27ED6598-BB15-4071-B16C-F38AF38ECE8C}" type="slidenum">
              <a:rPr lang="en-US" altLang="en-US"/>
              <a:pPr>
                <a:defRPr/>
              </a:pPr>
              <a:t>‹#›</a:t>
            </a:fld>
            <a:endParaRPr lang="en-US" altLang="en-US"/>
          </a:p>
        </p:txBody>
      </p:sp>
    </p:spTree>
    <p:extLst>
      <p:ext uri="{BB962C8B-B14F-4D97-AF65-F5344CB8AC3E}">
        <p14:creationId xmlns:p14="http://schemas.microsoft.com/office/powerpoint/2010/main" val="4053580834"/>
      </p:ext>
    </p:extLst>
  </p:cSld>
  <p:clrMapOvr>
    <a:masterClrMapping/>
  </p:clrMapOvr>
  <p:transition>
    <p:pull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35D91407-E057-4D5B-BE6F-A82A4BF0BB0A}" type="slidenum">
              <a:rPr lang="en-US" altLang="en-US"/>
              <a:pPr>
                <a:defRPr/>
              </a:pPr>
              <a:t>‹#›</a:t>
            </a:fld>
            <a:endParaRPr lang="en-US" altLang="en-US"/>
          </a:p>
        </p:txBody>
      </p:sp>
    </p:spTree>
    <p:extLst>
      <p:ext uri="{BB962C8B-B14F-4D97-AF65-F5344CB8AC3E}">
        <p14:creationId xmlns:p14="http://schemas.microsoft.com/office/powerpoint/2010/main" val="2281261233"/>
      </p:ext>
    </p:extLst>
  </p:cSld>
  <p:clrMapOvr>
    <a:masterClrMapping/>
  </p:clrMapOvr>
  <p:transition>
    <p:pull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A907796A-CA36-4AFB-B205-1D339A94128F}" type="slidenum">
              <a:rPr lang="en-US" altLang="en-US"/>
              <a:pPr>
                <a:defRPr/>
              </a:pPr>
              <a:t>‹#›</a:t>
            </a:fld>
            <a:endParaRPr lang="en-US" altLang="en-US"/>
          </a:p>
        </p:txBody>
      </p:sp>
    </p:spTree>
    <p:extLst>
      <p:ext uri="{BB962C8B-B14F-4D97-AF65-F5344CB8AC3E}">
        <p14:creationId xmlns:p14="http://schemas.microsoft.com/office/powerpoint/2010/main" val="2068943502"/>
      </p:ext>
    </p:extLst>
  </p:cSld>
  <p:clrMapOvr>
    <a:masterClrMapping/>
  </p:clrMapOvr>
  <p:transition>
    <p:pull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D053F12-7EA2-418C-BCF6-EBF30BC4541D}" type="slidenum">
              <a:rPr lang="en-US" altLang="en-US"/>
              <a:pPr>
                <a:defRPr/>
              </a:pPr>
              <a:t>‹#›</a:t>
            </a:fld>
            <a:endParaRPr lang="en-US" altLang="en-US"/>
          </a:p>
        </p:txBody>
      </p:sp>
    </p:spTree>
    <p:extLst>
      <p:ext uri="{BB962C8B-B14F-4D97-AF65-F5344CB8AC3E}">
        <p14:creationId xmlns:p14="http://schemas.microsoft.com/office/powerpoint/2010/main" val="1346914044"/>
      </p:ext>
    </p:extLst>
  </p:cSld>
  <p:clrMapOvr>
    <a:masterClrMapping/>
  </p:clrMapOvr>
  <p:transition>
    <p:pull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E6DF37A-23AE-424E-9363-C2C98126FB4D}" type="slidenum">
              <a:rPr lang="en-US" altLang="en-US"/>
              <a:pPr>
                <a:defRPr/>
              </a:pPr>
              <a:t>‹#›</a:t>
            </a:fld>
            <a:endParaRPr lang="en-US" altLang="en-US"/>
          </a:p>
        </p:txBody>
      </p:sp>
    </p:spTree>
    <p:extLst>
      <p:ext uri="{BB962C8B-B14F-4D97-AF65-F5344CB8AC3E}">
        <p14:creationId xmlns:p14="http://schemas.microsoft.com/office/powerpoint/2010/main" val="1701796311"/>
      </p:ext>
    </p:extLst>
  </p:cSld>
  <p:clrMapOvr>
    <a:masterClrMapping/>
  </p:clrMapOvr>
  <p:transition>
    <p:pull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41D5EA9D-799B-4837-B0FC-3531F4A24733}" type="slidenum">
              <a:rPr lang="en-US" altLang="en-US"/>
              <a:pPr>
                <a:defRPr/>
              </a:pPr>
              <a:t>‹#›</a:t>
            </a:fld>
            <a:endParaRPr lang="en-US" altLang="en-US"/>
          </a:p>
        </p:txBody>
      </p:sp>
    </p:spTree>
    <p:extLst>
      <p:ext uri="{BB962C8B-B14F-4D97-AF65-F5344CB8AC3E}">
        <p14:creationId xmlns:p14="http://schemas.microsoft.com/office/powerpoint/2010/main" val="296873704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p:pull dir="rd"/>
  </p:transition>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0" y="685800"/>
            <a:ext cx="9144000" cy="2279650"/>
          </a:xfrm>
        </p:spPr>
        <p:txBody>
          <a:bodyPr anchor="ctr"/>
          <a:lstStyle/>
          <a:p>
            <a:r>
              <a:rPr lang="en-US" altLang="en-US" dirty="0">
                <a:solidFill>
                  <a:srgbClr val="990033"/>
                </a:solidFill>
              </a:rPr>
              <a:t>The Ethics of Safety, Risk, and the Guardian’s Role</a:t>
            </a:r>
          </a:p>
        </p:txBody>
      </p:sp>
      <p:sp>
        <p:nvSpPr>
          <p:cNvPr id="5123" name="Rectangle 3"/>
          <p:cNvSpPr>
            <a:spLocks noGrp="1" noChangeArrowheads="1"/>
          </p:cNvSpPr>
          <p:nvPr>
            <p:ph type="subTitle" idx="1"/>
          </p:nvPr>
        </p:nvSpPr>
        <p:spPr>
          <a:xfrm>
            <a:off x="0" y="3352800"/>
            <a:ext cx="9144000" cy="914400"/>
          </a:xfrm>
        </p:spPr>
        <p:txBody>
          <a:bodyPr/>
          <a:lstStyle/>
          <a:p>
            <a:pPr>
              <a:lnSpc>
                <a:spcPct val="80000"/>
              </a:lnSpc>
            </a:pPr>
            <a:r>
              <a:rPr lang="en-US" altLang="en-US" sz="2800" dirty="0">
                <a:solidFill>
                  <a:srgbClr val="000099"/>
                </a:solidFill>
              </a:rPr>
              <a:t>Virginia Public Guardians</a:t>
            </a:r>
          </a:p>
          <a:p>
            <a:pPr>
              <a:lnSpc>
                <a:spcPct val="80000"/>
              </a:lnSpc>
            </a:pPr>
            <a:r>
              <a:rPr lang="en-US" altLang="en-US" sz="2800" dirty="0">
                <a:solidFill>
                  <a:srgbClr val="000099"/>
                </a:solidFill>
              </a:rPr>
              <a:t>October 19, 2022</a:t>
            </a:r>
          </a:p>
          <a:p>
            <a:pPr>
              <a:lnSpc>
                <a:spcPct val="80000"/>
              </a:lnSpc>
            </a:pPr>
            <a:endParaRPr lang="en-US" altLang="en-US" dirty="0">
              <a:solidFill>
                <a:srgbClr val="000099"/>
              </a:solidFill>
            </a:endParaRPr>
          </a:p>
          <a:p>
            <a:pPr>
              <a:lnSpc>
                <a:spcPct val="80000"/>
              </a:lnSpc>
            </a:pPr>
            <a:endParaRPr lang="en-US" altLang="en-US" dirty="0">
              <a:solidFill>
                <a:srgbClr val="000099"/>
              </a:solidFill>
            </a:endParaRPr>
          </a:p>
        </p:txBody>
      </p:sp>
      <p:pic>
        <p:nvPicPr>
          <p:cNvPr id="5124" name="Picture 5" descr="Logo_be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7950" y="4267200"/>
            <a:ext cx="1308100"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Text Box 6"/>
          <p:cNvSpPr txBox="1">
            <a:spLocks noChangeArrowheads="1"/>
          </p:cNvSpPr>
          <p:nvPr/>
        </p:nvSpPr>
        <p:spPr bwMode="auto">
          <a:xfrm>
            <a:off x="0" y="5715000"/>
            <a:ext cx="9144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50000"/>
              </a:lnSpc>
              <a:spcBef>
                <a:spcPct val="50000"/>
              </a:spcBef>
            </a:pPr>
            <a:r>
              <a:rPr lang="en-US" altLang="en-US" sz="2000" dirty="0"/>
              <a:t>Michael A. Gillette, Ph.D.</a:t>
            </a:r>
          </a:p>
          <a:p>
            <a:pPr algn="ctr">
              <a:lnSpc>
                <a:spcPct val="50000"/>
              </a:lnSpc>
              <a:spcBef>
                <a:spcPct val="50000"/>
              </a:spcBef>
            </a:pPr>
            <a:r>
              <a:rPr lang="en-US" altLang="en-US" sz="2000" dirty="0"/>
              <a:t>(434)384-5322     mgillette@bsvinc.com </a:t>
            </a:r>
          </a:p>
          <a:p>
            <a:pPr algn="ctr">
              <a:lnSpc>
                <a:spcPct val="50000"/>
              </a:lnSpc>
              <a:spcBef>
                <a:spcPct val="50000"/>
              </a:spcBef>
            </a:pPr>
            <a:r>
              <a:rPr lang="en-US" altLang="en-US" sz="2000" dirty="0"/>
              <a:t>http://www.bsvinc.com</a:t>
            </a:r>
          </a:p>
        </p:txBody>
      </p:sp>
    </p:spTree>
  </p:cSld>
  <p:clrMapOvr>
    <a:masterClrMapping/>
  </p:clrMapOvr>
  <p:transition>
    <p:pull dir="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0" y="1981200"/>
            <a:ext cx="9144000" cy="1676400"/>
          </a:xfrm>
        </p:spPr>
        <p:txBody>
          <a:bodyPr anchor="ctr"/>
          <a:lstStyle/>
          <a:p>
            <a:r>
              <a:rPr lang="en-US" altLang="en-US" sz="6600" dirty="0">
                <a:solidFill>
                  <a:srgbClr val="000099"/>
                </a:solidFill>
              </a:rPr>
              <a:t>The First Paradigm:</a:t>
            </a:r>
            <a:br>
              <a:rPr lang="en-US" altLang="en-US" sz="6600" dirty="0">
                <a:solidFill>
                  <a:srgbClr val="000099"/>
                </a:solidFill>
              </a:rPr>
            </a:br>
            <a:r>
              <a:rPr lang="en-US" altLang="en-US" sz="6600" dirty="0">
                <a:solidFill>
                  <a:srgbClr val="000099"/>
                </a:solidFill>
              </a:rPr>
              <a:t>Paternalism</a:t>
            </a:r>
            <a:br>
              <a:rPr lang="en-US" altLang="en-US" sz="6600" dirty="0">
                <a:solidFill>
                  <a:srgbClr val="990033"/>
                </a:solidFill>
              </a:rPr>
            </a:br>
            <a:endParaRPr lang="en-US" altLang="en-US" sz="6600" dirty="0">
              <a:solidFill>
                <a:srgbClr val="990033"/>
              </a:solidFill>
            </a:endParaRPr>
          </a:p>
        </p:txBody>
      </p:sp>
    </p:spTree>
    <p:extLst>
      <p:ext uri="{BB962C8B-B14F-4D97-AF65-F5344CB8AC3E}">
        <p14:creationId xmlns:p14="http://schemas.microsoft.com/office/powerpoint/2010/main" val="308826707"/>
      </p:ext>
    </p:extLst>
  </p:cSld>
  <p:clrMapOvr>
    <a:masterClrMapping/>
  </p:clrMapOvr>
  <p:transition>
    <p:pull dir="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04800"/>
            <a:ext cx="7772400" cy="1143000"/>
          </a:xfrm>
        </p:spPr>
        <p:txBody>
          <a:bodyPr/>
          <a:lstStyle/>
          <a:p>
            <a:r>
              <a:rPr lang="en-US" altLang="en-US" u="sng">
                <a:solidFill>
                  <a:srgbClr val="990033"/>
                </a:solidFill>
              </a:rPr>
              <a:t>Paternalism</a:t>
            </a:r>
          </a:p>
        </p:txBody>
      </p:sp>
      <p:sp>
        <p:nvSpPr>
          <p:cNvPr id="17411" name="Rectangle 3"/>
          <p:cNvSpPr>
            <a:spLocks noGrp="1" noChangeArrowheads="1"/>
          </p:cNvSpPr>
          <p:nvPr>
            <p:ph type="body" sz="half" idx="1"/>
          </p:nvPr>
        </p:nvSpPr>
        <p:spPr>
          <a:xfrm>
            <a:off x="533400" y="2286000"/>
            <a:ext cx="8153400" cy="1981200"/>
          </a:xfrm>
        </p:spPr>
        <p:txBody>
          <a:bodyPr/>
          <a:lstStyle/>
          <a:p>
            <a:pPr>
              <a:buFontTx/>
              <a:buNone/>
            </a:pPr>
            <a:r>
              <a:rPr lang="en-US" altLang="en-US"/>
              <a:t>	An intervention is ‘paternalistic’ whenever the justification for the restriction of an individual’s freedom is calculated to be in their own best interest.</a:t>
            </a:r>
          </a:p>
        </p:txBody>
      </p:sp>
      <p:pic>
        <p:nvPicPr>
          <p:cNvPr id="17412" name="Picture 4" descr="Logo_be_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8305800" y="6019800"/>
            <a:ext cx="838200" cy="838200"/>
          </a:xfrm>
          <a:extLs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154668845"/>
      </p:ext>
    </p:extLst>
  </p:cSld>
  <p:clrMapOvr>
    <a:masterClrMapping/>
  </p:clrMapOvr>
  <p:transition>
    <p:pull dir="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Rectangle 2">
            <a:extLst>
              <a:ext uri="{FF2B5EF4-FFF2-40B4-BE49-F238E27FC236}">
                <a16:creationId xmlns:a16="http://schemas.microsoft.com/office/drawing/2014/main" id="{07E50086-9A52-4EF4-AAA4-FCE344347C89}"/>
              </a:ext>
            </a:extLst>
          </p:cNvPr>
          <p:cNvSpPr>
            <a:spLocks noGrp="1" noChangeArrowheads="1"/>
          </p:cNvSpPr>
          <p:nvPr>
            <p:ph type="title"/>
          </p:nvPr>
        </p:nvSpPr>
        <p:spPr>
          <a:xfrm>
            <a:off x="685800" y="304800"/>
            <a:ext cx="7772400" cy="1143000"/>
          </a:xfrm>
        </p:spPr>
        <p:txBody>
          <a:bodyPr/>
          <a:lstStyle/>
          <a:p>
            <a:r>
              <a:rPr lang="en-US" altLang="en-US" b="1" u="sng">
                <a:solidFill>
                  <a:srgbClr val="800000"/>
                </a:solidFill>
              </a:rPr>
              <a:t>Autonomy and Control</a:t>
            </a:r>
            <a:br>
              <a:rPr lang="en-US" altLang="en-US" b="1" u="sng">
                <a:solidFill>
                  <a:srgbClr val="800000"/>
                </a:solidFill>
              </a:rPr>
            </a:br>
            <a:r>
              <a:rPr lang="en-US" altLang="en-US" sz="3600" b="1">
                <a:solidFill>
                  <a:srgbClr val="008080"/>
                </a:solidFill>
              </a:rPr>
              <a:t>“But I’m The Guardian”</a:t>
            </a:r>
            <a:endParaRPr lang="en-US" altLang="en-US" sz="3600" b="1">
              <a:solidFill>
                <a:schemeClr val="tx1"/>
              </a:solidFill>
            </a:endParaRPr>
          </a:p>
        </p:txBody>
      </p:sp>
      <p:sp>
        <p:nvSpPr>
          <p:cNvPr id="395267" name="Rectangle 3">
            <a:extLst>
              <a:ext uri="{FF2B5EF4-FFF2-40B4-BE49-F238E27FC236}">
                <a16:creationId xmlns:a16="http://schemas.microsoft.com/office/drawing/2014/main" id="{25DE3D3D-BEC9-4030-BB07-3E0AD29A1D39}"/>
              </a:ext>
            </a:extLst>
          </p:cNvPr>
          <p:cNvSpPr>
            <a:spLocks noGrp="1" noChangeArrowheads="1"/>
          </p:cNvSpPr>
          <p:nvPr>
            <p:ph type="body" sz="half" idx="1"/>
          </p:nvPr>
        </p:nvSpPr>
        <p:spPr>
          <a:xfrm>
            <a:off x="762000" y="1905000"/>
            <a:ext cx="7848600" cy="4114800"/>
          </a:xfrm>
        </p:spPr>
        <p:txBody>
          <a:bodyPr/>
          <a:lstStyle/>
          <a:p>
            <a:pPr>
              <a:buFontTx/>
              <a:buNone/>
            </a:pPr>
            <a:r>
              <a:rPr lang="en-US" altLang="en-US" sz="2800" dirty="0"/>
              <a:t>	Mr. A is a 27-year-old client who has ongoing problems with his roommate.  Every morning, Mr. A goes to his roommate’s closet and takes some of his clothes.  It soon becomes clear that Mr. A wants to wear jeans and a shirt with a collar.  Mr. A’s legal guardian, insists that Mr. A must wear only sweat pants and a sweat shirt so he will “look less retarded”.  Should staff enforce Mrs. A’s demands?</a:t>
            </a:r>
          </a:p>
        </p:txBody>
      </p:sp>
      <p:pic>
        <p:nvPicPr>
          <p:cNvPr id="395268" name="Picture 4">
            <a:extLst>
              <a:ext uri="{FF2B5EF4-FFF2-40B4-BE49-F238E27FC236}">
                <a16:creationId xmlns:a16="http://schemas.microsoft.com/office/drawing/2014/main" id="{23416307-3EDF-4B79-9D1A-5EBB761F5349}"/>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8305800" y="6019800"/>
            <a:ext cx="838200" cy="838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0"/>
            <a:ext cx="9144000" cy="1143000"/>
          </a:xfrm>
        </p:spPr>
        <p:txBody>
          <a:bodyPr/>
          <a:lstStyle/>
          <a:p>
            <a:r>
              <a:rPr lang="en-US" altLang="en-US" u="sng">
                <a:solidFill>
                  <a:srgbClr val="990033"/>
                </a:solidFill>
              </a:rPr>
              <a:t>Requirements For Paternalism</a:t>
            </a:r>
          </a:p>
        </p:txBody>
      </p:sp>
      <p:sp>
        <p:nvSpPr>
          <p:cNvPr id="8195" name="Rectangle 3"/>
          <p:cNvSpPr>
            <a:spLocks noGrp="1" noChangeArrowheads="1"/>
          </p:cNvSpPr>
          <p:nvPr>
            <p:ph type="body" sz="half" idx="1"/>
          </p:nvPr>
        </p:nvSpPr>
        <p:spPr>
          <a:xfrm>
            <a:off x="457200" y="1295400"/>
            <a:ext cx="8153400" cy="4953000"/>
          </a:xfrm>
        </p:spPr>
        <p:txBody>
          <a:bodyPr/>
          <a:lstStyle/>
          <a:p>
            <a:pPr lvl="1">
              <a:lnSpc>
                <a:spcPct val="80000"/>
              </a:lnSpc>
              <a:buFontTx/>
              <a:buNone/>
            </a:pPr>
            <a:r>
              <a:rPr lang="en-US" altLang="en-US" sz="2400" b="1">
                <a:solidFill>
                  <a:srgbClr val="000099"/>
                </a:solidFill>
              </a:rPr>
              <a:t>Paternalistic interferences with clients’ liberty of action are justified only when:</a:t>
            </a:r>
            <a:endParaRPr lang="en-US" altLang="en-US" sz="2000" b="1">
              <a:solidFill>
                <a:srgbClr val="000099"/>
              </a:solidFill>
            </a:endParaRPr>
          </a:p>
          <a:p>
            <a:pPr>
              <a:lnSpc>
                <a:spcPct val="80000"/>
              </a:lnSpc>
            </a:pPr>
            <a:r>
              <a:rPr lang="en-US" altLang="en-US" sz="2400"/>
              <a:t>The client lacks the capacity for autonomous choice regarding the relevant issue</a:t>
            </a:r>
          </a:p>
          <a:p>
            <a:pPr>
              <a:lnSpc>
                <a:spcPct val="80000"/>
              </a:lnSpc>
            </a:pPr>
            <a:r>
              <a:rPr lang="en-US" altLang="en-US" sz="2400"/>
              <a:t>There is a clearly demonstrated clinical indication for the treatment or restriction under consideration</a:t>
            </a:r>
          </a:p>
          <a:p>
            <a:pPr>
              <a:lnSpc>
                <a:spcPct val="80000"/>
              </a:lnSpc>
            </a:pPr>
            <a:r>
              <a:rPr lang="en-US" altLang="en-US" sz="2400"/>
              <a:t>The treatment or restriction under consideration is the least restrictive alternative that is reasonably available and capable of meeting the client’s needs</a:t>
            </a:r>
          </a:p>
          <a:p>
            <a:pPr>
              <a:lnSpc>
                <a:spcPct val="80000"/>
              </a:lnSpc>
            </a:pPr>
            <a:r>
              <a:rPr lang="en-US" altLang="en-US" sz="2400"/>
              <a:t>The benefits of the treatment under consideration outweigh the harms of the interference itself</a:t>
            </a:r>
          </a:p>
          <a:p>
            <a:pPr algn="ctr">
              <a:lnSpc>
                <a:spcPct val="80000"/>
              </a:lnSpc>
              <a:buFontTx/>
              <a:buNone/>
            </a:pPr>
            <a:r>
              <a:rPr lang="en-US" altLang="en-US" sz="2400"/>
              <a:t>----------------------------------------------</a:t>
            </a:r>
          </a:p>
          <a:p>
            <a:pPr>
              <a:lnSpc>
                <a:spcPct val="80000"/>
              </a:lnSpc>
              <a:buFontTx/>
              <a:buNone/>
            </a:pPr>
            <a:r>
              <a:rPr lang="en-US" altLang="en-US" sz="2400"/>
              <a:t>	*Paternalistic interventions must attempt to advance the values of the individual whose freedom is restricted.*</a:t>
            </a:r>
          </a:p>
        </p:txBody>
      </p:sp>
      <p:pic>
        <p:nvPicPr>
          <p:cNvPr id="8196" name="Picture 4" descr="Logo_be_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8305800" y="6019800"/>
            <a:ext cx="8382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732335187"/>
      </p:ext>
    </p:extLst>
  </p:cSld>
  <p:clrMapOvr>
    <a:masterClrMapping/>
  </p:clrMapOvr>
  <p:transition>
    <p:pull dir="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idx="4294967295"/>
          </p:nvPr>
        </p:nvSpPr>
        <p:spPr>
          <a:xfrm>
            <a:off x="0" y="533400"/>
            <a:ext cx="9144000" cy="979488"/>
          </a:xfrm>
        </p:spPr>
        <p:txBody>
          <a:bodyPr/>
          <a:lstStyle/>
          <a:p>
            <a:pPr eaLnBrk="1" hangingPunct="1"/>
            <a:r>
              <a:rPr lang="en-US" altLang="en-US" b="1" u="sng">
                <a:solidFill>
                  <a:srgbClr val="990033"/>
                </a:solidFill>
              </a:rPr>
              <a:t>Diminished Capacity</a:t>
            </a:r>
            <a:br>
              <a:rPr lang="en-US" altLang="en-US" b="1" u="sng">
                <a:solidFill>
                  <a:srgbClr val="990033"/>
                </a:solidFill>
              </a:rPr>
            </a:br>
            <a:r>
              <a:rPr lang="en-US" altLang="en-US" sz="3600">
                <a:solidFill>
                  <a:srgbClr val="000099"/>
                </a:solidFill>
              </a:rPr>
              <a:t>Basic Assumptions</a:t>
            </a:r>
            <a:br>
              <a:rPr lang="en-US" altLang="en-US"/>
            </a:br>
            <a:endParaRPr lang="en-US" altLang="en-US"/>
          </a:p>
        </p:txBody>
      </p:sp>
      <p:sp>
        <p:nvSpPr>
          <p:cNvPr id="9219" name="Rectangle 3"/>
          <p:cNvSpPr>
            <a:spLocks noGrp="1" noChangeArrowheads="1"/>
          </p:cNvSpPr>
          <p:nvPr>
            <p:ph type="subTitle" idx="4294967295"/>
          </p:nvPr>
        </p:nvSpPr>
        <p:spPr>
          <a:xfrm>
            <a:off x="304800" y="1752600"/>
            <a:ext cx="8077200" cy="4876800"/>
          </a:xfrm>
        </p:spPr>
        <p:txBody>
          <a:bodyPr/>
          <a:lstStyle/>
          <a:p>
            <a:pPr marL="609600" indent="-609600" eaLnBrk="1" hangingPunct="1">
              <a:lnSpc>
                <a:spcPct val="80000"/>
              </a:lnSpc>
              <a:buFontTx/>
              <a:buNone/>
            </a:pPr>
            <a:r>
              <a:rPr lang="en-US" altLang="en-US" sz="2000"/>
              <a:t>	</a:t>
            </a:r>
            <a:r>
              <a:rPr lang="en-US" altLang="en-US" sz="2800">
                <a:cs typeface="Times New Roman" panose="02020603050405020304" pitchFamily="18" charset="0"/>
              </a:rPr>
              <a:t>The two most important things to remember at the beginning of any interaction with a patient surrounding capacity issues are:</a:t>
            </a:r>
          </a:p>
          <a:p>
            <a:pPr marL="609600" indent="-609600" eaLnBrk="1" hangingPunct="1">
              <a:lnSpc>
                <a:spcPct val="80000"/>
              </a:lnSpc>
              <a:buFontTx/>
              <a:buNone/>
            </a:pPr>
            <a:endParaRPr lang="en-US" altLang="en-US" sz="2800">
              <a:cs typeface="Times New Roman" panose="02020603050405020304" pitchFamily="18" charset="0"/>
            </a:endParaRPr>
          </a:p>
          <a:p>
            <a:pPr marL="609600" indent="-609600" eaLnBrk="1" hangingPunct="1">
              <a:lnSpc>
                <a:spcPct val="80000"/>
              </a:lnSpc>
              <a:buFontTx/>
              <a:buNone/>
            </a:pPr>
            <a:r>
              <a:rPr lang="en-US" altLang="en-US" sz="2800">
                <a:cs typeface="Times New Roman" panose="02020603050405020304" pitchFamily="18" charset="0"/>
              </a:rPr>
              <a:t>	1) All adults should be presumed to have capacity until they are explicitly found to lack it,</a:t>
            </a:r>
          </a:p>
          <a:p>
            <a:pPr marL="609600" indent="-609600" eaLnBrk="1" hangingPunct="1">
              <a:lnSpc>
                <a:spcPct val="80000"/>
              </a:lnSpc>
              <a:buFontTx/>
              <a:buNone/>
            </a:pPr>
            <a:endParaRPr lang="en-US" altLang="en-US" sz="2800">
              <a:cs typeface="Times New Roman" panose="02020603050405020304" pitchFamily="18" charset="0"/>
            </a:endParaRPr>
          </a:p>
          <a:p>
            <a:pPr marL="609600" indent="-609600" eaLnBrk="1" hangingPunct="1">
              <a:lnSpc>
                <a:spcPct val="80000"/>
              </a:lnSpc>
              <a:buFontTx/>
              <a:buNone/>
            </a:pPr>
            <a:r>
              <a:rPr lang="en-US" altLang="en-US" sz="2800">
                <a:cs typeface="Times New Roman" panose="02020603050405020304" pitchFamily="18" charset="0"/>
              </a:rPr>
              <a:t>	2) An individual cannot be found to lack capacity simply because s/he carries a particular clinical diagnosis.</a:t>
            </a:r>
            <a:endParaRPr lang="en-US" altLang="en-US" sz="2800"/>
          </a:p>
        </p:txBody>
      </p:sp>
      <p:pic>
        <p:nvPicPr>
          <p:cNvPr id="9220" name="Picture 4" descr="Logo_be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01980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idx="4294967295"/>
          </p:nvPr>
        </p:nvSpPr>
        <p:spPr>
          <a:xfrm>
            <a:off x="0" y="533400"/>
            <a:ext cx="9144000" cy="979488"/>
          </a:xfrm>
        </p:spPr>
        <p:txBody>
          <a:bodyPr/>
          <a:lstStyle/>
          <a:p>
            <a:pPr eaLnBrk="1" hangingPunct="1"/>
            <a:r>
              <a:rPr lang="en-US" altLang="en-US" b="1" u="sng">
                <a:solidFill>
                  <a:srgbClr val="990033"/>
                </a:solidFill>
              </a:rPr>
              <a:t>Diminished Capacity</a:t>
            </a:r>
            <a:br>
              <a:rPr lang="en-US" altLang="en-US" b="1" u="sng">
                <a:solidFill>
                  <a:srgbClr val="990033"/>
                </a:solidFill>
              </a:rPr>
            </a:br>
            <a:r>
              <a:rPr lang="en-US" altLang="en-US" sz="3600">
                <a:solidFill>
                  <a:srgbClr val="000099"/>
                </a:solidFill>
              </a:rPr>
              <a:t>The Definition of Capacity</a:t>
            </a:r>
            <a:br>
              <a:rPr lang="en-US" altLang="en-US"/>
            </a:br>
            <a:endParaRPr lang="en-US" altLang="en-US"/>
          </a:p>
        </p:txBody>
      </p:sp>
      <p:sp>
        <p:nvSpPr>
          <p:cNvPr id="10243" name="Rectangle 3"/>
          <p:cNvSpPr>
            <a:spLocks noGrp="1" noChangeArrowheads="1"/>
          </p:cNvSpPr>
          <p:nvPr>
            <p:ph type="subTitle" idx="4294967295"/>
          </p:nvPr>
        </p:nvSpPr>
        <p:spPr>
          <a:xfrm>
            <a:off x="381000" y="1752600"/>
            <a:ext cx="8077200" cy="4876800"/>
          </a:xfrm>
        </p:spPr>
        <p:txBody>
          <a:bodyPr/>
          <a:lstStyle/>
          <a:p>
            <a:pPr marL="609600" indent="-609600" eaLnBrk="1" hangingPunct="1">
              <a:lnSpc>
                <a:spcPct val="80000"/>
              </a:lnSpc>
              <a:buFontTx/>
              <a:buNone/>
            </a:pPr>
            <a:r>
              <a:rPr lang="en-US" altLang="en-US" sz="2000"/>
              <a:t>	</a:t>
            </a:r>
            <a:r>
              <a:rPr lang="en-US" altLang="en-US" sz="2400">
                <a:cs typeface="Times New Roman" panose="02020603050405020304" pitchFamily="18" charset="0"/>
              </a:rPr>
              <a:t>In order for a patient to have diminished capacity, s/he must meet at least one of three criteria:</a:t>
            </a:r>
          </a:p>
          <a:p>
            <a:pPr marL="609600" indent="-609600" eaLnBrk="1" hangingPunct="1">
              <a:lnSpc>
                <a:spcPct val="80000"/>
              </a:lnSpc>
              <a:buFontTx/>
              <a:buNone/>
            </a:pPr>
            <a:endParaRPr lang="en-US" altLang="en-US" sz="2400">
              <a:cs typeface="Times New Roman" panose="02020603050405020304" pitchFamily="18" charset="0"/>
            </a:endParaRPr>
          </a:p>
          <a:p>
            <a:pPr marL="609600" indent="-609600" eaLnBrk="1" hangingPunct="1">
              <a:lnSpc>
                <a:spcPct val="80000"/>
              </a:lnSpc>
              <a:buFontTx/>
              <a:buNone/>
            </a:pPr>
            <a:r>
              <a:rPr lang="en-US" altLang="en-US" sz="2400">
                <a:cs typeface="Times New Roman" panose="02020603050405020304" pitchFamily="18" charset="0"/>
              </a:rPr>
              <a:t>	1) The inability to understand information about the decision that needs to be made (ARBs)</a:t>
            </a:r>
          </a:p>
          <a:p>
            <a:pPr marL="609600" indent="-609600" eaLnBrk="1" hangingPunct="1">
              <a:lnSpc>
                <a:spcPct val="80000"/>
              </a:lnSpc>
              <a:buFontTx/>
              <a:buNone/>
            </a:pPr>
            <a:endParaRPr lang="en-US" altLang="en-US" sz="2400">
              <a:cs typeface="Times New Roman" panose="02020603050405020304" pitchFamily="18" charset="0"/>
            </a:endParaRPr>
          </a:p>
          <a:p>
            <a:pPr marL="609600" indent="-609600" eaLnBrk="1" hangingPunct="1">
              <a:lnSpc>
                <a:spcPct val="80000"/>
              </a:lnSpc>
              <a:buFontTx/>
              <a:buNone/>
            </a:pPr>
            <a:r>
              <a:rPr lang="en-US" altLang="en-US" sz="2400">
                <a:cs typeface="Times New Roman" panose="02020603050405020304" pitchFamily="18" charset="0"/>
              </a:rPr>
              <a:t>	2) The inability to use the information, even if understood, to make a rational evaluation of the risks and benefits involved in the decision</a:t>
            </a:r>
          </a:p>
          <a:p>
            <a:pPr marL="609600" indent="-609600" eaLnBrk="1" hangingPunct="1">
              <a:lnSpc>
                <a:spcPct val="80000"/>
              </a:lnSpc>
              <a:buFontTx/>
              <a:buNone/>
            </a:pPr>
            <a:endParaRPr lang="en-US" altLang="en-US" sz="2400">
              <a:cs typeface="Times New Roman" panose="02020603050405020304" pitchFamily="18" charset="0"/>
            </a:endParaRPr>
          </a:p>
          <a:p>
            <a:pPr marL="609600" indent="-609600" eaLnBrk="1" hangingPunct="1">
              <a:lnSpc>
                <a:spcPct val="80000"/>
              </a:lnSpc>
              <a:buFontTx/>
              <a:buNone/>
            </a:pPr>
            <a:r>
              <a:rPr lang="en-US" altLang="en-US" sz="2400">
                <a:cs typeface="Times New Roman" panose="02020603050405020304" pitchFamily="18" charset="0"/>
              </a:rPr>
              <a:t>	3) The inability to communicate by any means</a:t>
            </a:r>
            <a:endParaRPr lang="en-US" altLang="en-US" sz="2400"/>
          </a:p>
        </p:txBody>
      </p:sp>
      <p:pic>
        <p:nvPicPr>
          <p:cNvPr id="10244" name="Picture 4" descr="Logo_be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01980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idx="4294967295"/>
          </p:nvPr>
        </p:nvSpPr>
        <p:spPr>
          <a:xfrm>
            <a:off x="0" y="457200"/>
            <a:ext cx="9144000" cy="979488"/>
          </a:xfrm>
        </p:spPr>
        <p:txBody>
          <a:bodyPr/>
          <a:lstStyle/>
          <a:p>
            <a:pPr eaLnBrk="1" hangingPunct="1"/>
            <a:r>
              <a:rPr lang="en-US" altLang="en-US" b="1" u="sng">
                <a:solidFill>
                  <a:srgbClr val="990033"/>
                </a:solidFill>
              </a:rPr>
              <a:t>Diminished Capacity</a:t>
            </a:r>
            <a:br>
              <a:rPr lang="en-US" altLang="en-US" b="1" u="sng">
                <a:solidFill>
                  <a:srgbClr val="990033"/>
                </a:solidFill>
              </a:rPr>
            </a:br>
            <a:r>
              <a:rPr lang="en-US" altLang="en-US" sz="3600">
                <a:solidFill>
                  <a:srgbClr val="000099"/>
                </a:solidFill>
              </a:rPr>
              <a:t>Incapacity Determinations</a:t>
            </a:r>
            <a:br>
              <a:rPr lang="en-US" altLang="en-US"/>
            </a:br>
            <a:endParaRPr lang="en-US" altLang="en-US"/>
          </a:p>
        </p:txBody>
      </p:sp>
      <p:sp>
        <p:nvSpPr>
          <p:cNvPr id="11267" name="Rectangle 3"/>
          <p:cNvSpPr>
            <a:spLocks noGrp="1" noChangeArrowheads="1"/>
          </p:cNvSpPr>
          <p:nvPr>
            <p:ph type="subTitle" idx="4294967295"/>
          </p:nvPr>
        </p:nvSpPr>
        <p:spPr>
          <a:xfrm>
            <a:off x="304800" y="1436688"/>
            <a:ext cx="8077200" cy="4876800"/>
          </a:xfrm>
        </p:spPr>
        <p:txBody>
          <a:bodyPr/>
          <a:lstStyle/>
          <a:p>
            <a:pPr marL="609600" indent="-609600" eaLnBrk="1" hangingPunct="1">
              <a:lnSpc>
                <a:spcPct val="80000"/>
              </a:lnSpc>
              <a:buFontTx/>
              <a:buNone/>
            </a:pPr>
            <a:r>
              <a:rPr lang="en-US" altLang="en-US" sz="2800" dirty="0"/>
              <a:t>	</a:t>
            </a:r>
            <a:r>
              <a:rPr lang="en-US" altLang="en-US" sz="2400" dirty="0"/>
              <a:t>There is an important difference between a clinical finding of incapacity that can be documented by the attending physician, and a legal adjudication of incompetence.</a:t>
            </a:r>
          </a:p>
          <a:p>
            <a:pPr marL="609600" indent="-609600" eaLnBrk="1" hangingPunct="1">
              <a:lnSpc>
                <a:spcPct val="80000"/>
              </a:lnSpc>
              <a:buFontTx/>
              <a:buNone/>
            </a:pPr>
            <a:endParaRPr lang="en-US" altLang="en-US" sz="2400" dirty="0">
              <a:cs typeface="Times New Roman" panose="02020603050405020304" pitchFamily="18" charset="0"/>
            </a:endParaRPr>
          </a:p>
          <a:p>
            <a:pPr marL="609600" indent="-609600" eaLnBrk="1" hangingPunct="1">
              <a:lnSpc>
                <a:spcPct val="80000"/>
              </a:lnSpc>
              <a:buFontTx/>
              <a:buNone/>
            </a:pPr>
            <a:r>
              <a:rPr lang="en-US" altLang="en-US" sz="2400" dirty="0">
                <a:cs typeface="Times New Roman" panose="02020603050405020304" pitchFamily="18" charset="0"/>
              </a:rPr>
              <a:t>	A determination that a patient has diminished capacity can apply to a particular healthcare decision, a set of healthcare decisions, or all healthcare decisions.</a:t>
            </a:r>
          </a:p>
          <a:p>
            <a:pPr marL="609600" indent="-609600" eaLnBrk="1" hangingPunct="1">
              <a:lnSpc>
                <a:spcPct val="80000"/>
              </a:lnSpc>
              <a:buFontTx/>
              <a:buNone/>
            </a:pPr>
            <a:endParaRPr lang="en-US" altLang="en-US" sz="2400" dirty="0">
              <a:cs typeface="Times New Roman" panose="02020603050405020304" pitchFamily="18" charset="0"/>
            </a:endParaRPr>
          </a:p>
          <a:p>
            <a:pPr marL="609600" indent="-609600" eaLnBrk="1" hangingPunct="1">
              <a:lnSpc>
                <a:spcPct val="80000"/>
              </a:lnSpc>
              <a:buFontTx/>
              <a:buNone/>
            </a:pPr>
            <a:r>
              <a:rPr lang="en-US" altLang="en-US" sz="2400" dirty="0">
                <a:cs typeface="Times New Roman" panose="02020603050405020304" pitchFamily="18" charset="0"/>
              </a:rPr>
              <a:t>	It is essential that a clinician making a determination that a patient has diminished capacity be able to define the scope of the finding and its basis.  A note must be set forth in writing to indicate something like “This patient is unable to make decisions of type X because of deficit Y.”</a:t>
            </a:r>
          </a:p>
        </p:txBody>
      </p:sp>
      <p:pic>
        <p:nvPicPr>
          <p:cNvPr id="11268" name="Picture 4" descr="Logo_be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01980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idx="4294967295"/>
          </p:nvPr>
        </p:nvSpPr>
        <p:spPr>
          <a:xfrm>
            <a:off x="0" y="457200"/>
            <a:ext cx="9144000" cy="979488"/>
          </a:xfrm>
        </p:spPr>
        <p:txBody>
          <a:bodyPr/>
          <a:lstStyle/>
          <a:p>
            <a:pPr eaLnBrk="1" hangingPunct="1"/>
            <a:r>
              <a:rPr lang="en-US" altLang="en-US" b="1" u="sng">
                <a:solidFill>
                  <a:srgbClr val="990033"/>
                </a:solidFill>
              </a:rPr>
              <a:t>Diminished Capacity</a:t>
            </a:r>
            <a:br>
              <a:rPr lang="en-US" altLang="en-US" b="1" u="sng">
                <a:solidFill>
                  <a:srgbClr val="990033"/>
                </a:solidFill>
              </a:rPr>
            </a:br>
            <a:r>
              <a:rPr lang="en-US" altLang="en-US" sz="3600">
                <a:solidFill>
                  <a:srgbClr val="000099"/>
                </a:solidFill>
              </a:rPr>
              <a:t>Important Concepts</a:t>
            </a:r>
            <a:br>
              <a:rPr lang="en-US" altLang="en-US"/>
            </a:br>
            <a:endParaRPr lang="en-US" altLang="en-US"/>
          </a:p>
        </p:txBody>
      </p:sp>
      <p:sp>
        <p:nvSpPr>
          <p:cNvPr id="12291" name="Rectangle 3"/>
          <p:cNvSpPr>
            <a:spLocks noGrp="1" noChangeArrowheads="1"/>
          </p:cNvSpPr>
          <p:nvPr>
            <p:ph type="subTitle" idx="4294967295"/>
          </p:nvPr>
        </p:nvSpPr>
        <p:spPr>
          <a:xfrm>
            <a:off x="685800" y="1570038"/>
            <a:ext cx="7467600" cy="4876800"/>
          </a:xfrm>
        </p:spPr>
        <p:txBody>
          <a:bodyPr/>
          <a:lstStyle/>
          <a:p>
            <a:pPr eaLnBrk="1" hangingPunct="1">
              <a:lnSpc>
                <a:spcPct val="80000"/>
              </a:lnSpc>
            </a:pPr>
            <a:r>
              <a:rPr lang="en-US" altLang="en-US" sz="2400"/>
              <a:t>Capacity is task specific, so incapacity must be assessed relative to the particular decisions at hand.</a:t>
            </a:r>
          </a:p>
          <a:p>
            <a:pPr eaLnBrk="1" hangingPunct="1">
              <a:lnSpc>
                <a:spcPct val="80000"/>
              </a:lnSpc>
            </a:pPr>
            <a:endParaRPr lang="en-US" altLang="en-US" sz="2400">
              <a:cs typeface="Times New Roman" panose="02020603050405020304" pitchFamily="18" charset="0"/>
            </a:endParaRPr>
          </a:p>
          <a:p>
            <a:pPr eaLnBrk="1" hangingPunct="1">
              <a:lnSpc>
                <a:spcPct val="80000"/>
              </a:lnSpc>
            </a:pPr>
            <a:r>
              <a:rPr lang="en-US" altLang="en-US" sz="2400">
                <a:cs typeface="Times New Roman" panose="02020603050405020304" pitchFamily="18" charset="0"/>
              </a:rPr>
              <a:t>Patients can maintain capacity in certain decisional areas while simultaneously lacking it in others.</a:t>
            </a:r>
          </a:p>
          <a:p>
            <a:pPr eaLnBrk="1" hangingPunct="1">
              <a:lnSpc>
                <a:spcPct val="80000"/>
              </a:lnSpc>
            </a:pPr>
            <a:endParaRPr lang="en-US" altLang="en-US" sz="2400">
              <a:cs typeface="Times New Roman" panose="02020603050405020304" pitchFamily="18" charset="0"/>
            </a:endParaRPr>
          </a:p>
          <a:p>
            <a:pPr eaLnBrk="1" hangingPunct="1">
              <a:lnSpc>
                <a:spcPct val="80000"/>
              </a:lnSpc>
            </a:pPr>
            <a:r>
              <a:rPr lang="en-US" altLang="en-US" sz="2400">
                <a:cs typeface="Times New Roman" panose="02020603050405020304" pitchFamily="18" charset="0"/>
              </a:rPr>
              <a:t>The amount of capacity necessary to make any particular decision is relative to the complexity of the decision and the risks associated with the decision.  Therefore, clinicians should be very careful when assessing the inability of patients to make complicated high-risk choices and to verify that the patient lacks a sufficient level of capacity to take responsibility for those choices.</a:t>
            </a:r>
          </a:p>
        </p:txBody>
      </p:sp>
      <p:pic>
        <p:nvPicPr>
          <p:cNvPr id="12292" name="Picture 4" descr="Logo_be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01980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0" y="1981200"/>
            <a:ext cx="9144000" cy="1676400"/>
          </a:xfrm>
        </p:spPr>
        <p:txBody>
          <a:bodyPr anchor="ctr"/>
          <a:lstStyle/>
          <a:p>
            <a:r>
              <a:rPr lang="en-US" altLang="en-US" sz="6600" dirty="0">
                <a:solidFill>
                  <a:srgbClr val="000099"/>
                </a:solidFill>
              </a:rPr>
              <a:t>The Second Paradigm:</a:t>
            </a:r>
            <a:br>
              <a:rPr lang="en-US" altLang="en-US" sz="6600" dirty="0">
                <a:solidFill>
                  <a:srgbClr val="000099"/>
                </a:solidFill>
              </a:rPr>
            </a:br>
            <a:r>
              <a:rPr lang="en-US" altLang="en-US" sz="6600" dirty="0">
                <a:solidFill>
                  <a:srgbClr val="000099"/>
                </a:solidFill>
              </a:rPr>
              <a:t>Distributive Justice</a:t>
            </a:r>
            <a:br>
              <a:rPr lang="en-US" altLang="en-US" sz="6600" dirty="0">
                <a:solidFill>
                  <a:srgbClr val="990033"/>
                </a:solidFill>
              </a:rPr>
            </a:br>
            <a:endParaRPr lang="en-US" altLang="en-US" sz="6600" dirty="0">
              <a:solidFill>
                <a:srgbClr val="990033"/>
              </a:solidFill>
            </a:endParaRPr>
          </a:p>
        </p:txBody>
      </p:sp>
    </p:spTree>
    <p:extLst>
      <p:ext uri="{BB962C8B-B14F-4D97-AF65-F5344CB8AC3E}">
        <p14:creationId xmlns:p14="http://schemas.microsoft.com/office/powerpoint/2010/main" val="3891278919"/>
      </p:ext>
    </p:extLst>
  </p:cSld>
  <p:clrMapOvr>
    <a:masterClrMapping/>
  </p:clrMapOvr>
  <p:transition>
    <p:pull dir="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5AAFB2C0-CC39-4E02-B07A-8BA6DED127A9}"/>
              </a:ext>
            </a:extLst>
          </p:cNvPr>
          <p:cNvSpPr>
            <a:spLocks noGrp="1" noChangeArrowheads="1"/>
          </p:cNvSpPr>
          <p:nvPr>
            <p:ph type="title"/>
          </p:nvPr>
        </p:nvSpPr>
        <p:spPr>
          <a:xfrm>
            <a:off x="685800" y="304800"/>
            <a:ext cx="7772400" cy="1143000"/>
          </a:xfrm>
        </p:spPr>
        <p:txBody>
          <a:bodyPr/>
          <a:lstStyle/>
          <a:p>
            <a:r>
              <a:rPr lang="en-US" altLang="en-US" u="sng">
                <a:solidFill>
                  <a:srgbClr val="990033"/>
                </a:solidFill>
              </a:rPr>
              <a:t>Distributive Justice</a:t>
            </a:r>
          </a:p>
        </p:txBody>
      </p:sp>
      <p:sp>
        <p:nvSpPr>
          <p:cNvPr id="23555" name="Rectangle 3">
            <a:extLst>
              <a:ext uri="{FF2B5EF4-FFF2-40B4-BE49-F238E27FC236}">
                <a16:creationId xmlns:a16="http://schemas.microsoft.com/office/drawing/2014/main" id="{86A36084-A242-4796-9D89-DB9F1CEC8623}"/>
              </a:ext>
            </a:extLst>
          </p:cNvPr>
          <p:cNvSpPr>
            <a:spLocks noGrp="1" noChangeArrowheads="1"/>
          </p:cNvSpPr>
          <p:nvPr>
            <p:ph type="body" sz="half" idx="1"/>
          </p:nvPr>
        </p:nvSpPr>
        <p:spPr>
          <a:xfrm>
            <a:off x="533400" y="2286000"/>
            <a:ext cx="8153400" cy="1981200"/>
          </a:xfrm>
        </p:spPr>
        <p:txBody>
          <a:bodyPr/>
          <a:lstStyle/>
          <a:p>
            <a:pPr>
              <a:buFontTx/>
              <a:buNone/>
            </a:pPr>
            <a:r>
              <a:rPr lang="en-US" altLang="en-US"/>
              <a:t>	An intervention is justice-based whenever the justification for the restriction of an individual’s freedom is that it is calculated to protect a victim of the individual’s action other than him/herself.</a:t>
            </a:r>
          </a:p>
        </p:txBody>
      </p:sp>
      <p:pic>
        <p:nvPicPr>
          <p:cNvPr id="23556" name="Picture 4" descr="Logo_be_2">
            <a:extLst>
              <a:ext uri="{FF2B5EF4-FFF2-40B4-BE49-F238E27FC236}">
                <a16:creationId xmlns:a16="http://schemas.microsoft.com/office/drawing/2014/main" id="{2359D5E8-6BD3-4434-BA48-9FE8F06E1B85}"/>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8305800" y="6019800"/>
            <a:ext cx="838200" cy="838200"/>
          </a:xfrm>
          <a:noFill/>
        </p:spPr>
      </p:pic>
    </p:spTree>
    <p:extLst>
      <p:ext uri="{BB962C8B-B14F-4D97-AF65-F5344CB8AC3E}">
        <p14:creationId xmlns:p14="http://schemas.microsoft.com/office/powerpoint/2010/main" val="1593330193"/>
      </p:ext>
    </p:extLst>
  </p:cSld>
  <p:clrMapOvr>
    <a:masterClrMapping/>
  </p:clrMapOvr>
  <p:transition>
    <p:pull dir="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29F20EA0-414B-493B-A635-230403605EBB}"/>
              </a:ext>
            </a:extLst>
          </p:cNvPr>
          <p:cNvSpPr>
            <a:spLocks noGrp="1" noChangeArrowheads="1"/>
          </p:cNvSpPr>
          <p:nvPr>
            <p:ph type="ctrTitle"/>
          </p:nvPr>
        </p:nvSpPr>
        <p:spPr>
          <a:xfrm>
            <a:off x="0" y="2133600"/>
            <a:ext cx="9144000" cy="1676400"/>
          </a:xfrm>
        </p:spPr>
        <p:txBody>
          <a:bodyPr anchor="ctr"/>
          <a:lstStyle/>
          <a:p>
            <a:r>
              <a:rPr lang="en-US" altLang="en-US" sz="7200" dirty="0">
                <a:solidFill>
                  <a:srgbClr val="000099"/>
                </a:solidFill>
              </a:rPr>
              <a:t>The Dignity of Risk</a:t>
            </a:r>
            <a:br>
              <a:rPr lang="en-US" altLang="en-US" sz="6600" dirty="0">
                <a:solidFill>
                  <a:srgbClr val="990033"/>
                </a:solidFill>
              </a:rPr>
            </a:br>
            <a:endParaRPr lang="en-US" altLang="en-US" sz="6600" dirty="0">
              <a:solidFill>
                <a:srgbClr val="990033"/>
              </a:solidFill>
            </a:endParaRPr>
          </a:p>
        </p:txBody>
      </p:sp>
    </p:spTree>
    <p:extLst>
      <p:ext uri="{BB962C8B-B14F-4D97-AF65-F5344CB8AC3E}">
        <p14:creationId xmlns:p14="http://schemas.microsoft.com/office/powerpoint/2010/main" val="2000549867"/>
      </p:ext>
    </p:extLst>
  </p:cSld>
  <p:clrMapOvr>
    <a:masterClrMapping/>
  </p:clrMapOvr>
  <p:transition>
    <p:pull dir="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0" y="1322773"/>
            <a:ext cx="9144000" cy="979488"/>
          </a:xfrm>
        </p:spPr>
        <p:txBody>
          <a:bodyPr/>
          <a:lstStyle/>
          <a:p>
            <a:r>
              <a:rPr lang="en-US" altLang="en-US" sz="5400" b="1" u="sng" dirty="0">
                <a:solidFill>
                  <a:srgbClr val="990033"/>
                </a:solidFill>
              </a:rPr>
              <a:t>Ethics and Dementia</a:t>
            </a:r>
            <a:br>
              <a:rPr lang="en-US" altLang="en-US" dirty="0"/>
            </a:br>
            <a:r>
              <a:rPr lang="en-US" altLang="en-US" sz="3600" dirty="0">
                <a:solidFill>
                  <a:srgbClr val="000099"/>
                </a:solidFill>
              </a:rPr>
              <a:t>“The Silver Fox”</a:t>
            </a:r>
            <a:br>
              <a:rPr lang="en-US" altLang="en-US" dirty="0"/>
            </a:br>
            <a:endParaRPr lang="en-US" altLang="en-US" dirty="0"/>
          </a:p>
        </p:txBody>
      </p:sp>
      <p:sp>
        <p:nvSpPr>
          <p:cNvPr id="17411" name="Rectangle 3"/>
          <p:cNvSpPr>
            <a:spLocks noGrp="1" noChangeArrowheads="1"/>
          </p:cNvSpPr>
          <p:nvPr>
            <p:ph type="subTitle" idx="1"/>
          </p:nvPr>
        </p:nvSpPr>
        <p:spPr>
          <a:xfrm>
            <a:off x="838200" y="1524000"/>
            <a:ext cx="7696200" cy="5105400"/>
          </a:xfrm>
        </p:spPr>
        <p:txBody>
          <a:bodyPr/>
          <a:lstStyle/>
          <a:p>
            <a:pPr algn="l"/>
            <a:r>
              <a:rPr lang="en-US" altLang="en-US" sz="2000" dirty="0"/>
              <a:t> Mr. S is an 82-year-old gentleman who presented in his primary care physician's office requesting that his Foley Catheter be removed.  When asked why he wanted the Foley removed, Mr. S replied that he "wanted to have sex".  The attending believes that Mr. S could tolerate the removal of his catheter for a short period of time, and agrees that Mr. S has the right to engage in a sexual encounter if he desires to do so.   </a:t>
            </a:r>
          </a:p>
          <a:p>
            <a:pPr algn="l"/>
            <a:r>
              <a:rPr lang="en-US" altLang="en-US" sz="2000" dirty="0"/>
              <a:t>  The attending asks Mr. S with whom he intends to have sex and Mr. S replies that "there are any number of women on the third floor who would be happy to oblige".  The attending knows that Mr. S is correct in his assumption, but she also knows that the third floor of the nursing home where Mr. S resides is the Alzheimer's unit.  Many of the women on that unit are married, but don't remember that information.  Furthermore, they are women who would not have consented to a casual sexual relationship prior to onset of their illness, but they have lost many of their inhibitions secondary to their dementia.</a:t>
            </a:r>
          </a:p>
        </p:txBody>
      </p:sp>
      <p:pic>
        <p:nvPicPr>
          <p:cNvPr id="17412" name="Picture 4" descr="Logo_be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01980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6039260"/>
      </p:ext>
    </p:extLst>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304800"/>
            <a:ext cx="7772400" cy="1143000"/>
          </a:xfrm>
        </p:spPr>
        <p:txBody>
          <a:bodyPr/>
          <a:lstStyle/>
          <a:p>
            <a:r>
              <a:rPr lang="en-US" altLang="en-US" u="sng">
                <a:solidFill>
                  <a:srgbClr val="990033"/>
                </a:solidFill>
              </a:rPr>
              <a:t>Requirements For Justice</a:t>
            </a:r>
          </a:p>
        </p:txBody>
      </p:sp>
      <p:sp>
        <p:nvSpPr>
          <p:cNvPr id="18435" name="Rectangle 3"/>
          <p:cNvSpPr>
            <a:spLocks noGrp="1" noChangeArrowheads="1"/>
          </p:cNvSpPr>
          <p:nvPr>
            <p:ph type="body" sz="half" idx="1"/>
          </p:nvPr>
        </p:nvSpPr>
        <p:spPr>
          <a:xfrm>
            <a:off x="457200" y="1524000"/>
            <a:ext cx="8153400" cy="4648200"/>
          </a:xfrm>
        </p:spPr>
        <p:txBody>
          <a:bodyPr/>
          <a:lstStyle/>
          <a:p>
            <a:pPr>
              <a:lnSpc>
                <a:spcPct val="80000"/>
              </a:lnSpc>
              <a:buFontTx/>
              <a:buNone/>
            </a:pPr>
            <a:r>
              <a:rPr lang="en-US" altLang="en-US" sz="2400"/>
              <a:t>	</a:t>
            </a:r>
            <a:r>
              <a:rPr lang="en-US" altLang="en-US" sz="2400" b="1">
                <a:solidFill>
                  <a:srgbClr val="000099"/>
                </a:solidFill>
              </a:rPr>
              <a:t>Justice-based interferences with clients’ liberty of action are justified only when:</a:t>
            </a:r>
          </a:p>
          <a:p>
            <a:pPr>
              <a:lnSpc>
                <a:spcPct val="80000"/>
              </a:lnSpc>
            </a:pPr>
            <a:r>
              <a:rPr lang="en-US" altLang="en-US" sz="2400"/>
              <a:t>The client behaves in some manner that places others at risk</a:t>
            </a:r>
          </a:p>
          <a:p>
            <a:pPr>
              <a:lnSpc>
                <a:spcPct val="80000"/>
              </a:lnSpc>
              <a:buFontTx/>
              <a:buNone/>
            </a:pPr>
            <a:r>
              <a:rPr lang="en-US" altLang="en-US" sz="2400"/>
              <a:t>					</a:t>
            </a:r>
            <a:r>
              <a:rPr lang="en-US" altLang="en-US" sz="2400" u="sng"/>
              <a:t>and</a:t>
            </a:r>
          </a:p>
          <a:p>
            <a:pPr>
              <a:lnSpc>
                <a:spcPct val="80000"/>
              </a:lnSpc>
            </a:pPr>
            <a:r>
              <a:rPr lang="en-US" altLang="en-US" sz="2400"/>
              <a:t>Those placed at risk have not provided valid consent to be placed at risk (either by choice or incapacity)</a:t>
            </a:r>
          </a:p>
          <a:p>
            <a:pPr>
              <a:lnSpc>
                <a:spcPct val="80000"/>
              </a:lnSpc>
              <a:buFontTx/>
              <a:buNone/>
            </a:pPr>
            <a:r>
              <a:rPr lang="en-US" altLang="en-US" sz="2400"/>
              <a:t>				       </a:t>
            </a:r>
            <a:r>
              <a:rPr lang="en-US" altLang="en-US" sz="2400" u="sng"/>
              <a:t>and either</a:t>
            </a:r>
          </a:p>
          <a:p>
            <a:pPr>
              <a:lnSpc>
                <a:spcPct val="80000"/>
              </a:lnSpc>
            </a:pPr>
            <a:r>
              <a:rPr lang="en-US" altLang="en-US" sz="2400"/>
              <a:t>The risk of harm to others is more significant than the harm generated by restricting the client’s freedom and is not protected by an identified right (deterrence)</a:t>
            </a:r>
          </a:p>
          <a:p>
            <a:pPr>
              <a:lnSpc>
                <a:spcPct val="80000"/>
              </a:lnSpc>
              <a:buFontTx/>
              <a:buNone/>
            </a:pPr>
            <a:r>
              <a:rPr lang="en-US" altLang="en-US" sz="2400"/>
              <a:t>					</a:t>
            </a:r>
            <a:r>
              <a:rPr lang="en-US" altLang="en-US" sz="2400" u="sng"/>
              <a:t>or</a:t>
            </a:r>
          </a:p>
          <a:p>
            <a:pPr>
              <a:lnSpc>
                <a:spcPct val="80000"/>
              </a:lnSpc>
            </a:pPr>
            <a:r>
              <a:rPr lang="en-US" altLang="en-US" sz="2400"/>
              <a:t>The client forfeits his/her right to liberty by transgressing a clearly defined social expectation (punishment)</a:t>
            </a:r>
          </a:p>
        </p:txBody>
      </p:sp>
      <p:pic>
        <p:nvPicPr>
          <p:cNvPr id="18436" name="Picture 4" descr="Logo_be_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8382000" y="6096000"/>
            <a:ext cx="762000" cy="762000"/>
          </a:xfrm>
          <a:noFill/>
        </p:spPr>
      </p:pic>
    </p:spTree>
    <p:extLst>
      <p:ext uri="{BB962C8B-B14F-4D97-AF65-F5344CB8AC3E}">
        <p14:creationId xmlns:p14="http://schemas.microsoft.com/office/powerpoint/2010/main" val="1136748439"/>
      </p:ext>
    </p:extLst>
  </p:cSld>
  <p:clrMapOvr>
    <a:masterClrMapping/>
  </p:clrMapOvr>
  <p:transition>
    <p:pull dir="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4B92B216-8E18-401C-86EF-D88B80487095}"/>
              </a:ext>
            </a:extLst>
          </p:cNvPr>
          <p:cNvSpPr>
            <a:spLocks noGrp="1" noChangeArrowheads="1"/>
          </p:cNvSpPr>
          <p:nvPr>
            <p:ph type="title"/>
          </p:nvPr>
        </p:nvSpPr>
        <p:spPr/>
        <p:txBody>
          <a:bodyPr/>
          <a:lstStyle/>
          <a:p>
            <a:r>
              <a:rPr lang="en-US" altLang="en-US" b="1" u="sng">
                <a:solidFill>
                  <a:srgbClr val="800000"/>
                </a:solidFill>
              </a:rPr>
              <a:t>The Ethics of Patient Refusal</a:t>
            </a:r>
            <a:br>
              <a:rPr lang="en-US" altLang="en-US" b="1" u="sng">
                <a:solidFill>
                  <a:srgbClr val="008080"/>
                </a:solidFill>
              </a:rPr>
            </a:br>
            <a:r>
              <a:rPr lang="en-US" altLang="en-US" sz="2800" b="1">
                <a:solidFill>
                  <a:srgbClr val="008080"/>
                </a:solidFill>
              </a:rPr>
              <a:t>“The Limits of Provider Support”</a:t>
            </a:r>
            <a:endParaRPr lang="en-US" altLang="en-US" sz="2800" b="1">
              <a:solidFill>
                <a:schemeClr val="tx1"/>
              </a:solidFill>
            </a:endParaRPr>
          </a:p>
        </p:txBody>
      </p:sp>
      <p:sp>
        <p:nvSpPr>
          <p:cNvPr id="14339" name="Rectangle 3">
            <a:extLst>
              <a:ext uri="{FF2B5EF4-FFF2-40B4-BE49-F238E27FC236}">
                <a16:creationId xmlns:a16="http://schemas.microsoft.com/office/drawing/2014/main" id="{C4F3BBEF-9C09-4954-8914-27C452F956C2}"/>
              </a:ext>
            </a:extLst>
          </p:cNvPr>
          <p:cNvSpPr>
            <a:spLocks noGrp="1" noChangeArrowheads="1"/>
          </p:cNvSpPr>
          <p:nvPr>
            <p:ph type="body" sz="half" idx="1"/>
          </p:nvPr>
        </p:nvSpPr>
        <p:spPr>
          <a:xfrm>
            <a:off x="1066800" y="5715000"/>
            <a:ext cx="7086600" cy="533400"/>
          </a:xfrm>
          <a:ln w="76200">
            <a:solidFill>
              <a:srgbClr val="000099"/>
            </a:solidFill>
            <a:miter lim="800000"/>
            <a:headEnd/>
            <a:tailEnd/>
          </a:ln>
        </p:spPr>
        <p:txBody>
          <a:bodyPr/>
          <a:lstStyle/>
          <a:p>
            <a:pPr algn="ctr">
              <a:buFontTx/>
              <a:buNone/>
            </a:pPr>
            <a:r>
              <a:rPr lang="en-US" altLang="en-US" sz="2000" u="sng"/>
              <a:t>Staff never have an obligation to commit malpractice</a:t>
            </a:r>
          </a:p>
        </p:txBody>
      </p:sp>
      <p:pic>
        <p:nvPicPr>
          <p:cNvPr id="14340" name="Picture 4" descr="Logo_be_2">
            <a:extLst>
              <a:ext uri="{FF2B5EF4-FFF2-40B4-BE49-F238E27FC236}">
                <a16:creationId xmlns:a16="http://schemas.microsoft.com/office/drawing/2014/main" id="{EC6E54F3-3A61-4B9D-8099-7DD1F30A8A44}"/>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8305800" y="6019800"/>
            <a:ext cx="838200" cy="838200"/>
          </a:xfrm>
          <a:noFill/>
        </p:spPr>
      </p:pic>
      <p:sp>
        <p:nvSpPr>
          <p:cNvPr id="14341" name="Line 5">
            <a:extLst>
              <a:ext uri="{FF2B5EF4-FFF2-40B4-BE49-F238E27FC236}">
                <a16:creationId xmlns:a16="http://schemas.microsoft.com/office/drawing/2014/main" id="{7B819994-442C-4370-A0EA-84DC2E7B544A}"/>
              </a:ext>
            </a:extLst>
          </p:cNvPr>
          <p:cNvSpPr>
            <a:spLocks noChangeShapeType="1"/>
          </p:cNvSpPr>
          <p:nvPr/>
        </p:nvSpPr>
        <p:spPr bwMode="auto">
          <a:xfrm>
            <a:off x="1066800" y="2590800"/>
            <a:ext cx="7086600" cy="0"/>
          </a:xfrm>
          <a:prstGeom prst="line">
            <a:avLst/>
          </a:prstGeom>
          <a:noFill/>
          <a:ln w="76200">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2" name="Line 6">
            <a:extLst>
              <a:ext uri="{FF2B5EF4-FFF2-40B4-BE49-F238E27FC236}">
                <a16:creationId xmlns:a16="http://schemas.microsoft.com/office/drawing/2014/main" id="{C33AF26A-A759-4EAC-87A1-06537977D790}"/>
              </a:ext>
            </a:extLst>
          </p:cNvPr>
          <p:cNvSpPr>
            <a:spLocks noChangeShapeType="1"/>
          </p:cNvSpPr>
          <p:nvPr/>
        </p:nvSpPr>
        <p:spPr bwMode="auto">
          <a:xfrm>
            <a:off x="1066800" y="4724400"/>
            <a:ext cx="7086600" cy="0"/>
          </a:xfrm>
          <a:prstGeom prst="line">
            <a:avLst/>
          </a:prstGeom>
          <a:noFill/>
          <a:ln w="76200">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3" name="Rectangle 7">
            <a:extLst>
              <a:ext uri="{FF2B5EF4-FFF2-40B4-BE49-F238E27FC236}">
                <a16:creationId xmlns:a16="http://schemas.microsoft.com/office/drawing/2014/main" id="{29158D58-A575-46AF-B4E5-F53430C014BB}"/>
              </a:ext>
            </a:extLst>
          </p:cNvPr>
          <p:cNvSpPr>
            <a:spLocks noChangeArrowheads="1"/>
          </p:cNvSpPr>
          <p:nvPr/>
        </p:nvSpPr>
        <p:spPr bwMode="auto">
          <a:xfrm>
            <a:off x="1066800" y="2590800"/>
            <a:ext cx="7086600" cy="2133600"/>
          </a:xfrm>
          <a:prstGeom prst="rect">
            <a:avLst/>
          </a:prstGeom>
          <a:solidFill>
            <a:srgbClr val="339966"/>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14344" name="Text Box 8">
            <a:extLst>
              <a:ext uri="{FF2B5EF4-FFF2-40B4-BE49-F238E27FC236}">
                <a16:creationId xmlns:a16="http://schemas.microsoft.com/office/drawing/2014/main" id="{15B568E4-BF07-4CBE-A6A5-F9C0B957BA02}"/>
              </a:ext>
            </a:extLst>
          </p:cNvPr>
          <p:cNvSpPr txBox="1">
            <a:spLocks noChangeArrowheads="1"/>
          </p:cNvSpPr>
          <p:nvPr/>
        </p:nvSpPr>
        <p:spPr bwMode="auto">
          <a:xfrm>
            <a:off x="1066800" y="1981200"/>
            <a:ext cx="7086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a:t>Optimal Care</a:t>
            </a:r>
          </a:p>
        </p:txBody>
      </p:sp>
      <p:sp>
        <p:nvSpPr>
          <p:cNvPr id="14345" name="Text Box 9">
            <a:extLst>
              <a:ext uri="{FF2B5EF4-FFF2-40B4-BE49-F238E27FC236}">
                <a16:creationId xmlns:a16="http://schemas.microsoft.com/office/drawing/2014/main" id="{EA583FC2-4974-4ACE-9820-E94C4169A28A}"/>
              </a:ext>
            </a:extLst>
          </p:cNvPr>
          <p:cNvSpPr txBox="1">
            <a:spLocks noChangeArrowheads="1"/>
          </p:cNvSpPr>
          <p:nvPr/>
        </p:nvSpPr>
        <p:spPr bwMode="auto">
          <a:xfrm>
            <a:off x="1066800" y="4724400"/>
            <a:ext cx="7086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a:t>Sub-Standard Care</a:t>
            </a:r>
          </a:p>
        </p:txBody>
      </p:sp>
      <p:sp>
        <p:nvSpPr>
          <p:cNvPr id="14346" name="Text Box 10">
            <a:extLst>
              <a:ext uri="{FF2B5EF4-FFF2-40B4-BE49-F238E27FC236}">
                <a16:creationId xmlns:a16="http://schemas.microsoft.com/office/drawing/2014/main" id="{17250528-0E2D-4173-AEF6-BCD345827DD8}"/>
              </a:ext>
            </a:extLst>
          </p:cNvPr>
          <p:cNvSpPr txBox="1">
            <a:spLocks noChangeArrowheads="1"/>
          </p:cNvSpPr>
          <p:nvPr/>
        </p:nvSpPr>
        <p:spPr bwMode="auto">
          <a:xfrm>
            <a:off x="1066800" y="3352800"/>
            <a:ext cx="7086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a:t>Sub-Optimal/Super-Standard Care</a:t>
            </a:r>
          </a:p>
        </p:txBody>
      </p:sp>
    </p:spTree>
    <p:extLst>
      <p:ext uri="{BB962C8B-B14F-4D97-AF65-F5344CB8AC3E}">
        <p14:creationId xmlns:p14="http://schemas.microsoft.com/office/powerpoint/2010/main" val="1717109079"/>
      </p:ext>
    </p:extLst>
  </p:cSld>
  <p:clrMapOvr>
    <a:masterClrMapping/>
  </p:clrMapOvr>
  <p:transition>
    <p:pull dir="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0" y="1981200"/>
            <a:ext cx="9144000" cy="1676400"/>
          </a:xfrm>
        </p:spPr>
        <p:txBody>
          <a:bodyPr anchor="ctr"/>
          <a:lstStyle/>
          <a:p>
            <a:r>
              <a:rPr lang="en-US" altLang="en-US" sz="6600" dirty="0">
                <a:solidFill>
                  <a:srgbClr val="000099"/>
                </a:solidFill>
              </a:rPr>
              <a:t>Additional Cases</a:t>
            </a:r>
            <a:br>
              <a:rPr lang="en-US" altLang="en-US" sz="6600" dirty="0">
                <a:solidFill>
                  <a:srgbClr val="990033"/>
                </a:solidFill>
              </a:rPr>
            </a:br>
            <a:endParaRPr lang="en-US" altLang="en-US" sz="6600" dirty="0">
              <a:solidFill>
                <a:srgbClr val="990033"/>
              </a:solidFill>
            </a:endParaRPr>
          </a:p>
        </p:txBody>
      </p:sp>
    </p:spTree>
    <p:extLst>
      <p:ext uri="{BB962C8B-B14F-4D97-AF65-F5344CB8AC3E}">
        <p14:creationId xmlns:p14="http://schemas.microsoft.com/office/powerpoint/2010/main" val="3224241474"/>
      </p:ext>
    </p:extLst>
  </p:cSld>
  <p:clrMapOvr>
    <a:masterClrMapping/>
  </p:clrMapOvr>
  <p:transition>
    <p:pull dir="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CCA2B763-A8AC-44B3-9EBF-80FA252AC7C4}"/>
              </a:ext>
            </a:extLst>
          </p:cNvPr>
          <p:cNvSpPr>
            <a:spLocks noGrp="1" noChangeArrowheads="1"/>
          </p:cNvSpPr>
          <p:nvPr>
            <p:ph type="ctrTitle" idx="4294967295"/>
          </p:nvPr>
        </p:nvSpPr>
        <p:spPr>
          <a:xfrm>
            <a:off x="762000" y="152400"/>
            <a:ext cx="7772400" cy="979488"/>
          </a:xfrm>
        </p:spPr>
        <p:txBody>
          <a:bodyPr/>
          <a:lstStyle/>
          <a:p>
            <a:r>
              <a:rPr lang="en-US" altLang="en-US" sz="4800" u="sng" dirty="0">
                <a:solidFill>
                  <a:srgbClr val="800000"/>
                </a:solidFill>
              </a:rPr>
              <a:t>Sexual Ethics</a:t>
            </a:r>
            <a:br>
              <a:rPr lang="en-US" altLang="en-US" sz="7200" u="sng" dirty="0"/>
            </a:br>
            <a:r>
              <a:rPr lang="en-US" altLang="en-US" sz="3600" b="1" dirty="0">
                <a:solidFill>
                  <a:srgbClr val="008080"/>
                </a:solidFill>
              </a:rPr>
              <a:t>“The Guardian Says No”</a:t>
            </a:r>
            <a:endParaRPr lang="en-US" altLang="en-US" sz="3600" b="1" dirty="0">
              <a:solidFill>
                <a:schemeClr val="tx1"/>
              </a:solidFill>
            </a:endParaRPr>
          </a:p>
        </p:txBody>
      </p:sp>
      <p:sp>
        <p:nvSpPr>
          <p:cNvPr id="28675" name="Rectangle 3">
            <a:extLst>
              <a:ext uri="{FF2B5EF4-FFF2-40B4-BE49-F238E27FC236}">
                <a16:creationId xmlns:a16="http://schemas.microsoft.com/office/drawing/2014/main" id="{3C7DF4C1-61AF-4EF1-A571-47F7095331EC}"/>
              </a:ext>
            </a:extLst>
          </p:cNvPr>
          <p:cNvSpPr>
            <a:spLocks noGrp="1" noChangeArrowheads="1"/>
          </p:cNvSpPr>
          <p:nvPr>
            <p:ph type="subTitle" idx="4294967295"/>
          </p:nvPr>
        </p:nvSpPr>
        <p:spPr>
          <a:xfrm>
            <a:off x="762000" y="1756299"/>
            <a:ext cx="7696200" cy="5105400"/>
          </a:xfrm>
        </p:spPr>
        <p:txBody>
          <a:bodyPr/>
          <a:lstStyle/>
          <a:p>
            <a:pPr marL="0" indent="0">
              <a:lnSpc>
                <a:spcPct val="90000"/>
              </a:lnSpc>
              <a:buFontTx/>
              <a:buNone/>
            </a:pPr>
            <a:r>
              <a:rPr lang="en-US" altLang="en-US" sz="2000" dirty="0"/>
              <a:t>  Mr. P is a 51-year-old DD group home resident with Down Syndrome who functions with a high level of independence without staff accompaniment.  Mr. P has a long-time girlfriend with ID who lives in a different group home.  After an unsupervised visit in Mr. P’s room, which Mr. P admits included a sexual encounter, the police questioned staff about a possible sexual assault.  Staff had not noticed anything unusual about the visit, and the police never followed-up. APS was involved, however, and responded to allegations of sexual misconduct.  Subsequent to this investigation, the details of which are unavailable to staff, Mr. P’s guardian has prohibited contact between Mr. P and his girlfriend.  Mr. P is upset by this situation and has asked  that he be allowed to speak to his girlfriend on the phone and to see her in person.  Mr. P seems to be having emotional difficulty with the situation, and staff members are concerned for Mr. P’s emotional well-being.  They believe that Mr. P wants to see his girlfriend, but the guardian is adamant that no contact be allowed.  How should staff respond?</a:t>
            </a:r>
          </a:p>
        </p:txBody>
      </p:sp>
      <p:pic>
        <p:nvPicPr>
          <p:cNvPr id="28676" name="Picture 4" descr="Logo_be_2">
            <a:extLst>
              <a:ext uri="{FF2B5EF4-FFF2-40B4-BE49-F238E27FC236}">
                <a16:creationId xmlns:a16="http://schemas.microsoft.com/office/drawing/2014/main" id="{57E95AB0-77C6-4156-B7C3-A2314D0FCB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01980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2697355"/>
      </p:ext>
    </p:extLst>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73DFF517-77E6-44D1-9FD1-A2D061E1185F}"/>
              </a:ext>
            </a:extLst>
          </p:cNvPr>
          <p:cNvSpPr>
            <a:spLocks noGrp="1" noChangeArrowheads="1"/>
          </p:cNvSpPr>
          <p:nvPr>
            <p:ph type="title"/>
          </p:nvPr>
        </p:nvSpPr>
        <p:spPr>
          <a:xfrm>
            <a:off x="0" y="0"/>
            <a:ext cx="9144000" cy="1143000"/>
          </a:xfrm>
        </p:spPr>
        <p:txBody>
          <a:bodyPr/>
          <a:lstStyle/>
          <a:p>
            <a:r>
              <a:rPr lang="en-US" altLang="en-US" sz="5400" dirty="0">
                <a:solidFill>
                  <a:srgbClr val="990033"/>
                </a:solidFill>
              </a:rPr>
              <a:t>Surgical Sterilization</a:t>
            </a:r>
          </a:p>
        </p:txBody>
      </p:sp>
      <p:pic>
        <p:nvPicPr>
          <p:cNvPr id="30723" name="Picture 3" descr="Logo_be_2">
            <a:extLst>
              <a:ext uri="{FF2B5EF4-FFF2-40B4-BE49-F238E27FC236}">
                <a16:creationId xmlns:a16="http://schemas.microsoft.com/office/drawing/2014/main" id="{909375E9-23AD-4B42-85CD-2059B8A93673}"/>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8216900" y="5930900"/>
            <a:ext cx="927100" cy="927100"/>
          </a:xfrm>
          <a:noFill/>
        </p:spPr>
      </p:pic>
      <p:sp>
        <p:nvSpPr>
          <p:cNvPr id="30724" name="Text Box 4">
            <a:extLst>
              <a:ext uri="{FF2B5EF4-FFF2-40B4-BE49-F238E27FC236}">
                <a16:creationId xmlns:a16="http://schemas.microsoft.com/office/drawing/2014/main" id="{06E1AF24-1B4E-4F50-8975-643FBF985BD4}"/>
              </a:ext>
            </a:extLst>
          </p:cNvPr>
          <p:cNvSpPr txBox="1">
            <a:spLocks noChangeArrowheads="1"/>
          </p:cNvSpPr>
          <p:nvPr/>
        </p:nvSpPr>
        <p:spPr bwMode="auto">
          <a:xfrm>
            <a:off x="0" y="990600"/>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3600" dirty="0">
                <a:solidFill>
                  <a:srgbClr val="000099"/>
                </a:solidFill>
              </a:rPr>
              <a:t>“Penny Wise and Pound Foolish”</a:t>
            </a:r>
          </a:p>
        </p:txBody>
      </p:sp>
      <p:sp>
        <p:nvSpPr>
          <p:cNvPr id="30725" name="Text Box 5">
            <a:extLst>
              <a:ext uri="{FF2B5EF4-FFF2-40B4-BE49-F238E27FC236}">
                <a16:creationId xmlns:a16="http://schemas.microsoft.com/office/drawing/2014/main" id="{F6D991FA-93B2-408F-9B45-D78C1ACD9FFD}"/>
              </a:ext>
            </a:extLst>
          </p:cNvPr>
          <p:cNvSpPr txBox="1">
            <a:spLocks noChangeArrowheads="1"/>
          </p:cNvSpPr>
          <p:nvPr/>
        </p:nvSpPr>
        <p:spPr bwMode="auto">
          <a:xfrm>
            <a:off x="228600" y="1676400"/>
            <a:ext cx="8763000" cy="489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dirty="0"/>
              <a:t>Ms. N is a 25-year-old client with moderate intellectual disabilities who has been in a relationship for the past year with another individual with ID.  Ms. N and her boyfriend are respectful of one another, and have grown closer over the past year.  The court has declared Ms. N incompetent, and appointed her father as legal guardian.  Mr. N is pleased with Ms. N's social development, and he believes that her relationship with her boyfriend is healthy.  Mr. N also believes that his daughter is unreliable with regard to her medications, and that she could not manage oral contraceptives.  He desires to secure a tubal ligation for his daughter, so that she will be able to develop a sexual relationship without worry of pregnancy or the side effects of hormonal contraceptives.  Should surgical sterilization be performed without the client's consent? </a:t>
            </a:r>
          </a:p>
        </p:txBody>
      </p:sp>
    </p:spTree>
  </p:cSld>
  <p:clrMapOvr>
    <a:masterClrMapping/>
  </p:clrMapOvr>
  <p:transition>
    <p:pull dir="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3699" y="296480"/>
            <a:ext cx="9144000" cy="762000"/>
          </a:xfrm>
        </p:spPr>
        <p:txBody>
          <a:bodyPr/>
          <a:lstStyle/>
          <a:p>
            <a:r>
              <a:rPr lang="en-US" altLang="en-US" sz="4800" dirty="0">
                <a:solidFill>
                  <a:srgbClr val="990033"/>
                </a:solidFill>
              </a:rPr>
              <a:t>The Ethics of Gender</a:t>
            </a:r>
            <a:br>
              <a:rPr lang="en-US" altLang="en-US" sz="4000" dirty="0"/>
            </a:br>
            <a:endParaRPr lang="en-US" altLang="en-US" sz="4000" dirty="0"/>
          </a:p>
        </p:txBody>
      </p:sp>
      <p:sp>
        <p:nvSpPr>
          <p:cNvPr id="25603" name="Rectangle 3"/>
          <p:cNvSpPr>
            <a:spLocks noGrp="1" noChangeArrowheads="1"/>
          </p:cNvSpPr>
          <p:nvPr>
            <p:ph type="body" sz="half" idx="4294967295"/>
          </p:nvPr>
        </p:nvSpPr>
        <p:spPr>
          <a:xfrm>
            <a:off x="533400" y="1315253"/>
            <a:ext cx="7886700" cy="3429000"/>
          </a:xfrm>
        </p:spPr>
        <p:txBody>
          <a:bodyPr/>
          <a:lstStyle/>
          <a:p>
            <a:pPr marL="0" indent="0">
              <a:buNone/>
            </a:pPr>
            <a:r>
              <a:rPr lang="en-US" sz="1800" dirty="0"/>
              <a:t> F.L. is a 14-year-old client who has a long history of sexually acting out, including having sex with zir younger sister when they were both at a very young age.  Mx. L was removed from the home along with zir sister, and it is suspected that zie was sexually victimized by an older boy who lived in zir group foster placement.  Mx. L then lived in a congregant living setting but was transferred to zir current setting, which specializes in children and adolescents with sexual issues, approximately one year ago.  Mx. L was placed in the male side of the facility until zie reported zir transgender status approximately one month ago.  Mx. L was then moved to the female side of the facility without notification or consent from the legal guardian – the Department of Family Services.  Staff has raised question about the appropriateness of this move given the fact that documentation made as recently as two weeks ago indicates no resolution or therapeutic progress regarding sexual predation on females and no history of danger or discomfort had been noted regarding the prior living arrangements.  In both the male and female dormitories, Mx. L had been provided with a private room, and in all cases access to the bathrooms is allowed only one person at a time.  This ethics case consultation was requested to address any ethical issues that exist in making housing placement decisions for Mx. </a:t>
            </a:r>
            <a:r>
              <a:rPr lang="en-US" sz="1800"/>
              <a:t>L </a:t>
            </a:r>
            <a:r>
              <a:rPr lang="en-US" sz="1800" dirty="0"/>
              <a:t>without the guardian’s input.</a:t>
            </a:r>
            <a:endParaRPr lang="en-US" altLang="en-US" sz="1800" dirty="0"/>
          </a:p>
          <a:p>
            <a:pPr>
              <a:spcBef>
                <a:spcPct val="0"/>
              </a:spcBef>
              <a:buFontTx/>
              <a:buNone/>
            </a:pPr>
            <a:endParaRPr lang="en-US" altLang="en-US" sz="2800" dirty="0"/>
          </a:p>
        </p:txBody>
      </p:sp>
      <p:pic>
        <p:nvPicPr>
          <p:cNvPr id="25604" name="Picture 4" descr="Logo_be_2"/>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8305800" y="6019800"/>
            <a:ext cx="838200" cy="838200"/>
          </a:xfrm>
          <a:noFill/>
        </p:spPr>
      </p:pic>
      <p:sp>
        <p:nvSpPr>
          <p:cNvPr id="25605" name="Text Box 5"/>
          <p:cNvSpPr txBox="1">
            <a:spLocks noChangeArrowheads="1"/>
          </p:cNvSpPr>
          <p:nvPr/>
        </p:nvSpPr>
        <p:spPr bwMode="auto">
          <a:xfrm>
            <a:off x="0" y="581426"/>
            <a:ext cx="8763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1" indent="0" algn="ctr" defTabSz="914400" rtl="0" eaLnBrk="1" fontAlgn="auto" latinLnBrk="0" hangingPunct="1">
              <a:lnSpc>
                <a:spcPct val="100000"/>
              </a:lnSpc>
              <a:spcBef>
                <a:spcPct val="0"/>
              </a:spcBef>
              <a:spcAft>
                <a:spcPts val="0"/>
              </a:spcAft>
              <a:buClrTx/>
              <a:buSzTx/>
              <a:buFontTx/>
              <a:buNone/>
              <a:tabLst/>
              <a:defRPr/>
            </a:pPr>
            <a:r>
              <a:rPr kumimoji="0" lang="en-US" altLang="en-US" sz="3200" b="0" i="0" u="none" strike="noStrike" kern="0" cap="none" spc="0" normalizeH="0" baseline="0" noProof="0" dirty="0">
                <a:ln>
                  <a:noFill/>
                </a:ln>
                <a:solidFill>
                  <a:srgbClr val="000099"/>
                </a:solidFill>
                <a:effectLst/>
                <a:uLnTx/>
                <a:uFillTx/>
                <a:latin typeface="Times New Roman" panose="02020603050405020304" pitchFamily="18" charset="0"/>
                <a:ea typeface="+mn-ea"/>
                <a:cs typeface="+mn-cs"/>
              </a:rPr>
              <a:t>“Who Makes the Decision?”</a:t>
            </a:r>
          </a:p>
          <a:p>
            <a:pPr marL="0" marR="0" lvl="1" indent="0" algn="ctr"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0" cap="none" spc="0" normalizeH="0" baseline="0" noProof="0" dirty="0">
              <a:ln>
                <a:noFill/>
              </a:ln>
              <a:solidFill>
                <a:srgbClr val="00808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019547115"/>
      </p:ext>
    </p:extLst>
  </p:cSld>
  <p:clrMapOvr>
    <a:masterClrMapping/>
  </p:clrMapOvr>
  <p:transition>
    <p:pull dir="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B421E14D-B1AD-4000-BBEC-75021F7BCEDD}"/>
              </a:ext>
            </a:extLst>
          </p:cNvPr>
          <p:cNvSpPr>
            <a:spLocks noGrp="1" noChangeArrowheads="1"/>
          </p:cNvSpPr>
          <p:nvPr>
            <p:ph type="title"/>
          </p:nvPr>
        </p:nvSpPr>
        <p:spPr>
          <a:xfrm>
            <a:off x="0" y="0"/>
            <a:ext cx="9144000" cy="762000"/>
          </a:xfrm>
        </p:spPr>
        <p:txBody>
          <a:bodyPr/>
          <a:lstStyle/>
          <a:p>
            <a:r>
              <a:rPr lang="en-US" altLang="en-US" sz="4800" u="sng" dirty="0">
                <a:solidFill>
                  <a:srgbClr val="990033"/>
                </a:solidFill>
                <a:latin typeface="New York" charset="0"/>
              </a:rPr>
              <a:t>Guardianship and Control</a:t>
            </a:r>
          </a:p>
        </p:txBody>
      </p:sp>
      <p:sp>
        <p:nvSpPr>
          <p:cNvPr id="32771" name="Rectangle 3">
            <a:extLst>
              <a:ext uri="{FF2B5EF4-FFF2-40B4-BE49-F238E27FC236}">
                <a16:creationId xmlns:a16="http://schemas.microsoft.com/office/drawing/2014/main" id="{9B81F0D4-A397-483F-B87C-7DA06D284BE7}"/>
              </a:ext>
            </a:extLst>
          </p:cNvPr>
          <p:cNvSpPr>
            <a:spLocks noGrp="1" noChangeArrowheads="1"/>
          </p:cNvSpPr>
          <p:nvPr>
            <p:ph type="body" sz="half" idx="1"/>
          </p:nvPr>
        </p:nvSpPr>
        <p:spPr>
          <a:xfrm>
            <a:off x="228600" y="1221305"/>
            <a:ext cx="8382000" cy="5105400"/>
          </a:xfrm>
        </p:spPr>
        <p:txBody>
          <a:bodyPr/>
          <a:lstStyle/>
          <a:p>
            <a:pPr>
              <a:lnSpc>
                <a:spcPct val="90000"/>
              </a:lnSpc>
              <a:buNone/>
            </a:pPr>
            <a:r>
              <a:rPr lang="en-US" altLang="en-US" sz="2400" dirty="0"/>
              <a:t>	</a:t>
            </a:r>
            <a:r>
              <a:rPr lang="en-US" altLang="en-US" sz="2400" dirty="0">
                <a:latin typeface="+mj-lt"/>
              </a:rPr>
              <a:t>  Mx. O is a 15-year-old participant in school-based prevention programming who has signed up for a summer program operated by the CSB.  Mx. O feels trusting of both the prevention specialists with whom zi has been working and with the other students in the program.  Zi has communicated to the group that zi is transgender and would prefer to be called Oliver rather than Olivia.  Zi also indicates a desire to be referred to with masculine pronouns.  Mx. O’s parents do not accept this gender expression or identity and insist that staff refer to their child as a female and call her Olivia.</a:t>
            </a:r>
          </a:p>
          <a:p>
            <a:pPr>
              <a:lnSpc>
                <a:spcPct val="90000"/>
              </a:lnSpc>
              <a:buNone/>
            </a:pPr>
            <a:endParaRPr lang="en-US" altLang="en-US" sz="800" dirty="0">
              <a:latin typeface="+mj-lt"/>
            </a:endParaRPr>
          </a:p>
          <a:p>
            <a:pPr>
              <a:lnSpc>
                <a:spcPct val="90000"/>
              </a:lnSpc>
              <a:buNone/>
            </a:pPr>
            <a:r>
              <a:rPr lang="en-US" altLang="en-US" sz="2400" dirty="0">
                <a:latin typeface="+mj-lt"/>
              </a:rPr>
              <a:t>	How should staff manage this situation when the parents are not nearby?  Should they notify the parents of Oliver’s requests and how they will manage them?  In short, how should staff manage the situation and how much information should the parents have about that management?</a:t>
            </a:r>
            <a:endParaRPr lang="en-US" sz="2400" dirty="0">
              <a:effectLst/>
              <a:latin typeface="+mj-lt"/>
              <a:ea typeface="Calibri" panose="020F0502020204030204" pitchFamily="34" charset="0"/>
            </a:endParaRPr>
          </a:p>
        </p:txBody>
      </p:sp>
      <p:sp>
        <p:nvSpPr>
          <p:cNvPr id="32772" name="Text Box 4">
            <a:extLst>
              <a:ext uri="{FF2B5EF4-FFF2-40B4-BE49-F238E27FC236}">
                <a16:creationId xmlns:a16="http://schemas.microsoft.com/office/drawing/2014/main" id="{0579D59E-A4D4-4DC8-A02C-1D06CBFEDEBE}"/>
              </a:ext>
            </a:extLst>
          </p:cNvPr>
          <p:cNvSpPr txBox="1">
            <a:spLocks noChangeArrowheads="1"/>
          </p:cNvSpPr>
          <p:nvPr/>
        </p:nvSpPr>
        <p:spPr bwMode="auto">
          <a:xfrm>
            <a:off x="0" y="702192"/>
            <a:ext cx="9144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altLang="en-US" sz="2800" b="0" i="0" u="none" strike="noStrike" kern="1200" cap="none" spc="0" normalizeH="0" baseline="0" noProof="0" dirty="0">
                <a:ln>
                  <a:noFill/>
                </a:ln>
                <a:solidFill>
                  <a:srgbClr val="000099"/>
                </a:solidFill>
                <a:effectLst/>
                <a:uLnTx/>
                <a:uFillTx/>
                <a:latin typeface="Times New Roman" panose="02020603050405020304" pitchFamily="18" charset="0"/>
                <a:ea typeface="+mn-ea"/>
                <a:cs typeface="+mn-cs"/>
              </a:rPr>
              <a:t>“You Will Call Her </a:t>
            </a:r>
            <a:r>
              <a:rPr kumimoji="0" lang="en-US" altLang="en-US" sz="2800" b="0" i="0" u="none" strike="noStrike" kern="1200" cap="none" spc="0" normalizeH="0" baseline="0" noProof="0" dirty="0" err="1">
                <a:ln>
                  <a:noFill/>
                </a:ln>
                <a:solidFill>
                  <a:srgbClr val="000099"/>
                </a:solidFill>
                <a:effectLst/>
                <a:uLnTx/>
                <a:uFillTx/>
                <a:latin typeface="Times New Roman" panose="02020603050405020304" pitchFamily="18" charset="0"/>
                <a:ea typeface="+mn-ea"/>
                <a:cs typeface="+mn-cs"/>
              </a:rPr>
              <a:t>Her</a:t>
            </a:r>
            <a:r>
              <a:rPr kumimoji="0" lang="en-US" altLang="en-US" sz="2800" b="0" i="0" u="none" strike="noStrike" kern="1200" cap="none" spc="0" normalizeH="0" baseline="0" noProof="0" dirty="0">
                <a:ln>
                  <a:noFill/>
                </a:ln>
                <a:solidFill>
                  <a:srgbClr val="000099"/>
                </a:solidFill>
                <a:effectLst/>
                <a:uLnTx/>
                <a:uFillTx/>
                <a:latin typeface="Times New Roman" panose="02020603050405020304" pitchFamily="18" charset="0"/>
                <a:ea typeface="+mn-ea"/>
                <a:cs typeface="+mn-cs"/>
              </a:rPr>
              <a:t>”</a:t>
            </a:r>
          </a:p>
        </p:txBody>
      </p:sp>
      <p:pic>
        <p:nvPicPr>
          <p:cNvPr id="32773" name="Picture 5" descr="Logo_be_2">
            <a:extLst>
              <a:ext uri="{FF2B5EF4-FFF2-40B4-BE49-F238E27FC236}">
                <a16:creationId xmlns:a16="http://schemas.microsoft.com/office/drawing/2014/main" id="{ADCC9CF5-C722-4255-AC4F-397A4ADE18BA}"/>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8305800" y="6019800"/>
            <a:ext cx="838200" cy="838200"/>
          </a:xfrm>
          <a:noFill/>
        </p:spPr>
      </p:pic>
    </p:spTree>
    <p:extLst>
      <p:ext uri="{BB962C8B-B14F-4D97-AF65-F5344CB8AC3E}">
        <p14:creationId xmlns:p14="http://schemas.microsoft.com/office/powerpoint/2010/main" val="953570248"/>
      </p:ext>
    </p:extLst>
  </p:cSld>
  <p:clrMapOvr>
    <a:masterClrMapping/>
  </p:clrMapOvr>
  <p:transition>
    <p:pull dir="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0"/>
            <a:ext cx="9144000" cy="762000"/>
          </a:xfrm>
        </p:spPr>
        <p:txBody>
          <a:bodyPr/>
          <a:lstStyle/>
          <a:p>
            <a:r>
              <a:rPr lang="en-US" altLang="en-US">
                <a:solidFill>
                  <a:srgbClr val="990033"/>
                </a:solidFill>
              </a:rPr>
              <a:t>The Ethics of Individual Choice</a:t>
            </a:r>
            <a:endParaRPr lang="en-US" altLang="en-US" sz="4000"/>
          </a:p>
        </p:txBody>
      </p:sp>
      <p:sp>
        <p:nvSpPr>
          <p:cNvPr id="13315" name="Rectangle 3"/>
          <p:cNvSpPr>
            <a:spLocks noGrp="1" noChangeArrowheads="1"/>
          </p:cNvSpPr>
          <p:nvPr>
            <p:ph type="body" sz="half" idx="1"/>
          </p:nvPr>
        </p:nvSpPr>
        <p:spPr>
          <a:xfrm>
            <a:off x="228600" y="1676400"/>
            <a:ext cx="8458200" cy="4724400"/>
          </a:xfrm>
        </p:spPr>
        <p:txBody>
          <a:bodyPr/>
          <a:lstStyle/>
          <a:p>
            <a:pPr>
              <a:buFontTx/>
              <a:buNone/>
            </a:pPr>
            <a:r>
              <a:rPr lang="en-US" altLang="en-US" sz="2000"/>
              <a:t>	   Mr. G is a 65-year-old individual with Axis I diagnoses of Adjustment Disorder with Mixed Disturbance and Anxiety Disorder NOS.  He also carries an Axis II diagnosis of Moderate Intellectual Disabilities.  The most immediate clinical issue for Mr. G is his degenerating cataracts in both eyes.  Dating back at least for two years, staff has worked diligently to explain to Mr. G that he will likely suffer permanent loss of vision if he does not undergo cataract surgery, but he is unwilling to consent to the procedure.  When refusing surgery, Mr. G refers to his own experience with previous surgery along with family history, and he does not seem to fully appreciate the irreversible nature of his vision loss or the fact that in the near future all clinical options to prevent total blindness will be lost.  Staff believes that Mr. G understands what surgery is, and what blindness is, but they are unsure that he understands that he is actually likely to lose his own sight.  This ethics case consultation was requested to explore the ethical implications of attempting to force cataract surgery over Mr. G's objections.</a:t>
            </a:r>
          </a:p>
          <a:p>
            <a:pPr>
              <a:lnSpc>
                <a:spcPct val="90000"/>
              </a:lnSpc>
              <a:buFontTx/>
              <a:buNone/>
            </a:pPr>
            <a:endParaRPr lang="en-US" altLang="en-US" sz="2400"/>
          </a:p>
        </p:txBody>
      </p:sp>
      <p:pic>
        <p:nvPicPr>
          <p:cNvPr id="13316" name="Picture 4" descr="Logo_be_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8305800" y="6019800"/>
            <a:ext cx="838200" cy="838200"/>
          </a:xfrm>
          <a:noFill/>
        </p:spPr>
      </p:pic>
      <p:sp>
        <p:nvSpPr>
          <p:cNvPr id="13317" name="Text Box 5"/>
          <p:cNvSpPr txBox="1">
            <a:spLocks noChangeArrowheads="1"/>
          </p:cNvSpPr>
          <p:nvPr/>
        </p:nvSpPr>
        <p:spPr bwMode="auto">
          <a:xfrm>
            <a:off x="0" y="762000"/>
            <a:ext cx="914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a:solidFill>
                  <a:srgbClr val="3399FF"/>
                </a:solidFill>
              </a:rPr>
              <a:t>“I Can See Fine”</a:t>
            </a:r>
          </a:p>
        </p:txBody>
      </p:sp>
    </p:spTree>
    <p:extLst>
      <p:ext uri="{BB962C8B-B14F-4D97-AF65-F5344CB8AC3E}">
        <p14:creationId xmlns:p14="http://schemas.microsoft.com/office/powerpoint/2010/main" val="3605251599"/>
      </p:ext>
    </p:extLst>
  </p:cSld>
  <p:clrMapOvr>
    <a:masterClrMapping/>
  </p:clrMapOvr>
  <p:transition>
    <p:pull dir="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0"/>
            <a:ext cx="9144000" cy="762000"/>
          </a:xfrm>
        </p:spPr>
        <p:txBody>
          <a:bodyPr/>
          <a:lstStyle/>
          <a:p>
            <a:r>
              <a:rPr lang="en-US" altLang="en-US">
                <a:solidFill>
                  <a:srgbClr val="990033"/>
                </a:solidFill>
              </a:rPr>
              <a:t>The Ethics of Individual Choice</a:t>
            </a:r>
            <a:endParaRPr lang="en-US" altLang="en-US" sz="4000"/>
          </a:p>
        </p:txBody>
      </p:sp>
      <p:sp>
        <p:nvSpPr>
          <p:cNvPr id="24579" name="Rectangle 3"/>
          <p:cNvSpPr>
            <a:spLocks noGrp="1" noChangeArrowheads="1"/>
          </p:cNvSpPr>
          <p:nvPr>
            <p:ph type="body" sz="half" idx="1"/>
          </p:nvPr>
        </p:nvSpPr>
        <p:spPr>
          <a:xfrm>
            <a:off x="495300" y="1510114"/>
            <a:ext cx="8229600" cy="4724400"/>
          </a:xfrm>
        </p:spPr>
        <p:txBody>
          <a:bodyPr/>
          <a:lstStyle/>
          <a:p>
            <a:pPr marL="0" marR="0" indent="0">
              <a:spcBef>
                <a:spcPts val="0"/>
              </a:spcBef>
              <a:spcAft>
                <a:spcPts val="0"/>
              </a:spcAft>
              <a:buNone/>
            </a:pPr>
            <a:r>
              <a:rPr lang="en-US" sz="2000" dirty="0">
                <a:effectLst/>
                <a:latin typeface="Times New Roman" panose="02020603050405020304" pitchFamily="18" charset="0"/>
                <a:ea typeface="Times New Roman" panose="02020603050405020304" pitchFamily="18" charset="0"/>
              </a:rPr>
              <a:t>  Mr. Y is a 71-year-old resident of </a:t>
            </a:r>
            <a:r>
              <a:rPr lang="en-US" sz="2000" dirty="0">
                <a:latin typeface="Times New Roman" panose="02020603050405020304" pitchFamily="18" charset="0"/>
                <a:ea typeface="Times New Roman" panose="02020603050405020304" pitchFamily="18" charset="0"/>
              </a:rPr>
              <a:t>a </a:t>
            </a:r>
            <a:r>
              <a:rPr lang="en-US" sz="2000" dirty="0">
                <a:effectLst/>
                <a:latin typeface="Times New Roman" panose="02020603050405020304" pitchFamily="18" charset="0"/>
                <a:ea typeface="Times New Roman" panose="02020603050405020304" pitchFamily="18" charset="0"/>
              </a:rPr>
              <a:t>Group Home who carries diagnoses of mild intellectual disabilities and anxiety disorder.  Mr. Y has recently been suffering from fecal incontinence, but he refuses to use Depends or to institute a </a:t>
            </a:r>
            <a:r>
              <a:rPr lang="en-US" sz="2000" dirty="0" err="1">
                <a:effectLst/>
                <a:latin typeface="Times New Roman" panose="02020603050405020304" pitchFamily="18" charset="0"/>
                <a:ea typeface="Times New Roman" panose="02020603050405020304" pitchFamily="18" charset="0"/>
              </a:rPr>
              <a:t>bathrooming</a:t>
            </a:r>
            <a:r>
              <a:rPr lang="en-US" sz="2000" dirty="0">
                <a:effectLst/>
                <a:latin typeface="Times New Roman" panose="02020603050405020304" pitchFamily="18" charset="0"/>
                <a:ea typeface="Times New Roman" panose="02020603050405020304" pitchFamily="18" charset="0"/>
              </a:rPr>
              <a:t> schedule.  His incontinence, therefore, has been causing him significant discomfort and embarrassment.  A Colo-Guard test produced positive results, thus indicating the need for a more complete evaluation.  However, Mr. Y has refused consent for a colonoscopy.  This refusal is long-standing and when Mr. Y first refused 20 years ago, he underwent a capacity evaluation and was determined to have capacity to make that particular decision.  His capacity to understand the alternatives, risks, and benefits associated with colonoscopy refusal has not be revisited since his initial evaluation two decades ago.  Staff is concerned that the risks associated with possible colon cancer are now more pronounced and requested an ethics case consultation to assist in evaluating the ethical implications of forcing a colonoscopy over Mr. Y’s objections.</a:t>
            </a:r>
          </a:p>
          <a:p>
            <a:pPr>
              <a:lnSpc>
                <a:spcPct val="90000"/>
              </a:lnSpc>
              <a:buFontTx/>
              <a:buNone/>
            </a:pPr>
            <a:endParaRPr lang="en-US" altLang="en-US" sz="2400" dirty="0"/>
          </a:p>
        </p:txBody>
      </p:sp>
      <p:pic>
        <p:nvPicPr>
          <p:cNvPr id="24580" name="Picture 4" descr="Logo_be_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8305800" y="6019800"/>
            <a:ext cx="838200" cy="838200"/>
          </a:xfrm>
        </p:spPr>
      </p:pic>
      <p:sp>
        <p:nvSpPr>
          <p:cNvPr id="24581" name="Text Box 5"/>
          <p:cNvSpPr txBox="1">
            <a:spLocks noChangeArrowheads="1"/>
          </p:cNvSpPr>
          <p:nvPr/>
        </p:nvSpPr>
        <p:spPr bwMode="auto">
          <a:xfrm>
            <a:off x="0" y="639762"/>
            <a:ext cx="914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altLang="en-US" sz="3200" b="0" i="0" u="none" strike="noStrike" kern="1200" cap="none" spc="0" normalizeH="0" baseline="0" noProof="0" dirty="0">
                <a:ln>
                  <a:noFill/>
                </a:ln>
                <a:solidFill>
                  <a:srgbClr val="3399FF"/>
                </a:solidFill>
                <a:effectLst/>
                <a:uLnTx/>
                <a:uFillTx/>
                <a:latin typeface="Times New Roman" panose="02020603050405020304" pitchFamily="18" charset="0"/>
                <a:ea typeface="+mn-ea"/>
                <a:cs typeface="+mn-cs"/>
              </a:rPr>
              <a:t>“No Diapers!!”</a:t>
            </a:r>
          </a:p>
        </p:txBody>
      </p:sp>
    </p:spTree>
    <p:extLst>
      <p:ext uri="{BB962C8B-B14F-4D97-AF65-F5344CB8AC3E}">
        <p14:creationId xmlns:p14="http://schemas.microsoft.com/office/powerpoint/2010/main" val="2668125466"/>
      </p:ext>
    </p:extLst>
  </p:cSld>
  <p:clrMapOvr>
    <a:masterClrMapping/>
  </p:clrMapOvr>
  <p:transition>
    <p:pull dir="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762000" y="457200"/>
            <a:ext cx="7772400" cy="979488"/>
          </a:xfrm>
        </p:spPr>
        <p:txBody>
          <a:bodyPr anchor="ctr"/>
          <a:lstStyle/>
          <a:p>
            <a:r>
              <a:rPr lang="en-US" altLang="en-US" sz="4800" u="sng">
                <a:solidFill>
                  <a:srgbClr val="800000"/>
                </a:solidFill>
              </a:rPr>
              <a:t>The Dignity of Risk</a:t>
            </a:r>
            <a:br>
              <a:rPr lang="en-US" altLang="en-US" sz="7200" u="sng"/>
            </a:br>
            <a:r>
              <a:rPr lang="en-US" altLang="en-US" sz="3600" b="1">
                <a:solidFill>
                  <a:srgbClr val="008080"/>
                </a:solidFill>
              </a:rPr>
              <a:t>“Why Risk Matters”</a:t>
            </a:r>
            <a:endParaRPr lang="en-US" altLang="en-US" sz="3600" b="1">
              <a:solidFill>
                <a:schemeClr val="tx1"/>
              </a:solidFill>
            </a:endParaRPr>
          </a:p>
        </p:txBody>
      </p:sp>
      <p:sp>
        <p:nvSpPr>
          <p:cNvPr id="13315" name="Rectangle 3"/>
          <p:cNvSpPr>
            <a:spLocks noGrp="1" noChangeArrowheads="1"/>
          </p:cNvSpPr>
          <p:nvPr>
            <p:ph type="subTitle" idx="1"/>
          </p:nvPr>
        </p:nvSpPr>
        <p:spPr>
          <a:xfrm>
            <a:off x="762000" y="2362200"/>
            <a:ext cx="7696200" cy="5105400"/>
          </a:xfrm>
        </p:spPr>
        <p:txBody>
          <a:bodyPr/>
          <a:lstStyle/>
          <a:p>
            <a:pPr>
              <a:lnSpc>
                <a:spcPct val="80000"/>
              </a:lnSpc>
              <a:buFontTx/>
              <a:buChar char="•"/>
            </a:pPr>
            <a:r>
              <a:rPr lang="en-US" altLang="en-US" sz="4000"/>
              <a:t>Intrinsic Value: The Thrill of Taking Chances</a:t>
            </a:r>
          </a:p>
          <a:p>
            <a:pPr>
              <a:lnSpc>
                <a:spcPct val="80000"/>
              </a:lnSpc>
            </a:pPr>
            <a:endParaRPr lang="en-US" altLang="en-US" sz="4000"/>
          </a:p>
          <a:p>
            <a:pPr>
              <a:lnSpc>
                <a:spcPct val="80000"/>
              </a:lnSpc>
              <a:buFontTx/>
              <a:buChar char="•"/>
            </a:pPr>
            <a:r>
              <a:rPr lang="en-US" altLang="en-US" sz="4000"/>
              <a:t>Instrumental Value: The Ends Justify the Means</a:t>
            </a:r>
          </a:p>
        </p:txBody>
      </p:sp>
      <p:pic>
        <p:nvPicPr>
          <p:cNvPr id="13316" name="Picture 4" descr="Logo_be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01980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06846968"/>
      </p:ext>
    </p:extLst>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0" name="Rectangle 2">
            <a:extLst>
              <a:ext uri="{FF2B5EF4-FFF2-40B4-BE49-F238E27FC236}">
                <a16:creationId xmlns:a16="http://schemas.microsoft.com/office/drawing/2014/main" id="{7F3733B1-9E83-4A6E-922B-9D262E5D1C76}"/>
              </a:ext>
            </a:extLst>
          </p:cNvPr>
          <p:cNvSpPr>
            <a:spLocks noGrp="1" noChangeArrowheads="1"/>
          </p:cNvSpPr>
          <p:nvPr>
            <p:ph type="title"/>
          </p:nvPr>
        </p:nvSpPr>
        <p:spPr>
          <a:xfrm>
            <a:off x="0" y="304800"/>
            <a:ext cx="9144000" cy="1143000"/>
          </a:xfrm>
        </p:spPr>
        <p:txBody>
          <a:bodyPr/>
          <a:lstStyle/>
          <a:p>
            <a:r>
              <a:rPr lang="en-US" altLang="en-US" b="1" u="sng">
                <a:solidFill>
                  <a:srgbClr val="800000"/>
                </a:solidFill>
              </a:rPr>
              <a:t>Patient Capacity and Choice </a:t>
            </a:r>
            <a:br>
              <a:rPr lang="en-US" altLang="en-US" b="1" u="sng">
                <a:solidFill>
                  <a:srgbClr val="800000"/>
                </a:solidFill>
              </a:rPr>
            </a:br>
            <a:r>
              <a:rPr lang="en-US" altLang="en-US" sz="3600" b="1">
                <a:solidFill>
                  <a:srgbClr val="000099"/>
                </a:solidFill>
              </a:rPr>
              <a:t>“We Can’t Let Her Stay Wet”</a:t>
            </a:r>
          </a:p>
        </p:txBody>
      </p:sp>
      <p:sp>
        <p:nvSpPr>
          <p:cNvPr id="447491" name="Rectangle 3">
            <a:extLst>
              <a:ext uri="{FF2B5EF4-FFF2-40B4-BE49-F238E27FC236}">
                <a16:creationId xmlns:a16="http://schemas.microsoft.com/office/drawing/2014/main" id="{893B2C63-6BA5-4400-9094-7066511ED43F}"/>
              </a:ext>
            </a:extLst>
          </p:cNvPr>
          <p:cNvSpPr>
            <a:spLocks noGrp="1" noChangeArrowheads="1"/>
          </p:cNvSpPr>
          <p:nvPr>
            <p:ph type="body" sz="half" idx="1"/>
          </p:nvPr>
        </p:nvSpPr>
        <p:spPr>
          <a:xfrm>
            <a:off x="762000" y="1600200"/>
            <a:ext cx="7848600" cy="4876800"/>
          </a:xfrm>
        </p:spPr>
        <p:txBody>
          <a:bodyPr/>
          <a:lstStyle/>
          <a:p>
            <a:pPr>
              <a:lnSpc>
                <a:spcPct val="80000"/>
              </a:lnSpc>
              <a:buFontTx/>
              <a:buNone/>
            </a:pPr>
            <a:r>
              <a:rPr lang="en-US" altLang="en-US" sz="1200"/>
              <a:t>	  </a:t>
            </a:r>
            <a:r>
              <a:rPr lang="en-US" altLang="en-US" sz="2000"/>
              <a:t>Ms. R is 69-year-old patient who carries Axis I diagnoses of Schizoaffective Disorder, bipolar type, depressed and Cognitive Disorder not otherwise specified.  Her Axis III problem list includes hyperlipidemia, glaucoma, hypertension, hypothyroidism and anemia secondary to chronic renal insufficiency.  Ms. R is often anxious and exhibits specific anxiety surrounding ADLs.  She finds it upsetting to shower, but her most severe difficulties arise from refusal properly to toilet.  Ms. R has often refuses to change dirty Depends, sometimes stacking multiple layers of wet diapers over each other or hiding the torn out wet material from a diaper in her bra.  Ms. R is mostly compliant with her medications, including Cymbalta, Ativan, Zoloft, and Resperidal.  Since she experiences significant anxiety around bathing, a standing order to utilize Ativan prior to twice-weekly bathing was written and this strategy has been successful in reducing emotional trauma and facilitating bathing.  This ethics consultation was requested to investigate reasonable ethical responses to Ms. R's refusal to allow diaper changes.</a:t>
            </a:r>
            <a:r>
              <a:rPr lang="en-US" altLang="en-US" sz="1800"/>
              <a:t> </a:t>
            </a:r>
            <a:r>
              <a:rPr lang="en-US" altLang="en-US" sz="1200"/>
              <a:t> </a:t>
            </a:r>
          </a:p>
        </p:txBody>
      </p:sp>
      <p:pic>
        <p:nvPicPr>
          <p:cNvPr id="447492" name="Picture 4">
            <a:extLst>
              <a:ext uri="{FF2B5EF4-FFF2-40B4-BE49-F238E27FC236}">
                <a16:creationId xmlns:a16="http://schemas.microsoft.com/office/drawing/2014/main" id="{1A11E411-D28E-4703-AB26-BFD2E43C1EA8}"/>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8305800" y="6019800"/>
            <a:ext cx="838200" cy="838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762000" y="457200"/>
            <a:ext cx="7772400" cy="979488"/>
          </a:xfrm>
        </p:spPr>
        <p:txBody>
          <a:bodyPr anchor="ctr"/>
          <a:lstStyle/>
          <a:p>
            <a:r>
              <a:rPr lang="en-US" altLang="en-US" sz="4800" u="sng" dirty="0">
                <a:solidFill>
                  <a:srgbClr val="800000"/>
                </a:solidFill>
              </a:rPr>
              <a:t>The Dignity of Risk</a:t>
            </a:r>
            <a:br>
              <a:rPr lang="en-US" altLang="en-US" sz="7200" u="sng" dirty="0"/>
            </a:br>
            <a:r>
              <a:rPr lang="en-US" altLang="en-US" sz="3600" b="1" dirty="0">
                <a:solidFill>
                  <a:srgbClr val="008080"/>
                </a:solidFill>
              </a:rPr>
              <a:t>“Risky Choices”</a:t>
            </a:r>
            <a:endParaRPr lang="en-US" altLang="en-US" sz="3600" b="1" dirty="0">
              <a:solidFill>
                <a:schemeClr val="tx1"/>
              </a:solidFill>
            </a:endParaRPr>
          </a:p>
        </p:txBody>
      </p:sp>
      <p:sp>
        <p:nvSpPr>
          <p:cNvPr id="13315" name="Rectangle 3"/>
          <p:cNvSpPr>
            <a:spLocks noGrp="1" noChangeArrowheads="1"/>
          </p:cNvSpPr>
          <p:nvPr>
            <p:ph type="subTitle" idx="1"/>
          </p:nvPr>
        </p:nvSpPr>
        <p:spPr>
          <a:xfrm>
            <a:off x="0" y="1981200"/>
            <a:ext cx="8915400" cy="3048000"/>
          </a:xfrm>
        </p:spPr>
        <p:txBody>
          <a:bodyPr/>
          <a:lstStyle/>
          <a:p>
            <a:pPr marL="685800" indent="-685800">
              <a:lnSpc>
                <a:spcPct val="80000"/>
              </a:lnSpc>
              <a:buFont typeface="Arial" panose="020B0604020202020204" pitchFamily="34" charset="0"/>
              <a:buChar char="•"/>
            </a:pPr>
            <a:r>
              <a:rPr lang="en-US" altLang="en-US" sz="4800" dirty="0"/>
              <a:t>Respect for Personal Autonomy</a:t>
            </a:r>
          </a:p>
          <a:p>
            <a:pPr marL="685800" indent="-685800">
              <a:lnSpc>
                <a:spcPct val="80000"/>
              </a:lnSpc>
              <a:buFont typeface="Arial" panose="020B0604020202020204" pitchFamily="34" charset="0"/>
              <a:buChar char="•"/>
            </a:pPr>
            <a:endParaRPr lang="en-US" altLang="en-US" sz="4800" dirty="0"/>
          </a:p>
          <a:p>
            <a:pPr marL="685800" indent="-685800">
              <a:lnSpc>
                <a:spcPct val="80000"/>
              </a:lnSpc>
              <a:buFont typeface="Arial" panose="020B0604020202020204" pitchFamily="34" charset="0"/>
              <a:buChar char="•"/>
            </a:pPr>
            <a:r>
              <a:rPr lang="en-US" altLang="en-US" sz="4800" dirty="0"/>
              <a:t>Person Centered Planning</a:t>
            </a:r>
          </a:p>
          <a:p>
            <a:pPr marL="685800" indent="-685800">
              <a:lnSpc>
                <a:spcPct val="80000"/>
              </a:lnSpc>
              <a:buFont typeface="Arial" panose="020B0604020202020204" pitchFamily="34" charset="0"/>
              <a:buChar char="•"/>
            </a:pPr>
            <a:endParaRPr lang="en-US" altLang="en-US" sz="4800" dirty="0"/>
          </a:p>
          <a:p>
            <a:pPr marL="685800" indent="-685800">
              <a:lnSpc>
                <a:spcPct val="80000"/>
              </a:lnSpc>
              <a:buFont typeface="Arial" panose="020B0604020202020204" pitchFamily="34" charset="0"/>
              <a:buChar char="•"/>
            </a:pPr>
            <a:r>
              <a:rPr lang="en-US" altLang="en-US" sz="4800" dirty="0"/>
              <a:t>Recovery Principles</a:t>
            </a:r>
          </a:p>
        </p:txBody>
      </p:sp>
      <p:pic>
        <p:nvPicPr>
          <p:cNvPr id="13316" name="Picture 4" descr="Logo_be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01980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3311363"/>
      </p:ext>
    </p:extLst>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0" y="1981200"/>
            <a:ext cx="9144000" cy="1676400"/>
          </a:xfrm>
        </p:spPr>
        <p:txBody>
          <a:bodyPr anchor="ctr"/>
          <a:lstStyle/>
          <a:p>
            <a:r>
              <a:rPr lang="en-US" altLang="en-US" sz="7200" dirty="0">
                <a:solidFill>
                  <a:srgbClr val="000099"/>
                </a:solidFill>
              </a:rPr>
              <a:t>An Opening Case</a:t>
            </a:r>
            <a:br>
              <a:rPr lang="en-US" altLang="en-US" sz="6600" dirty="0">
                <a:solidFill>
                  <a:srgbClr val="990033"/>
                </a:solidFill>
              </a:rPr>
            </a:br>
            <a:endParaRPr lang="en-US" altLang="en-US" sz="6600" dirty="0">
              <a:solidFill>
                <a:srgbClr val="990033"/>
              </a:solidFill>
            </a:endParaRPr>
          </a:p>
        </p:txBody>
      </p:sp>
    </p:spTree>
    <p:extLst>
      <p:ext uri="{BB962C8B-B14F-4D97-AF65-F5344CB8AC3E}">
        <p14:creationId xmlns:p14="http://schemas.microsoft.com/office/powerpoint/2010/main" val="1216768000"/>
      </p:ext>
    </p:extLst>
  </p:cSld>
  <p:clrMapOvr>
    <a:masterClrMapping/>
  </p:clrMapOvr>
  <p:transition>
    <p:pull dir="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a:xfrm>
            <a:off x="0" y="1371600"/>
            <a:ext cx="9144000" cy="979488"/>
          </a:xfrm>
        </p:spPr>
        <p:txBody>
          <a:bodyPr/>
          <a:lstStyle/>
          <a:p>
            <a:r>
              <a:rPr lang="en-US" altLang="en-US" sz="6000" b="1" u="sng" dirty="0">
                <a:solidFill>
                  <a:srgbClr val="990033"/>
                </a:solidFill>
              </a:rPr>
              <a:t>Placement Issues</a:t>
            </a:r>
            <a:br>
              <a:rPr lang="en-US" altLang="en-US" dirty="0"/>
            </a:br>
            <a:r>
              <a:rPr lang="en-US" altLang="en-US" sz="3600" dirty="0">
                <a:solidFill>
                  <a:srgbClr val="000099"/>
                </a:solidFill>
              </a:rPr>
              <a:t>“She Will Just Drink Again”</a:t>
            </a:r>
            <a:br>
              <a:rPr lang="en-US" altLang="en-US" dirty="0"/>
            </a:br>
            <a:endParaRPr lang="en-US" altLang="en-US" dirty="0"/>
          </a:p>
        </p:txBody>
      </p:sp>
      <p:sp>
        <p:nvSpPr>
          <p:cNvPr id="37891" name="Rectangle 3"/>
          <p:cNvSpPr>
            <a:spLocks noGrp="1" noChangeArrowheads="1"/>
          </p:cNvSpPr>
          <p:nvPr>
            <p:ph type="subTitle" idx="1"/>
          </p:nvPr>
        </p:nvSpPr>
        <p:spPr>
          <a:xfrm>
            <a:off x="723900" y="1604639"/>
            <a:ext cx="7696200" cy="4419600"/>
          </a:xfrm>
        </p:spPr>
        <p:txBody>
          <a:bodyPr/>
          <a:lstStyle/>
          <a:p>
            <a:pPr algn="l"/>
            <a:r>
              <a:rPr lang="en-US" altLang="en-US" sz="2400" dirty="0"/>
              <a:t>  Ms. D is a 70-year-old resident who was recently moved to the memory impairment unit when her ADL skills took a dramatic decline.  After a couple of weeks in the unit, however, Ms. D improved greatly and it is appears that many of her functional challenges were secondary to an exacerbation of her ETOH abuse.  The family now reports that Ms. D had a long history of alcohol abuse.  The attending psychiatrist is very concerned that if Ms. D goes back to a less supervised setting, she will re-engage in heavy drinking.  On this basis, he refuses to write an order to release her from the memory impairment unit.</a:t>
            </a:r>
          </a:p>
        </p:txBody>
      </p:sp>
      <p:pic>
        <p:nvPicPr>
          <p:cNvPr id="37892" name="Picture 4" descr="Logo_be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01980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9828886"/>
      </p:ext>
    </p:extLst>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596069CB-698E-43D9-B15F-B9EB37DD1663}"/>
              </a:ext>
            </a:extLst>
          </p:cNvPr>
          <p:cNvSpPr>
            <a:spLocks noGrp="1" noChangeArrowheads="1"/>
          </p:cNvSpPr>
          <p:nvPr>
            <p:ph type="ctrTitle"/>
          </p:nvPr>
        </p:nvSpPr>
        <p:spPr>
          <a:xfrm>
            <a:off x="-18495" y="2024856"/>
            <a:ext cx="9144000" cy="979488"/>
          </a:xfrm>
        </p:spPr>
        <p:txBody>
          <a:bodyPr/>
          <a:lstStyle/>
          <a:p>
            <a:r>
              <a:rPr lang="en-US" altLang="en-US" sz="4800" b="1" u="sng" dirty="0">
                <a:solidFill>
                  <a:srgbClr val="990033"/>
                </a:solidFill>
              </a:rPr>
              <a:t>The Structure of</a:t>
            </a:r>
            <a:br>
              <a:rPr lang="en-US" altLang="en-US" sz="4800" b="1" u="sng" dirty="0">
                <a:solidFill>
                  <a:srgbClr val="990033"/>
                </a:solidFill>
              </a:rPr>
            </a:br>
            <a:r>
              <a:rPr lang="en-US" altLang="en-US" sz="4800" b="1" u="sng" dirty="0">
                <a:solidFill>
                  <a:srgbClr val="990033"/>
                </a:solidFill>
              </a:rPr>
              <a:t>Ethical Argument</a:t>
            </a:r>
            <a:br>
              <a:rPr lang="en-US" altLang="en-US" sz="4800" dirty="0"/>
            </a:br>
            <a:r>
              <a:rPr lang="en-US" altLang="en-US" sz="3600" dirty="0">
                <a:solidFill>
                  <a:srgbClr val="000099"/>
                </a:solidFill>
              </a:rPr>
              <a:t>The Process of Moral Reasoning</a:t>
            </a:r>
            <a:br>
              <a:rPr lang="en-US" altLang="en-US" dirty="0"/>
            </a:br>
            <a:endParaRPr lang="en-US" altLang="en-US" dirty="0"/>
          </a:p>
        </p:txBody>
      </p:sp>
      <p:sp>
        <p:nvSpPr>
          <p:cNvPr id="11267" name="Rectangle 3">
            <a:extLst>
              <a:ext uri="{FF2B5EF4-FFF2-40B4-BE49-F238E27FC236}">
                <a16:creationId xmlns:a16="http://schemas.microsoft.com/office/drawing/2014/main" id="{AC5703FC-A94C-4911-9E14-CE65984F4929}"/>
              </a:ext>
            </a:extLst>
          </p:cNvPr>
          <p:cNvSpPr>
            <a:spLocks noGrp="1" noChangeArrowheads="1"/>
          </p:cNvSpPr>
          <p:nvPr>
            <p:ph type="subTitle" idx="1"/>
          </p:nvPr>
        </p:nvSpPr>
        <p:spPr>
          <a:xfrm>
            <a:off x="0" y="2454672"/>
            <a:ext cx="9144000" cy="1371600"/>
          </a:xfrm>
        </p:spPr>
        <p:txBody>
          <a:bodyPr/>
          <a:lstStyle/>
          <a:p>
            <a:r>
              <a:rPr lang="en-US" altLang="en-US" sz="4400" dirty="0"/>
              <a:t>The Default Assumption</a:t>
            </a:r>
          </a:p>
          <a:p>
            <a:r>
              <a:rPr lang="en-US" altLang="en-US" sz="4400" dirty="0"/>
              <a:t>The Burden of Proof</a:t>
            </a:r>
          </a:p>
          <a:p>
            <a:r>
              <a:rPr lang="en-US" altLang="en-US" sz="4400" dirty="0"/>
              <a:t>Casuistic Exploration</a:t>
            </a:r>
          </a:p>
          <a:p>
            <a:r>
              <a:rPr lang="en-US" altLang="en-US" sz="4400" dirty="0"/>
              <a:t>Application to the Current Case</a:t>
            </a:r>
          </a:p>
        </p:txBody>
      </p:sp>
      <p:pic>
        <p:nvPicPr>
          <p:cNvPr id="11268" name="Picture 4" descr="Logo_be_2">
            <a:extLst>
              <a:ext uri="{FF2B5EF4-FFF2-40B4-BE49-F238E27FC236}">
                <a16:creationId xmlns:a16="http://schemas.microsoft.com/office/drawing/2014/main" id="{D2905273-3494-4D81-BC28-46D8C4373A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01980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6151631"/>
      </p:ext>
    </p:extLst>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idx="4294967295"/>
          </p:nvPr>
        </p:nvSpPr>
        <p:spPr>
          <a:xfrm>
            <a:off x="0" y="533400"/>
            <a:ext cx="9144000" cy="979488"/>
          </a:xfrm>
        </p:spPr>
        <p:txBody>
          <a:bodyPr/>
          <a:lstStyle/>
          <a:p>
            <a:pPr eaLnBrk="1" hangingPunct="1"/>
            <a:r>
              <a:rPr lang="en-US" altLang="en-US" b="1" u="sng" dirty="0">
                <a:solidFill>
                  <a:srgbClr val="990033"/>
                </a:solidFill>
              </a:rPr>
              <a:t>Individual Choice</a:t>
            </a:r>
            <a:br>
              <a:rPr lang="en-US" altLang="en-US" b="1" u="sng" dirty="0">
                <a:solidFill>
                  <a:srgbClr val="990033"/>
                </a:solidFill>
              </a:rPr>
            </a:br>
            <a:r>
              <a:rPr lang="en-US" altLang="en-US" sz="3600" dirty="0">
                <a:solidFill>
                  <a:srgbClr val="000099"/>
                </a:solidFill>
              </a:rPr>
              <a:t>Basic Assumptions</a:t>
            </a:r>
            <a:br>
              <a:rPr lang="en-US" altLang="en-US" dirty="0"/>
            </a:br>
            <a:endParaRPr lang="en-US" altLang="en-US" dirty="0"/>
          </a:p>
        </p:txBody>
      </p:sp>
      <p:sp>
        <p:nvSpPr>
          <p:cNvPr id="9219" name="Rectangle 3"/>
          <p:cNvSpPr>
            <a:spLocks noGrp="1" noChangeArrowheads="1"/>
          </p:cNvSpPr>
          <p:nvPr>
            <p:ph type="subTitle" idx="4294967295"/>
          </p:nvPr>
        </p:nvSpPr>
        <p:spPr>
          <a:xfrm>
            <a:off x="304800" y="1752600"/>
            <a:ext cx="8077200" cy="4876800"/>
          </a:xfrm>
        </p:spPr>
        <p:txBody>
          <a:bodyPr/>
          <a:lstStyle/>
          <a:p>
            <a:pPr marL="609600" indent="-609600" eaLnBrk="1" hangingPunct="1">
              <a:lnSpc>
                <a:spcPct val="80000"/>
              </a:lnSpc>
              <a:buFontTx/>
              <a:buNone/>
            </a:pPr>
            <a:r>
              <a:rPr lang="en-US" altLang="en-US" sz="2000" dirty="0"/>
              <a:t>	</a:t>
            </a:r>
            <a:r>
              <a:rPr lang="en-US" altLang="en-US" sz="2800" dirty="0">
                <a:cs typeface="Times New Roman" panose="02020603050405020304" pitchFamily="18" charset="0"/>
              </a:rPr>
              <a:t>1) What is the default assumption regarding an adult individual’s right to direct his/her own healthcare?</a:t>
            </a:r>
          </a:p>
          <a:p>
            <a:pPr marL="609600" indent="-609600" eaLnBrk="1" hangingPunct="1">
              <a:lnSpc>
                <a:spcPct val="80000"/>
              </a:lnSpc>
              <a:buFontTx/>
              <a:buNone/>
            </a:pPr>
            <a:endParaRPr lang="en-US" altLang="en-US" sz="2800" dirty="0">
              <a:cs typeface="Times New Roman" panose="02020603050405020304" pitchFamily="18" charset="0"/>
            </a:endParaRPr>
          </a:p>
          <a:p>
            <a:pPr marL="609600" indent="-609600" eaLnBrk="1" hangingPunct="1">
              <a:lnSpc>
                <a:spcPct val="80000"/>
              </a:lnSpc>
              <a:buFontTx/>
              <a:buNone/>
            </a:pPr>
            <a:r>
              <a:rPr lang="en-US" altLang="en-US" sz="2800" dirty="0">
                <a:cs typeface="Times New Roman" panose="02020603050405020304" pitchFamily="18" charset="0"/>
              </a:rPr>
              <a:t>	2) Where does the burden of proof rest?  Does the patient have to justify control, or do those who would intervene have to justify wresting control away from the individual?</a:t>
            </a:r>
          </a:p>
          <a:p>
            <a:pPr marL="609600" indent="-609600" eaLnBrk="1" hangingPunct="1">
              <a:lnSpc>
                <a:spcPct val="80000"/>
              </a:lnSpc>
              <a:buFontTx/>
              <a:buNone/>
            </a:pPr>
            <a:endParaRPr lang="en-US" altLang="en-US" sz="2800" dirty="0">
              <a:cs typeface="Times New Roman" panose="02020603050405020304" pitchFamily="18" charset="0"/>
            </a:endParaRPr>
          </a:p>
          <a:p>
            <a:pPr marL="609600" indent="-609600" eaLnBrk="1" hangingPunct="1">
              <a:lnSpc>
                <a:spcPct val="80000"/>
              </a:lnSpc>
              <a:buFontTx/>
              <a:buNone/>
            </a:pPr>
            <a:r>
              <a:rPr lang="en-US" altLang="en-US" sz="2800" dirty="0">
                <a:cs typeface="Times New Roman" panose="02020603050405020304" pitchFamily="18" charset="0"/>
              </a:rPr>
              <a:t>	3) What would it take to satisfy the burden of proof?</a:t>
            </a:r>
            <a:endParaRPr lang="en-US" altLang="en-US" sz="2800" dirty="0"/>
          </a:p>
        </p:txBody>
      </p:sp>
      <p:pic>
        <p:nvPicPr>
          <p:cNvPr id="9220" name="Picture 4" descr="Logo_be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01980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07849493"/>
      </p:ext>
    </p:extLst>
  </p:cSld>
  <p:clrMapOvr>
    <a:masterClrMapping/>
  </p:clrMapOvr>
  <p:transition>
    <p:pull dir="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idx="4294967295"/>
          </p:nvPr>
        </p:nvSpPr>
        <p:spPr>
          <a:xfrm>
            <a:off x="0" y="533400"/>
            <a:ext cx="9144000" cy="979488"/>
          </a:xfrm>
        </p:spPr>
        <p:txBody>
          <a:bodyPr/>
          <a:lstStyle/>
          <a:p>
            <a:pPr eaLnBrk="1" hangingPunct="1"/>
            <a:r>
              <a:rPr lang="en-US" altLang="en-US" b="1" u="sng" dirty="0">
                <a:solidFill>
                  <a:srgbClr val="990033"/>
                </a:solidFill>
              </a:rPr>
              <a:t>Individual Choice</a:t>
            </a:r>
            <a:br>
              <a:rPr lang="en-US" altLang="en-US" b="1" u="sng" dirty="0">
                <a:solidFill>
                  <a:srgbClr val="990033"/>
                </a:solidFill>
              </a:rPr>
            </a:br>
            <a:r>
              <a:rPr lang="en-US" altLang="en-US" sz="3600" dirty="0">
                <a:solidFill>
                  <a:srgbClr val="000099"/>
                </a:solidFill>
              </a:rPr>
              <a:t>The Burden of Proof</a:t>
            </a:r>
            <a:br>
              <a:rPr lang="en-US" altLang="en-US" dirty="0"/>
            </a:br>
            <a:endParaRPr lang="en-US" altLang="en-US" dirty="0"/>
          </a:p>
        </p:txBody>
      </p:sp>
      <p:sp>
        <p:nvSpPr>
          <p:cNvPr id="9219" name="Rectangle 3"/>
          <p:cNvSpPr>
            <a:spLocks noGrp="1" noChangeArrowheads="1"/>
          </p:cNvSpPr>
          <p:nvPr>
            <p:ph type="subTitle" idx="4294967295"/>
          </p:nvPr>
        </p:nvSpPr>
        <p:spPr>
          <a:xfrm>
            <a:off x="457200" y="1752600"/>
            <a:ext cx="8153400" cy="990600"/>
          </a:xfrm>
        </p:spPr>
        <p:txBody>
          <a:bodyPr/>
          <a:lstStyle/>
          <a:p>
            <a:pPr marL="609600" indent="-609600" eaLnBrk="1" hangingPunct="1">
              <a:lnSpc>
                <a:spcPct val="80000"/>
              </a:lnSpc>
              <a:buFontTx/>
              <a:buNone/>
            </a:pPr>
            <a:r>
              <a:rPr lang="en-US" altLang="en-US" sz="2000" dirty="0"/>
              <a:t>	</a:t>
            </a:r>
            <a:r>
              <a:rPr lang="en-US" altLang="en-US" sz="2800" dirty="0">
                <a:cs typeface="Times New Roman" panose="02020603050405020304" pitchFamily="18" charset="0"/>
              </a:rPr>
              <a:t>1) All other things being equal, individuals have an autonomy right to control their own care.</a:t>
            </a:r>
            <a:endParaRPr lang="en-US" altLang="en-US" sz="2800" dirty="0"/>
          </a:p>
        </p:txBody>
      </p:sp>
      <p:pic>
        <p:nvPicPr>
          <p:cNvPr id="9220" name="Picture 4" descr="Logo_be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01980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txBox="1">
            <a:spLocks noChangeArrowheads="1"/>
          </p:cNvSpPr>
          <p:nvPr/>
        </p:nvSpPr>
        <p:spPr bwMode="auto">
          <a:xfrm>
            <a:off x="490491" y="2982912"/>
            <a:ext cx="8091256"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09600" indent="-609600" eaLnBrk="1" hangingPunct="1">
              <a:lnSpc>
                <a:spcPct val="80000"/>
              </a:lnSpc>
              <a:buFontTx/>
              <a:buNone/>
            </a:pPr>
            <a:r>
              <a:rPr lang="en-US" altLang="en-US" sz="2000" dirty="0"/>
              <a:t>	</a:t>
            </a:r>
            <a:r>
              <a:rPr lang="en-US" altLang="en-US" sz="2800" dirty="0">
                <a:cs typeface="Times New Roman" panose="02020603050405020304" pitchFamily="18" charset="0"/>
              </a:rPr>
              <a:t>2) The burden of proof rests on the party that would restrict an individual’s autonomy right.</a:t>
            </a:r>
          </a:p>
        </p:txBody>
      </p:sp>
      <p:sp>
        <p:nvSpPr>
          <p:cNvPr id="6" name="Rectangle 3"/>
          <p:cNvSpPr txBox="1">
            <a:spLocks noChangeArrowheads="1"/>
          </p:cNvSpPr>
          <p:nvPr/>
        </p:nvSpPr>
        <p:spPr bwMode="auto">
          <a:xfrm>
            <a:off x="490491" y="4276093"/>
            <a:ext cx="8077200" cy="124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09600" indent="-609600" eaLnBrk="1" hangingPunct="1">
              <a:lnSpc>
                <a:spcPct val="80000"/>
              </a:lnSpc>
              <a:buFontTx/>
              <a:buNone/>
            </a:pPr>
            <a:r>
              <a:rPr lang="en-US" altLang="en-US" sz="2000" dirty="0"/>
              <a:t>	</a:t>
            </a:r>
            <a:r>
              <a:rPr lang="en-US" altLang="en-US" sz="2800" dirty="0">
                <a:cs typeface="Times New Roman" panose="02020603050405020304" pitchFamily="18" charset="0"/>
              </a:rPr>
              <a:t>3) The burden of proof can be satisfied in on the basis of only two classes of argument: prevention of harm to self (paternalism) and prevention of harm to others (distributive justice).</a:t>
            </a:r>
            <a:endParaRPr lang="en-US" altLang="en-US" sz="2800" dirty="0"/>
          </a:p>
        </p:txBody>
      </p:sp>
    </p:spTree>
    <p:extLst>
      <p:ext uri="{BB962C8B-B14F-4D97-AF65-F5344CB8AC3E}">
        <p14:creationId xmlns:p14="http://schemas.microsoft.com/office/powerpoint/2010/main" val="118778483"/>
      </p:ext>
    </p:extLst>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fade">
                                      <p:cBhvr>
                                        <p:cTn id="7" dur="5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P spid="5" grpId="0"/>
      <p:bldP spid="6" grpId="0"/>
    </p:bldLst>
  </p:timing>
</p:sld>
</file>

<file path=ppt/theme/theme1.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FCDC26EE72F728479819838AE2A89E7E" ma:contentTypeVersion="8" ma:contentTypeDescription="Create a new document." ma:contentTypeScope="" ma:versionID="e9f060826e199e8edf1495c789afbff0">
  <xsd:schema xmlns:xsd="http://www.w3.org/2001/XMLSchema" xmlns:xs="http://www.w3.org/2001/XMLSchema" xmlns:p="http://schemas.microsoft.com/office/2006/metadata/properties" xmlns:ns1="http://schemas.microsoft.com/sharepoint/v3" xmlns:ns2="89461f00-0b74-46d7-ba90-7a84aa4e2ee4" xmlns:ns3="0e571ce1-07d3-4480-bf75-fb9c6ac3b3af" targetNamespace="http://schemas.microsoft.com/office/2006/metadata/properties" ma:root="true" ma:fieldsID="d97e0804446cc07338b39c8194637cb0" ns1:_="" ns2:_="" ns3:_="">
    <xsd:import namespace="http://schemas.microsoft.com/sharepoint/v3"/>
    <xsd:import namespace="89461f00-0b74-46d7-ba90-7a84aa4e2ee4"/>
    <xsd:import namespace="0e571ce1-07d3-4480-bf75-fb9c6ac3b3af"/>
    <xsd:element name="properties">
      <xsd:complexType>
        <xsd:sequence>
          <xsd:element name="documentManagement">
            <xsd:complexType>
              <xsd:all>
                <xsd:element ref="ns2:_dlc_DocId" minOccurs="0"/>
                <xsd:element ref="ns2:_dlc_DocIdUrl" minOccurs="0"/>
                <xsd:element ref="ns2:_dlc_DocIdPersistId" minOccurs="0"/>
                <xsd:element ref="ns3:Category"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2"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3"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9461f00-0b74-46d7-ba90-7a84aa4e2ee4" elementFormDefault="qualified">
    <xsd:import namespace="http://schemas.microsoft.com/office/2006/documentManagement/types"/>
    <xsd:import namespace="http://schemas.microsoft.com/office/infopath/2007/PartnerControls"/>
    <xsd:element name="_dlc_DocId" ma:index="4" nillable="true" ma:displayName="Document ID Value" ma:description="The value of the document ID assigned to this item." ma:internalName="_dlc_DocId" ma:readOnly="true">
      <xsd:simpleType>
        <xsd:restriction base="dms:Text"/>
      </xsd:simpleType>
    </xsd:element>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0e571ce1-07d3-4480-bf75-fb9c6ac3b3af" elementFormDefault="qualified">
    <xsd:import namespace="http://schemas.microsoft.com/office/2006/documentManagement/types"/>
    <xsd:import namespace="http://schemas.microsoft.com/office/infopath/2007/PartnerControls"/>
    <xsd:element name="Category" ma:index="7" nillable="true" ma:displayName="Category" ma:internalName="Category" ma:readOnly="fals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Category xmlns="0e571ce1-07d3-4480-bf75-fb9c6ac3b3af">Programs</Category>
    <PublishingExpirationDate xmlns="http://schemas.microsoft.com/sharepoint/v3" xsi:nil="true"/>
    <PublishingStartDate xmlns="http://schemas.microsoft.com/sharepoint/v3" xsi:nil="true"/>
    <_dlc_DocId xmlns="89461f00-0b74-46d7-ba90-7a84aa4e2ee4">NKAHMF2WWKTP-54631402-1551</_dlc_DocId>
    <_dlc_DocIdUrl xmlns="89461f00-0b74-46d7-ba90-7a84aa4e2ee4">
      <Url>https://sharepoint.wwrc.net/VDAproviders/_layouts/15/DocIdRedir.aspx?ID=NKAHMF2WWKTP-54631402-1551</Url>
      <Description>NKAHMF2WWKTP-54631402-1551</Description>
    </_dlc_DocIdUrl>
  </documentManagement>
</p:properties>
</file>

<file path=customXml/itemProps1.xml><?xml version="1.0" encoding="utf-8"?>
<ds:datastoreItem xmlns:ds="http://schemas.openxmlformats.org/officeDocument/2006/customXml" ds:itemID="{CD9ECCD1-9B42-4B0E-8609-096B77038129}"/>
</file>

<file path=customXml/itemProps2.xml><?xml version="1.0" encoding="utf-8"?>
<ds:datastoreItem xmlns:ds="http://schemas.openxmlformats.org/officeDocument/2006/customXml" ds:itemID="{1AC4A66A-1600-4B9A-A8E6-FA7A21E5A30C}"/>
</file>

<file path=customXml/itemProps3.xml><?xml version="1.0" encoding="utf-8"?>
<ds:datastoreItem xmlns:ds="http://schemas.openxmlformats.org/officeDocument/2006/customXml" ds:itemID="{551ACDBE-AF25-4B46-B38F-BE4AC3AF403C}"/>
</file>

<file path=customXml/itemProps4.xml><?xml version="1.0" encoding="utf-8"?>
<ds:datastoreItem xmlns:ds="http://schemas.openxmlformats.org/officeDocument/2006/customXml" ds:itemID="{4C6C7D88-45A5-48AD-B10D-A5BAE6908B4E}"/>
</file>

<file path=docProps/app.xml><?xml version="1.0" encoding="utf-8"?>
<Properties xmlns="http://schemas.openxmlformats.org/officeDocument/2006/extended-properties" xmlns:vt="http://schemas.openxmlformats.org/officeDocument/2006/docPropsVTypes">
  <Template>C:\Program Files\Microsoft Office\Templates\Presentation Designs\PULSE.POT</Template>
  <TotalTime>1296</TotalTime>
  <Words>2901</Words>
  <Application>Microsoft Office PowerPoint</Application>
  <PresentationFormat>On-screen Show (4:3)</PresentationFormat>
  <Paragraphs>116</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New York</vt:lpstr>
      <vt:lpstr>Times New Roman</vt:lpstr>
      <vt:lpstr>1_Blank Presentation</vt:lpstr>
      <vt:lpstr>The Ethics of Safety, Risk, and the Guardian’s Role</vt:lpstr>
      <vt:lpstr>The Dignity of Risk </vt:lpstr>
      <vt:lpstr>The Dignity of Risk “Why Risk Matters”</vt:lpstr>
      <vt:lpstr>The Dignity of Risk “Risky Choices”</vt:lpstr>
      <vt:lpstr>An Opening Case </vt:lpstr>
      <vt:lpstr>Placement Issues “She Will Just Drink Again” </vt:lpstr>
      <vt:lpstr>The Structure of Ethical Argument The Process of Moral Reasoning </vt:lpstr>
      <vt:lpstr>Individual Choice Basic Assumptions </vt:lpstr>
      <vt:lpstr>Individual Choice The Burden of Proof </vt:lpstr>
      <vt:lpstr>The First Paradigm: Paternalism </vt:lpstr>
      <vt:lpstr>Paternalism</vt:lpstr>
      <vt:lpstr>Autonomy and Control “But I’m The Guardian”</vt:lpstr>
      <vt:lpstr>Requirements For Paternalism</vt:lpstr>
      <vt:lpstr>Diminished Capacity Basic Assumptions </vt:lpstr>
      <vt:lpstr>Diminished Capacity The Definition of Capacity </vt:lpstr>
      <vt:lpstr>Diminished Capacity Incapacity Determinations </vt:lpstr>
      <vt:lpstr>Diminished Capacity Important Concepts </vt:lpstr>
      <vt:lpstr>The Second Paradigm: Distributive Justice </vt:lpstr>
      <vt:lpstr>Distributive Justice</vt:lpstr>
      <vt:lpstr>Ethics and Dementia “The Silver Fox” </vt:lpstr>
      <vt:lpstr>Requirements For Justice</vt:lpstr>
      <vt:lpstr>The Ethics of Patient Refusal “The Limits of Provider Support”</vt:lpstr>
      <vt:lpstr>Additional Cases </vt:lpstr>
      <vt:lpstr>Sexual Ethics “The Guardian Says No”</vt:lpstr>
      <vt:lpstr>Surgical Sterilization</vt:lpstr>
      <vt:lpstr>The Ethics of Gender </vt:lpstr>
      <vt:lpstr>Guardianship and Control</vt:lpstr>
      <vt:lpstr>The Ethics of Individual Choice</vt:lpstr>
      <vt:lpstr>The Ethics of Individual Choice</vt:lpstr>
      <vt:lpstr>Patient Capacity and Choice  “We Can’t Let Her Stay Wet”</vt:lpstr>
    </vt:vector>
  </TitlesOfParts>
  <Company>BSV,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Guardianship - Training Part 1 - The Ethics of Safety, Risk, and the Guardian's Role</dc:title>
  <dc:creator>Michael A. Gillette</dc:creator>
  <cp:lastModifiedBy>Michael Gillette</cp:lastModifiedBy>
  <cp:revision>194</cp:revision>
  <cp:lastPrinted>2022-10-11T18:07:29Z</cp:lastPrinted>
  <dcterms:created xsi:type="dcterms:W3CDTF">2000-10-24T23:05:02Z</dcterms:created>
  <dcterms:modified xsi:type="dcterms:W3CDTF">2022-10-11T18:08:27Z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0x010100FCDC26EE72F728479819838AE2A89E7E</vt:lpwstr>
  </property>
  <property fmtid="{D5CDD505-2E9C-101B-9397-08002B2CF9AE}" pid="3" name="_dlc_DocIdItemGuid">
    <vt:lpwstr>a2eef574-572f-4a65-b841-6e6210bc6721</vt:lpwstr>
  </property>
</Properties>
</file>