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sldIdLst>
    <p:sldId id="256" r:id="rId2"/>
    <p:sldId id="257" r:id="rId3"/>
    <p:sldId id="258" r:id="rId4"/>
    <p:sldId id="260" r:id="rId5"/>
    <p:sldId id="261" r:id="rId6"/>
    <p:sldId id="269" r:id="rId7"/>
    <p:sldId id="270" r:id="rId8"/>
    <p:sldId id="268" r:id="rId9"/>
    <p:sldId id="271" r:id="rId10"/>
    <p:sldId id="263" r:id="rId11"/>
    <p:sldId id="264" r:id="rId12"/>
    <p:sldId id="265" r:id="rId13"/>
    <p:sldId id="266" r:id="rId14"/>
    <p:sldId id="267" r:id="rId15"/>
    <p:sldId id="272" r:id="rId16"/>
    <p:sldId id="273" r:id="rId17"/>
    <p:sldId id="274" r:id="rId18"/>
    <p:sldId id="275" r:id="rId19"/>
    <p:sldId id="276" r:id="rId20"/>
    <p:sldId id="285" r:id="rId21"/>
    <p:sldId id="280" r:id="rId22"/>
    <p:sldId id="279" r:id="rId23"/>
    <p:sldId id="281" r:id="rId24"/>
    <p:sldId id="282" r:id="rId25"/>
    <p:sldId id="283" r:id="rId26"/>
    <p:sldId id="284" r:id="rId27"/>
    <p:sldId id="277" r:id="rId28"/>
    <p:sldId id="287" r:id="rId29"/>
    <p:sldId id="278" r:id="rId30"/>
    <p:sldId id="286" r:id="rId31"/>
    <p:sldId id="288" r:id="rId32"/>
    <p:sldId id="290" r:id="rId33"/>
    <p:sldId id="289" r:id="rId34"/>
    <p:sldId id="291" r:id="rId35"/>
    <p:sldId id="293" r:id="rId36"/>
    <p:sldId id="292" r:id="rId37"/>
    <p:sldId id="25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notesViewPr>
    <p:cSldViewPr snapToGrid="0">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47" Type="http://schemas.openxmlformats.org/officeDocument/2006/relationships/customXml" Target="../customXml/item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48" Type="http://schemas.openxmlformats.org/officeDocument/2006/relationships/customXml" Target="../customXml/item5.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735-4CA9-B527-603C4A4AE60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735-4CA9-B527-603C4A4AE60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735-4CA9-B527-603C4A4AE60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735-4CA9-B527-603C4A4AE600}"/>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4735-4CA9-B527-603C4A4AE600}"/>
              </c:ext>
            </c:extLst>
          </c:dPt>
          <c:dLbls>
            <c:dLbl>
              <c:idx val="0"/>
              <c:layout>
                <c:manualLayout>
                  <c:x val="-0.14390074658389221"/>
                  <c:y val="0.20386771653543306"/>
                </c:manualLayout>
              </c:layout>
              <c:tx>
                <c:rich>
                  <a:bodyPr/>
                  <a:lstStyle/>
                  <a:p>
                    <a:r>
                      <a:rPr lang="en-US" smtClean="0"/>
                      <a:t>Aerobic</a:t>
                    </a:r>
                    <a:endParaRPr lang="en-US" dirty="0"/>
                  </a:p>
                </c:rich>
              </c:tx>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735-4CA9-B527-603C4A4AE600}"/>
                </c:ext>
              </c:extLst>
            </c:dLbl>
            <c:dLbl>
              <c:idx val="1"/>
              <c:layout>
                <c:manualLayout>
                  <c:x val="-0.19699335051473005"/>
                  <c:y val="-8.7919205751455107E-2"/>
                </c:manualLayout>
              </c:layout>
              <c:tx>
                <c:rich>
                  <a:bodyPr/>
                  <a:lstStyle/>
                  <a:p>
                    <a:r>
                      <a:rPr lang="en-US" smtClean="0"/>
                      <a:t>Strength</a:t>
                    </a:r>
                    <a:endParaRPr lang="en-US" dirty="0"/>
                  </a:p>
                </c:rich>
              </c:tx>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735-4CA9-B527-603C4A4AE600}"/>
                </c:ext>
              </c:extLst>
            </c:dLbl>
            <c:dLbl>
              <c:idx val="2"/>
              <c:layout>
                <c:manualLayout>
                  <c:x val="8.4380591666548006E-3"/>
                  <c:y val="-0.16263526189661076"/>
                </c:manualLayout>
              </c:layout>
              <c:tx>
                <c:rich>
                  <a:bodyPr/>
                  <a:lstStyle/>
                  <a:p>
                    <a:r>
                      <a:rPr lang="en-US" dirty="0" smtClean="0"/>
                      <a:t>Balance</a:t>
                    </a:r>
                    <a:endParaRPr lang="en-US" dirty="0"/>
                  </a:p>
                </c:rich>
              </c:tx>
              <c:dLblPos val="bestFit"/>
              <c:showLegendKey val="0"/>
              <c:showVal val="0"/>
              <c:showCatName val="0"/>
              <c:showSerName val="0"/>
              <c:showPercent val="1"/>
              <c:showBubbleSize val="0"/>
              <c:extLst>
                <c:ext xmlns:c15="http://schemas.microsoft.com/office/drawing/2012/chart" uri="{CE6537A1-D6FC-4f65-9D91-7224C49458BB}">
                  <c15:layout>
                    <c:manualLayout>
                      <c:w val="0.15175236006891543"/>
                      <c:h val="6.6904484765491268E-2"/>
                    </c:manualLayout>
                  </c15:layout>
                </c:ext>
                <c:ext xmlns:c16="http://schemas.microsoft.com/office/drawing/2014/chart" uri="{C3380CC4-5D6E-409C-BE32-E72D297353CC}">
                  <c16:uniqueId val="{00000005-4735-4CA9-B527-603C4A4AE600}"/>
                </c:ext>
              </c:extLst>
            </c:dLbl>
            <c:dLbl>
              <c:idx val="3"/>
              <c:layout>
                <c:manualLayout>
                  <c:x val="0.1993136933832638"/>
                  <c:y val="-8.7919205751455107E-2"/>
                </c:manualLayout>
              </c:layout>
              <c:tx>
                <c:rich>
                  <a:bodyPr/>
                  <a:lstStyle/>
                  <a:p>
                    <a:r>
                      <a:rPr lang="en-US" smtClean="0"/>
                      <a:t>Flexibility</a:t>
                    </a:r>
                    <a:endParaRPr lang="en-US" dirty="0"/>
                  </a:p>
                </c:rich>
              </c:tx>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735-4CA9-B527-603C4A4AE600}"/>
                </c:ext>
              </c:extLst>
            </c:dLbl>
            <c:dLbl>
              <c:idx val="4"/>
              <c:layout>
                <c:manualLayout>
                  <c:x val="0.16583654891239857"/>
                  <c:y val="0.21082451215337214"/>
                </c:manualLayout>
              </c:layout>
              <c:tx>
                <c:rich>
                  <a:bodyPr/>
                  <a:lstStyle/>
                  <a:p>
                    <a:r>
                      <a:rPr lang="en-US" smtClean="0"/>
                      <a:t>Coordination</a:t>
                    </a:r>
                    <a:endParaRPr lang="en-US" dirty="0"/>
                  </a:p>
                </c:rich>
              </c:tx>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735-4CA9-B527-603C4A4AE60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Sheet1!$A$2:$A$7</c:f>
              <c:strCache>
                <c:ptCount val="5"/>
                <c:pt idx="0">
                  <c:v>Aerobic</c:v>
                </c:pt>
                <c:pt idx="1">
                  <c:v>Strength</c:v>
                </c:pt>
                <c:pt idx="2">
                  <c:v>Balance</c:v>
                </c:pt>
                <c:pt idx="3">
                  <c:v>Flexibility</c:v>
                </c:pt>
                <c:pt idx="4">
                  <c:v>Coordination</c:v>
                </c:pt>
              </c:strCache>
            </c:strRef>
          </c:cat>
          <c:val>
            <c:numRef>
              <c:f>Sheet1!$B$2:$B$7</c:f>
              <c:numCache>
                <c:formatCode>General</c:formatCode>
                <c:ptCount val="5"/>
                <c:pt idx="0">
                  <c:v>5</c:v>
                </c:pt>
                <c:pt idx="1">
                  <c:v>5</c:v>
                </c:pt>
                <c:pt idx="2">
                  <c:v>5</c:v>
                </c:pt>
                <c:pt idx="3">
                  <c:v>5</c:v>
                </c:pt>
                <c:pt idx="4">
                  <c:v>5</c:v>
                </c:pt>
              </c:numCache>
            </c:numRef>
          </c:val>
          <c:extLst>
            <c:ext xmlns:c16="http://schemas.microsoft.com/office/drawing/2014/chart" uri="{C3380CC4-5D6E-409C-BE32-E72D297353CC}">
              <c16:uniqueId val="{0000000A-4735-4CA9-B527-603C4A4AE600}"/>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E21D00-C124-4F5B-A5BA-63F252A117DE}" type="doc">
      <dgm:prSet loTypeId="urn:microsoft.com/office/officeart/2005/8/layout/cycle8" loCatId="cycle" qsTypeId="urn:microsoft.com/office/officeart/2005/8/quickstyle/simple1" qsCatId="simple" csTypeId="urn:microsoft.com/office/officeart/2005/8/colors/accent1_2" csCatId="accent1" phldr="1"/>
      <dgm:spPr/>
    </dgm:pt>
    <dgm:pt modelId="{8A3D3FE1-9134-4161-9E91-25C3A0B5E7E3}">
      <dgm:prSet phldrT="[Text]"/>
      <dgm:spPr/>
      <dgm:t>
        <a:bodyPr/>
        <a:lstStyle/>
        <a:p>
          <a:r>
            <a:rPr lang="en-US" dirty="0" smtClean="0"/>
            <a:t>Fear of Falling</a:t>
          </a:r>
          <a:endParaRPr lang="en-US" dirty="0"/>
        </a:p>
      </dgm:t>
    </dgm:pt>
    <dgm:pt modelId="{226EFEC2-C5B4-48AC-ACCF-6FBA9E4A8187}" type="parTrans" cxnId="{F195C9B2-37D9-4A0B-AB38-F8F8D08F3512}">
      <dgm:prSet/>
      <dgm:spPr/>
      <dgm:t>
        <a:bodyPr/>
        <a:lstStyle/>
        <a:p>
          <a:endParaRPr lang="en-US"/>
        </a:p>
      </dgm:t>
    </dgm:pt>
    <dgm:pt modelId="{93A29A8B-501A-4BA0-8ADE-70040360E97F}" type="sibTrans" cxnId="{F195C9B2-37D9-4A0B-AB38-F8F8D08F3512}">
      <dgm:prSet/>
      <dgm:spPr/>
      <dgm:t>
        <a:bodyPr/>
        <a:lstStyle/>
        <a:p>
          <a:endParaRPr lang="en-US"/>
        </a:p>
      </dgm:t>
    </dgm:pt>
    <dgm:pt modelId="{2F5FE144-4562-4B18-9700-C1392A0CEA6D}">
      <dgm:prSet phldrT="[Text]"/>
      <dgm:spPr/>
      <dgm:t>
        <a:bodyPr/>
        <a:lstStyle/>
        <a:p>
          <a:r>
            <a:rPr lang="en-US" dirty="0" smtClean="0"/>
            <a:t>Activity Restriction</a:t>
          </a:r>
          <a:endParaRPr lang="en-US" dirty="0"/>
        </a:p>
      </dgm:t>
    </dgm:pt>
    <dgm:pt modelId="{FFCCBBF6-D322-4C1A-A149-007FD5E9DA46}" type="parTrans" cxnId="{81B8123B-ED5A-4DAB-B71E-C363E049AFA8}">
      <dgm:prSet/>
      <dgm:spPr/>
      <dgm:t>
        <a:bodyPr/>
        <a:lstStyle/>
        <a:p>
          <a:endParaRPr lang="en-US"/>
        </a:p>
      </dgm:t>
    </dgm:pt>
    <dgm:pt modelId="{21C347EF-96C7-4AA5-840D-88161A098DCE}" type="sibTrans" cxnId="{81B8123B-ED5A-4DAB-B71E-C363E049AFA8}">
      <dgm:prSet/>
      <dgm:spPr/>
      <dgm:t>
        <a:bodyPr/>
        <a:lstStyle/>
        <a:p>
          <a:endParaRPr lang="en-US"/>
        </a:p>
      </dgm:t>
    </dgm:pt>
    <dgm:pt modelId="{53DC1F8A-E961-4663-9E62-7F9C48CF31AC}">
      <dgm:prSet phldrT="[Text]"/>
      <dgm:spPr/>
      <dgm:t>
        <a:bodyPr/>
        <a:lstStyle/>
        <a:p>
          <a:r>
            <a:rPr lang="en-US" dirty="0" smtClean="0"/>
            <a:t>Fall</a:t>
          </a:r>
          <a:endParaRPr lang="en-US" dirty="0"/>
        </a:p>
      </dgm:t>
    </dgm:pt>
    <dgm:pt modelId="{6FF748C1-1CFA-4E75-AB23-28EBDC89075E}" type="parTrans" cxnId="{AC7BCCF4-74D7-4C4A-AFCF-CE3CFF5CD046}">
      <dgm:prSet/>
      <dgm:spPr/>
      <dgm:t>
        <a:bodyPr/>
        <a:lstStyle/>
        <a:p>
          <a:endParaRPr lang="en-US"/>
        </a:p>
      </dgm:t>
    </dgm:pt>
    <dgm:pt modelId="{2F43B44A-981C-492A-95CD-79D4F85E3E41}" type="sibTrans" cxnId="{AC7BCCF4-74D7-4C4A-AFCF-CE3CFF5CD046}">
      <dgm:prSet/>
      <dgm:spPr/>
      <dgm:t>
        <a:bodyPr/>
        <a:lstStyle/>
        <a:p>
          <a:endParaRPr lang="en-US"/>
        </a:p>
      </dgm:t>
    </dgm:pt>
    <dgm:pt modelId="{D1FBCAC7-DC77-4D36-B0D5-FB627790574D}" type="pres">
      <dgm:prSet presAssocID="{ACE21D00-C124-4F5B-A5BA-63F252A117DE}" presName="compositeShape" presStyleCnt="0">
        <dgm:presLayoutVars>
          <dgm:chMax val="7"/>
          <dgm:dir/>
          <dgm:resizeHandles val="exact"/>
        </dgm:presLayoutVars>
      </dgm:prSet>
      <dgm:spPr/>
    </dgm:pt>
    <dgm:pt modelId="{43F319F4-6222-4D3C-8CE8-320764D66AE4}" type="pres">
      <dgm:prSet presAssocID="{ACE21D00-C124-4F5B-A5BA-63F252A117DE}" presName="wedge1" presStyleLbl="node1" presStyleIdx="0" presStyleCnt="3"/>
      <dgm:spPr/>
      <dgm:t>
        <a:bodyPr/>
        <a:lstStyle/>
        <a:p>
          <a:endParaRPr lang="en-US"/>
        </a:p>
      </dgm:t>
    </dgm:pt>
    <dgm:pt modelId="{B4BF11AC-006B-4B55-A4EF-A454E41BEA1C}" type="pres">
      <dgm:prSet presAssocID="{ACE21D00-C124-4F5B-A5BA-63F252A117DE}" presName="dummy1a" presStyleCnt="0"/>
      <dgm:spPr/>
    </dgm:pt>
    <dgm:pt modelId="{9F42187B-1D50-4B35-A7EA-835FCB9A5124}" type="pres">
      <dgm:prSet presAssocID="{ACE21D00-C124-4F5B-A5BA-63F252A117DE}" presName="dummy1b" presStyleCnt="0"/>
      <dgm:spPr/>
    </dgm:pt>
    <dgm:pt modelId="{776A4DCC-A45B-41D9-AE08-DF643CD2EF1F}" type="pres">
      <dgm:prSet presAssocID="{ACE21D00-C124-4F5B-A5BA-63F252A117DE}" presName="wedge1Tx" presStyleLbl="node1" presStyleIdx="0" presStyleCnt="3">
        <dgm:presLayoutVars>
          <dgm:chMax val="0"/>
          <dgm:chPref val="0"/>
          <dgm:bulletEnabled val="1"/>
        </dgm:presLayoutVars>
      </dgm:prSet>
      <dgm:spPr/>
      <dgm:t>
        <a:bodyPr/>
        <a:lstStyle/>
        <a:p>
          <a:endParaRPr lang="en-US"/>
        </a:p>
      </dgm:t>
    </dgm:pt>
    <dgm:pt modelId="{4CF8CA89-03DC-41EB-A7A0-3BE1D26D74F0}" type="pres">
      <dgm:prSet presAssocID="{ACE21D00-C124-4F5B-A5BA-63F252A117DE}" presName="wedge2" presStyleLbl="node1" presStyleIdx="1" presStyleCnt="3"/>
      <dgm:spPr/>
      <dgm:t>
        <a:bodyPr/>
        <a:lstStyle/>
        <a:p>
          <a:endParaRPr lang="en-US"/>
        </a:p>
      </dgm:t>
    </dgm:pt>
    <dgm:pt modelId="{7DA42B80-2061-4B3F-8AD5-CA9889EC38D3}" type="pres">
      <dgm:prSet presAssocID="{ACE21D00-C124-4F5B-A5BA-63F252A117DE}" presName="dummy2a" presStyleCnt="0"/>
      <dgm:spPr/>
    </dgm:pt>
    <dgm:pt modelId="{1D10A2E2-7F34-4C28-9BBE-440598F6BE06}" type="pres">
      <dgm:prSet presAssocID="{ACE21D00-C124-4F5B-A5BA-63F252A117DE}" presName="dummy2b" presStyleCnt="0"/>
      <dgm:spPr/>
    </dgm:pt>
    <dgm:pt modelId="{DF5EDA4E-B677-40B2-9E76-15B0C7B1C19B}" type="pres">
      <dgm:prSet presAssocID="{ACE21D00-C124-4F5B-A5BA-63F252A117DE}" presName="wedge2Tx" presStyleLbl="node1" presStyleIdx="1" presStyleCnt="3">
        <dgm:presLayoutVars>
          <dgm:chMax val="0"/>
          <dgm:chPref val="0"/>
          <dgm:bulletEnabled val="1"/>
        </dgm:presLayoutVars>
      </dgm:prSet>
      <dgm:spPr/>
      <dgm:t>
        <a:bodyPr/>
        <a:lstStyle/>
        <a:p>
          <a:endParaRPr lang="en-US"/>
        </a:p>
      </dgm:t>
    </dgm:pt>
    <dgm:pt modelId="{C76046B4-40C6-486F-8C5B-C58D712C18C0}" type="pres">
      <dgm:prSet presAssocID="{ACE21D00-C124-4F5B-A5BA-63F252A117DE}" presName="wedge3" presStyleLbl="node1" presStyleIdx="2" presStyleCnt="3"/>
      <dgm:spPr/>
      <dgm:t>
        <a:bodyPr/>
        <a:lstStyle/>
        <a:p>
          <a:endParaRPr lang="en-US"/>
        </a:p>
      </dgm:t>
    </dgm:pt>
    <dgm:pt modelId="{4A2A156A-84B3-460D-AFD0-CBE79B57F1F2}" type="pres">
      <dgm:prSet presAssocID="{ACE21D00-C124-4F5B-A5BA-63F252A117DE}" presName="dummy3a" presStyleCnt="0"/>
      <dgm:spPr/>
    </dgm:pt>
    <dgm:pt modelId="{9424D314-8E1D-4F4D-AA15-34E97BF1FE1B}" type="pres">
      <dgm:prSet presAssocID="{ACE21D00-C124-4F5B-A5BA-63F252A117DE}" presName="dummy3b" presStyleCnt="0"/>
      <dgm:spPr/>
    </dgm:pt>
    <dgm:pt modelId="{DC67EF8E-07BD-4FC0-907D-80759F1F151E}" type="pres">
      <dgm:prSet presAssocID="{ACE21D00-C124-4F5B-A5BA-63F252A117DE}" presName="wedge3Tx" presStyleLbl="node1" presStyleIdx="2" presStyleCnt="3">
        <dgm:presLayoutVars>
          <dgm:chMax val="0"/>
          <dgm:chPref val="0"/>
          <dgm:bulletEnabled val="1"/>
        </dgm:presLayoutVars>
      </dgm:prSet>
      <dgm:spPr/>
      <dgm:t>
        <a:bodyPr/>
        <a:lstStyle/>
        <a:p>
          <a:endParaRPr lang="en-US"/>
        </a:p>
      </dgm:t>
    </dgm:pt>
    <dgm:pt modelId="{3A216CFC-FF81-490D-8FFC-859B5678BF10}" type="pres">
      <dgm:prSet presAssocID="{93A29A8B-501A-4BA0-8ADE-70040360E97F}" presName="arrowWedge1" presStyleLbl="fgSibTrans2D1" presStyleIdx="0" presStyleCnt="3"/>
      <dgm:spPr/>
    </dgm:pt>
    <dgm:pt modelId="{6493BF11-D731-4FBE-99D6-A46E7D3878C8}" type="pres">
      <dgm:prSet presAssocID="{21C347EF-96C7-4AA5-840D-88161A098DCE}" presName="arrowWedge2" presStyleLbl="fgSibTrans2D1" presStyleIdx="1" presStyleCnt="3"/>
      <dgm:spPr/>
    </dgm:pt>
    <dgm:pt modelId="{E0B3DDD6-18CA-413A-811A-0B5E8C826825}" type="pres">
      <dgm:prSet presAssocID="{2F43B44A-981C-492A-95CD-79D4F85E3E41}" presName="arrowWedge3" presStyleLbl="fgSibTrans2D1" presStyleIdx="2" presStyleCnt="3"/>
      <dgm:spPr/>
    </dgm:pt>
  </dgm:ptLst>
  <dgm:cxnLst>
    <dgm:cxn modelId="{F822DCB9-9C7A-4F56-BD20-8FE808E67883}" type="presOf" srcId="{53DC1F8A-E961-4663-9E62-7F9C48CF31AC}" destId="{DC67EF8E-07BD-4FC0-907D-80759F1F151E}" srcOrd="1" destOrd="0" presId="urn:microsoft.com/office/officeart/2005/8/layout/cycle8"/>
    <dgm:cxn modelId="{4C23E953-11E2-45ED-9269-29A91B98B180}" type="presOf" srcId="{ACE21D00-C124-4F5B-A5BA-63F252A117DE}" destId="{D1FBCAC7-DC77-4D36-B0D5-FB627790574D}" srcOrd="0" destOrd="0" presId="urn:microsoft.com/office/officeart/2005/8/layout/cycle8"/>
    <dgm:cxn modelId="{D38E7D30-6CD2-4B0A-99DC-5029A4F53522}" type="presOf" srcId="{8A3D3FE1-9134-4161-9E91-25C3A0B5E7E3}" destId="{776A4DCC-A45B-41D9-AE08-DF643CD2EF1F}" srcOrd="1" destOrd="0" presId="urn:microsoft.com/office/officeart/2005/8/layout/cycle8"/>
    <dgm:cxn modelId="{146F9349-6921-4BCC-B253-91DF8AAFB3A3}" type="presOf" srcId="{2F5FE144-4562-4B18-9700-C1392A0CEA6D}" destId="{4CF8CA89-03DC-41EB-A7A0-3BE1D26D74F0}" srcOrd="0" destOrd="0" presId="urn:microsoft.com/office/officeart/2005/8/layout/cycle8"/>
    <dgm:cxn modelId="{856CE882-EC5A-4982-849E-A3F3CA38D22B}" type="presOf" srcId="{2F5FE144-4562-4B18-9700-C1392A0CEA6D}" destId="{DF5EDA4E-B677-40B2-9E76-15B0C7B1C19B}" srcOrd="1" destOrd="0" presId="urn:microsoft.com/office/officeart/2005/8/layout/cycle8"/>
    <dgm:cxn modelId="{AC7BCCF4-74D7-4C4A-AFCF-CE3CFF5CD046}" srcId="{ACE21D00-C124-4F5B-A5BA-63F252A117DE}" destId="{53DC1F8A-E961-4663-9E62-7F9C48CF31AC}" srcOrd="2" destOrd="0" parTransId="{6FF748C1-1CFA-4E75-AB23-28EBDC89075E}" sibTransId="{2F43B44A-981C-492A-95CD-79D4F85E3E41}"/>
    <dgm:cxn modelId="{81B8123B-ED5A-4DAB-B71E-C363E049AFA8}" srcId="{ACE21D00-C124-4F5B-A5BA-63F252A117DE}" destId="{2F5FE144-4562-4B18-9700-C1392A0CEA6D}" srcOrd="1" destOrd="0" parTransId="{FFCCBBF6-D322-4C1A-A149-007FD5E9DA46}" sibTransId="{21C347EF-96C7-4AA5-840D-88161A098DCE}"/>
    <dgm:cxn modelId="{E123A682-1BAA-4A1B-91F7-9260CBC69F8A}" type="presOf" srcId="{53DC1F8A-E961-4663-9E62-7F9C48CF31AC}" destId="{C76046B4-40C6-486F-8C5B-C58D712C18C0}" srcOrd="0" destOrd="0" presId="urn:microsoft.com/office/officeart/2005/8/layout/cycle8"/>
    <dgm:cxn modelId="{7FB616EB-CA6C-40F0-8A60-192129880895}" type="presOf" srcId="{8A3D3FE1-9134-4161-9E91-25C3A0B5E7E3}" destId="{43F319F4-6222-4D3C-8CE8-320764D66AE4}" srcOrd="0" destOrd="0" presId="urn:microsoft.com/office/officeart/2005/8/layout/cycle8"/>
    <dgm:cxn modelId="{F195C9B2-37D9-4A0B-AB38-F8F8D08F3512}" srcId="{ACE21D00-C124-4F5B-A5BA-63F252A117DE}" destId="{8A3D3FE1-9134-4161-9E91-25C3A0B5E7E3}" srcOrd="0" destOrd="0" parTransId="{226EFEC2-C5B4-48AC-ACCF-6FBA9E4A8187}" sibTransId="{93A29A8B-501A-4BA0-8ADE-70040360E97F}"/>
    <dgm:cxn modelId="{ED8D31D4-A281-42C6-B851-1CA61077E793}" type="presParOf" srcId="{D1FBCAC7-DC77-4D36-B0D5-FB627790574D}" destId="{43F319F4-6222-4D3C-8CE8-320764D66AE4}" srcOrd="0" destOrd="0" presId="urn:microsoft.com/office/officeart/2005/8/layout/cycle8"/>
    <dgm:cxn modelId="{FE95A7B3-0E05-45B2-B638-4A13354A1EA4}" type="presParOf" srcId="{D1FBCAC7-DC77-4D36-B0D5-FB627790574D}" destId="{B4BF11AC-006B-4B55-A4EF-A454E41BEA1C}" srcOrd="1" destOrd="0" presId="urn:microsoft.com/office/officeart/2005/8/layout/cycle8"/>
    <dgm:cxn modelId="{1BAFE88D-E2D4-4C51-9876-B6CE18F6C6F3}" type="presParOf" srcId="{D1FBCAC7-DC77-4D36-B0D5-FB627790574D}" destId="{9F42187B-1D50-4B35-A7EA-835FCB9A5124}" srcOrd="2" destOrd="0" presId="urn:microsoft.com/office/officeart/2005/8/layout/cycle8"/>
    <dgm:cxn modelId="{252141C8-7E66-4445-8320-8B0A478D00C0}" type="presParOf" srcId="{D1FBCAC7-DC77-4D36-B0D5-FB627790574D}" destId="{776A4DCC-A45B-41D9-AE08-DF643CD2EF1F}" srcOrd="3" destOrd="0" presId="urn:microsoft.com/office/officeart/2005/8/layout/cycle8"/>
    <dgm:cxn modelId="{6FC86FB4-476F-422F-9022-F1E303D700B9}" type="presParOf" srcId="{D1FBCAC7-DC77-4D36-B0D5-FB627790574D}" destId="{4CF8CA89-03DC-41EB-A7A0-3BE1D26D74F0}" srcOrd="4" destOrd="0" presId="urn:microsoft.com/office/officeart/2005/8/layout/cycle8"/>
    <dgm:cxn modelId="{88A87BD5-058F-4029-B86C-557C5711444E}" type="presParOf" srcId="{D1FBCAC7-DC77-4D36-B0D5-FB627790574D}" destId="{7DA42B80-2061-4B3F-8AD5-CA9889EC38D3}" srcOrd="5" destOrd="0" presId="urn:microsoft.com/office/officeart/2005/8/layout/cycle8"/>
    <dgm:cxn modelId="{017E3EBB-E672-47D4-B512-A1E8DFD27CEF}" type="presParOf" srcId="{D1FBCAC7-DC77-4D36-B0D5-FB627790574D}" destId="{1D10A2E2-7F34-4C28-9BBE-440598F6BE06}" srcOrd="6" destOrd="0" presId="urn:microsoft.com/office/officeart/2005/8/layout/cycle8"/>
    <dgm:cxn modelId="{07DD2206-CC67-4508-83A1-6D3AD5F28DB7}" type="presParOf" srcId="{D1FBCAC7-DC77-4D36-B0D5-FB627790574D}" destId="{DF5EDA4E-B677-40B2-9E76-15B0C7B1C19B}" srcOrd="7" destOrd="0" presId="urn:microsoft.com/office/officeart/2005/8/layout/cycle8"/>
    <dgm:cxn modelId="{E0FDCF6D-9B76-4AA5-84E2-A0956ECC3C19}" type="presParOf" srcId="{D1FBCAC7-DC77-4D36-B0D5-FB627790574D}" destId="{C76046B4-40C6-486F-8C5B-C58D712C18C0}" srcOrd="8" destOrd="0" presId="urn:microsoft.com/office/officeart/2005/8/layout/cycle8"/>
    <dgm:cxn modelId="{7142EAEB-3F71-4D01-A892-1656FFB2D415}" type="presParOf" srcId="{D1FBCAC7-DC77-4D36-B0D5-FB627790574D}" destId="{4A2A156A-84B3-460D-AFD0-CBE79B57F1F2}" srcOrd="9" destOrd="0" presId="urn:microsoft.com/office/officeart/2005/8/layout/cycle8"/>
    <dgm:cxn modelId="{8113AE8D-A755-4955-B53F-DC938A3971E6}" type="presParOf" srcId="{D1FBCAC7-DC77-4D36-B0D5-FB627790574D}" destId="{9424D314-8E1D-4F4D-AA15-34E97BF1FE1B}" srcOrd="10" destOrd="0" presId="urn:microsoft.com/office/officeart/2005/8/layout/cycle8"/>
    <dgm:cxn modelId="{F24B9AB3-B33B-4DD6-AB32-8543BD57B986}" type="presParOf" srcId="{D1FBCAC7-DC77-4D36-B0D5-FB627790574D}" destId="{DC67EF8E-07BD-4FC0-907D-80759F1F151E}" srcOrd="11" destOrd="0" presId="urn:microsoft.com/office/officeart/2005/8/layout/cycle8"/>
    <dgm:cxn modelId="{F0B2767C-E7A2-459E-B4D7-55ED3F180829}" type="presParOf" srcId="{D1FBCAC7-DC77-4D36-B0D5-FB627790574D}" destId="{3A216CFC-FF81-490D-8FFC-859B5678BF10}" srcOrd="12" destOrd="0" presId="urn:microsoft.com/office/officeart/2005/8/layout/cycle8"/>
    <dgm:cxn modelId="{073CD7FA-725F-4376-9349-06619B2B2C8F}" type="presParOf" srcId="{D1FBCAC7-DC77-4D36-B0D5-FB627790574D}" destId="{6493BF11-D731-4FBE-99D6-A46E7D3878C8}" srcOrd="13" destOrd="0" presId="urn:microsoft.com/office/officeart/2005/8/layout/cycle8"/>
    <dgm:cxn modelId="{F11AE29D-A13D-42F2-AE23-0CDEBACD492B}" type="presParOf" srcId="{D1FBCAC7-DC77-4D36-B0D5-FB627790574D}" destId="{E0B3DDD6-18CA-413A-811A-0B5E8C826825}"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DF46B1-E339-4091-A923-1C089842CCF4}" type="doc">
      <dgm:prSet loTypeId="urn:microsoft.com/office/officeart/2005/8/layout/process1" loCatId="process" qsTypeId="urn:microsoft.com/office/officeart/2005/8/quickstyle/simple1" qsCatId="simple" csTypeId="urn:microsoft.com/office/officeart/2005/8/colors/accent1_2" csCatId="accent1" phldr="1"/>
      <dgm:spPr/>
    </dgm:pt>
    <dgm:pt modelId="{E42C7CD2-B91F-4263-BFC6-809013CBC4DB}">
      <dgm:prSet phldrT="[Text]"/>
      <dgm:spPr/>
      <dgm:t>
        <a:bodyPr/>
        <a:lstStyle/>
        <a:p>
          <a:r>
            <a:rPr lang="en-US" dirty="0" smtClean="0"/>
            <a:t>IF:</a:t>
          </a:r>
        </a:p>
        <a:p>
          <a:r>
            <a:rPr lang="en-US" dirty="0" smtClean="0"/>
            <a:t>Falls are detrimental for older adults</a:t>
          </a:r>
          <a:endParaRPr lang="en-US" dirty="0"/>
        </a:p>
      </dgm:t>
    </dgm:pt>
    <dgm:pt modelId="{5D1705B2-6722-4330-92D5-A04E3473BF7C}" type="parTrans" cxnId="{B6002308-0626-413B-8486-9FD1A706A019}">
      <dgm:prSet/>
      <dgm:spPr/>
      <dgm:t>
        <a:bodyPr/>
        <a:lstStyle/>
        <a:p>
          <a:endParaRPr lang="en-US"/>
        </a:p>
      </dgm:t>
    </dgm:pt>
    <dgm:pt modelId="{270A5EBE-5313-4F44-8258-92D90AE36B66}" type="sibTrans" cxnId="{B6002308-0626-413B-8486-9FD1A706A019}">
      <dgm:prSet/>
      <dgm:spPr>
        <a:noFill/>
      </dgm:spPr>
      <dgm:t>
        <a:bodyPr/>
        <a:lstStyle/>
        <a:p>
          <a:endParaRPr lang="en-US"/>
        </a:p>
      </dgm:t>
    </dgm:pt>
    <dgm:pt modelId="{DEA48ED7-67CD-4EB7-B96A-280B0581DC70}">
      <dgm:prSet phldrT="[Text]"/>
      <dgm:spPr/>
      <dgm:t>
        <a:bodyPr/>
        <a:lstStyle/>
        <a:p>
          <a:r>
            <a:rPr lang="en-US" dirty="0" smtClean="0"/>
            <a:t>Most</a:t>
          </a:r>
          <a:r>
            <a:rPr lang="en-US" baseline="0" dirty="0" smtClean="0"/>
            <a:t> older adults wish to safely age in place</a:t>
          </a:r>
          <a:endParaRPr lang="en-US" dirty="0"/>
        </a:p>
      </dgm:t>
    </dgm:pt>
    <dgm:pt modelId="{FE49181A-175B-4B5F-8A8C-F4733B049CAC}" type="parTrans" cxnId="{BD83CB93-56D0-4449-A546-9F104FCA7902}">
      <dgm:prSet/>
      <dgm:spPr/>
      <dgm:t>
        <a:bodyPr/>
        <a:lstStyle/>
        <a:p>
          <a:endParaRPr lang="en-US"/>
        </a:p>
      </dgm:t>
    </dgm:pt>
    <dgm:pt modelId="{B40CAB82-D814-4D3E-AA77-EECCE0D98A86}" type="sibTrans" cxnId="{BD83CB93-56D0-4449-A546-9F104FCA7902}">
      <dgm:prSet/>
      <dgm:spPr/>
      <dgm:t>
        <a:bodyPr/>
        <a:lstStyle/>
        <a:p>
          <a:endParaRPr lang="en-US"/>
        </a:p>
      </dgm:t>
    </dgm:pt>
    <dgm:pt modelId="{AB3A2A0E-F64D-4178-B31D-C5E6ADCB33CC}">
      <dgm:prSet phldrT="[Text]" custT="1"/>
      <dgm:spPr/>
      <dgm:t>
        <a:bodyPr/>
        <a:lstStyle/>
        <a:p>
          <a:r>
            <a:rPr lang="en-US" sz="1900" dirty="0" smtClean="0"/>
            <a:t>THEN:</a:t>
          </a:r>
        </a:p>
        <a:p>
          <a:r>
            <a:rPr lang="en-US" sz="1900" dirty="0" smtClean="0"/>
            <a:t>What can we do to prevent falls?</a:t>
          </a:r>
        </a:p>
      </dgm:t>
    </dgm:pt>
    <dgm:pt modelId="{8E21AC4F-DC8C-4ABA-96EA-EC2CE6890379}" type="parTrans" cxnId="{4346A8A9-C24E-409B-A341-D2136433E702}">
      <dgm:prSet/>
      <dgm:spPr/>
      <dgm:t>
        <a:bodyPr/>
        <a:lstStyle/>
        <a:p>
          <a:endParaRPr lang="en-US"/>
        </a:p>
      </dgm:t>
    </dgm:pt>
    <dgm:pt modelId="{C3719296-E59C-4FD8-ADD5-B93FF5DA15B2}" type="sibTrans" cxnId="{4346A8A9-C24E-409B-A341-D2136433E702}">
      <dgm:prSet/>
      <dgm:spPr/>
      <dgm:t>
        <a:bodyPr/>
        <a:lstStyle/>
        <a:p>
          <a:endParaRPr lang="en-US"/>
        </a:p>
      </dgm:t>
    </dgm:pt>
    <dgm:pt modelId="{607E4C5D-B49A-42D2-8358-7DB837D84176}" type="pres">
      <dgm:prSet presAssocID="{7ADF46B1-E339-4091-A923-1C089842CCF4}" presName="Name0" presStyleCnt="0">
        <dgm:presLayoutVars>
          <dgm:dir/>
          <dgm:resizeHandles val="exact"/>
        </dgm:presLayoutVars>
      </dgm:prSet>
      <dgm:spPr/>
    </dgm:pt>
    <dgm:pt modelId="{D33B20C3-D9E4-49EB-AC78-6A4359D4BDB8}" type="pres">
      <dgm:prSet presAssocID="{E42C7CD2-B91F-4263-BFC6-809013CBC4DB}" presName="node" presStyleLbl="node1" presStyleIdx="0" presStyleCnt="3" custScaleY="104084">
        <dgm:presLayoutVars>
          <dgm:bulletEnabled val="1"/>
        </dgm:presLayoutVars>
      </dgm:prSet>
      <dgm:spPr/>
      <dgm:t>
        <a:bodyPr/>
        <a:lstStyle/>
        <a:p>
          <a:endParaRPr lang="en-US"/>
        </a:p>
      </dgm:t>
    </dgm:pt>
    <dgm:pt modelId="{00FC600F-CA5B-4387-B287-F52A768F23A0}" type="pres">
      <dgm:prSet presAssocID="{270A5EBE-5313-4F44-8258-92D90AE36B66}" presName="sibTrans" presStyleLbl="sibTrans2D1" presStyleIdx="0" presStyleCnt="2" custLinFactX="200000" custLinFactY="200000" custLinFactNeighborX="209964" custLinFactNeighborY="203958"/>
      <dgm:spPr/>
      <dgm:t>
        <a:bodyPr/>
        <a:lstStyle/>
        <a:p>
          <a:endParaRPr lang="en-US"/>
        </a:p>
      </dgm:t>
    </dgm:pt>
    <dgm:pt modelId="{E08DDF2D-BEBA-4774-AC94-8477F75E1F34}" type="pres">
      <dgm:prSet presAssocID="{270A5EBE-5313-4F44-8258-92D90AE36B66}" presName="connectorText" presStyleLbl="sibTrans2D1" presStyleIdx="0" presStyleCnt="2"/>
      <dgm:spPr/>
      <dgm:t>
        <a:bodyPr/>
        <a:lstStyle/>
        <a:p>
          <a:endParaRPr lang="en-US"/>
        </a:p>
      </dgm:t>
    </dgm:pt>
    <dgm:pt modelId="{8321006F-6C75-4FF1-AABA-D4F9764A29D1}" type="pres">
      <dgm:prSet presAssocID="{DEA48ED7-67CD-4EB7-B96A-280B0581DC70}" presName="node" presStyleLbl="node1" presStyleIdx="1" presStyleCnt="3">
        <dgm:presLayoutVars>
          <dgm:bulletEnabled val="1"/>
        </dgm:presLayoutVars>
      </dgm:prSet>
      <dgm:spPr/>
      <dgm:t>
        <a:bodyPr/>
        <a:lstStyle/>
        <a:p>
          <a:endParaRPr lang="en-US"/>
        </a:p>
      </dgm:t>
    </dgm:pt>
    <dgm:pt modelId="{0999C27E-E842-481B-B84F-B273654F6814}" type="pres">
      <dgm:prSet presAssocID="{B40CAB82-D814-4D3E-AA77-EECCE0D98A86}" presName="sibTrans" presStyleLbl="sibTrans2D1" presStyleIdx="1" presStyleCnt="2"/>
      <dgm:spPr/>
      <dgm:t>
        <a:bodyPr/>
        <a:lstStyle/>
        <a:p>
          <a:endParaRPr lang="en-US"/>
        </a:p>
      </dgm:t>
    </dgm:pt>
    <dgm:pt modelId="{9261125D-DFCB-4DFF-939F-4A3A21DF0AB0}" type="pres">
      <dgm:prSet presAssocID="{B40CAB82-D814-4D3E-AA77-EECCE0D98A86}" presName="connectorText" presStyleLbl="sibTrans2D1" presStyleIdx="1" presStyleCnt="2"/>
      <dgm:spPr/>
      <dgm:t>
        <a:bodyPr/>
        <a:lstStyle/>
        <a:p>
          <a:endParaRPr lang="en-US"/>
        </a:p>
      </dgm:t>
    </dgm:pt>
    <dgm:pt modelId="{2F476351-B718-4F19-94ED-F50DA3D79201}" type="pres">
      <dgm:prSet presAssocID="{AB3A2A0E-F64D-4178-B31D-C5E6ADCB33CC}" presName="node" presStyleLbl="node1" presStyleIdx="2" presStyleCnt="3">
        <dgm:presLayoutVars>
          <dgm:bulletEnabled val="1"/>
        </dgm:presLayoutVars>
      </dgm:prSet>
      <dgm:spPr/>
      <dgm:t>
        <a:bodyPr/>
        <a:lstStyle/>
        <a:p>
          <a:endParaRPr lang="en-US"/>
        </a:p>
      </dgm:t>
    </dgm:pt>
  </dgm:ptLst>
  <dgm:cxnLst>
    <dgm:cxn modelId="{BD83CB93-56D0-4449-A546-9F104FCA7902}" srcId="{7ADF46B1-E339-4091-A923-1C089842CCF4}" destId="{DEA48ED7-67CD-4EB7-B96A-280B0581DC70}" srcOrd="1" destOrd="0" parTransId="{FE49181A-175B-4B5F-8A8C-F4733B049CAC}" sibTransId="{B40CAB82-D814-4D3E-AA77-EECCE0D98A86}"/>
    <dgm:cxn modelId="{844CC16B-C7C7-4C9C-B63F-9E437DE26F00}" type="presOf" srcId="{270A5EBE-5313-4F44-8258-92D90AE36B66}" destId="{00FC600F-CA5B-4387-B287-F52A768F23A0}" srcOrd="0" destOrd="0" presId="urn:microsoft.com/office/officeart/2005/8/layout/process1"/>
    <dgm:cxn modelId="{4346A8A9-C24E-409B-A341-D2136433E702}" srcId="{7ADF46B1-E339-4091-A923-1C089842CCF4}" destId="{AB3A2A0E-F64D-4178-B31D-C5E6ADCB33CC}" srcOrd="2" destOrd="0" parTransId="{8E21AC4F-DC8C-4ABA-96EA-EC2CE6890379}" sibTransId="{C3719296-E59C-4FD8-ADD5-B93FF5DA15B2}"/>
    <dgm:cxn modelId="{BCD53C08-998C-4BC8-B7B1-2F36ED996A10}" type="presOf" srcId="{B40CAB82-D814-4D3E-AA77-EECCE0D98A86}" destId="{0999C27E-E842-481B-B84F-B273654F6814}" srcOrd="0" destOrd="0" presId="urn:microsoft.com/office/officeart/2005/8/layout/process1"/>
    <dgm:cxn modelId="{55332CE7-D9E8-4F1F-BD41-5FB004C387A0}" type="presOf" srcId="{DEA48ED7-67CD-4EB7-B96A-280B0581DC70}" destId="{8321006F-6C75-4FF1-AABA-D4F9764A29D1}" srcOrd="0" destOrd="0" presId="urn:microsoft.com/office/officeart/2005/8/layout/process1"/>
    <dgm:cxn modelId="{E8770AD1-5431-4A5C-B0CC-582F3055726E}" type="presOf" srcId="{B40CAB82-D814-4D3E-AA77-EECCE0D98A86}" destId="{9261125D-DFCB-4DFF-939F-4A3A21DF0AB0}" srcOrd="1" destOrd="0" presId="urn:microsoft.com/office/officeart/2005/8/layout/process1"/>
    <dgm:cxn modelId="{A573D3BC-4177-49A8-B913-7EFA3509315A}" type="presOf" srcId="{E42C7CD2-B91F-4263-BFC6-809013CBC4DB}" destId="{D33B20C3-D9E4-49EB-AC78-6A4359D4BDB8}" srcOrd="0" destOrd="0" presId="urn:microsoft.com/office/officeart/2005/8/layout/process1"/>
    <dgm:cxn modelId="{584B3948-01ED-4699-961D-6FD722E63A98}" type="presOf" srcId="{AB3A2A0E-F64D-4178-B31D-C5E6ADCB33CC}" destId="{2F476351-B718-4F19-94ED-F50DA3D79201}" srcOrd="0" destOrd="0" presId="urn:microsoft.com/office/officeart/2005/8/layout/process1"/>
    <dgm:cxn modelId="{B6002308-0626-413B-8486-9FD1A706A019}" srcId="{7ADF46B1-E339-4091-A923-1C089842CCF4}" destId="{E42C7CD2-B91F-4263-BFC6-809013CBC4DB}" srcOrd="0" destOrd="0" parTransId="{5D1705B2-6722-4330-92D5-A04E3473BF7C}" sibTransId="{270A5EBE-5313-4F44-8258-92D90AE36B66}"/>
    <dgm:cxn modelId="{59C86613-4D56-4FFF-93B3-280EC4E0D9F1}" type="presOf" srcId="{7ADF46B1-E339-4091-A923-1C089842CCF4}" destId="{607E4C5D-B49A-42D2-8358-7DB837D84176}" srcOrd="0" destOrd="0" presId="urn:microsoft.com/office/officeart/2005/8/layout/process1"/>
    <dgm:cxn modelId="{70AD9B52-744C-4027-A6CE-1B42A6528802}" type="presOf" srcId="{270A5EBE-5313-4F44-8258-92D90AE36B66}" destId="{E08DDF2D-BEBA-4774-AC94-8477F75E1F34}" srcOrd="1" destOrd="0" presId="urn:microsoft.com/office/officeart/2005/8/layout/process1"/>
    <dgm:cxn modelId="{7D7F7085-178E-495D-9CE4-45E82E862DE0}" type="presParOf" srcId="{607E4C5D-B49A-42D2-8358-7DB837D84176}" destId="{D33B20C3-D9E4-49EB-AC78-6A4359D4BDB8}" srcOrd="0" destOrd="0" presId="urn:microsoft.com/office/officeart/2005/8/layout/process1"/>
    <dgm:cxn modelId="{EFFA4173-C083-4335-88BE-65F23FE7A729}" type="presParOf" srcId="{607E4C5D-B49A-42D2-8358-7DB837D84176}" destId="{00FC600F-CA5B-4387-B287-F52A768F23A0}" srcOrd="1" destOrd="0" presId="urn:microsoft.com/office/officeart/2005/8/layout/process1"/>
    <dgm:cxn modelId="{B1AFE0A2-EF8B-4B88-AD83-2CAB502961C2}" type="presParOf" srcId="{00FC600F-CA5B-4387-B287-F52A768F23A0}" destId="{E08DDF2D-BEBA-4774-AC94-8477F75E1F34}" srcOrd="0" destOrd="0" presId="urn:microsoft.com/office/officeart/2005/8/layout/process1"/>
    <dgm:cxn modelId="{7805C5B7-4FA9-453A-B4EA-25FEF8DBA47B}" type="presParOf" srcId="{607E4C5D-B49A-42D2-8358-7DB837D84176}" destId="{8321006F-6C75-4FF1-AABA-D4F9764A29D1}" srcOrd="2" destOrd="0" presId="urn:microsoft.com/office/officeart/2005/8/layout/process1"/>
    <dgm:cxn modelId="{244D0F51-C4B7-48AE-9172-B5670A92B8AB}" type="presParOf" srcId="{607E4C5D-B49A-42D2-8358-7DB837D84176}" destId="{0999C27E-E842-481B-B84F-B273654F6814}" srcOrd="3" destOrd="0" presId="urn:microsoft.com/office/officeart/2005/8/layout/process1"/>
    <dgm:cxn modelId="{48D03D53-B285-4262-982C-617189BA0797}" type="presParOf" srcId="{0999C27E-E842-481B-B84F-B273654F6814}" destId="{9261125D-DFCB-4DFF-939F-4A3A21DF0AB0}" srcOrd="0" destOrd="0" presId="urn:microsoft.com/office/officeart/2005/8/layout/process1"/>
    <dgm:cxn modelId="{C0D70995-79E4-457C-80EC-A388C59D3A8F}" type="presParOf" srcId="{607E4C5D-B49A-42D2-8358-7DB837D84176}" destId="{2F476351-B718-4F19-94ED-F50DA3D7920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319F4-6222-4D3C-8CE8-320764D66AE4}">
      <dsp:nvSpPr>
        <dsp:cNvPr id="0" name=""/>
        <dsp:cNvSpPr/>
      </dsp:nvSpPr>
      <dsp:spPr>
        <a:xfrm>
          <a:off x="607503" y="237743"/>
          <a:ext cx="3072384" cy="3072384"/>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Fear of Falling</a:t>
          </a:r>
          <a:endParaRPr lang="en-US" sz="2600" kern="1200" dirty="0"/>
        </a:p>
      </dsp:txBody>
      <dsp:txXfrm>
        <a:off x="2226722" y="888796"/>
        <a:ext cx="1097280" cy="914400"/>
      </dsp:txXfrm>
    </dsp:sp>
    <dsp:sp modelId="{4CF8CA89-03DC-41EB-A7A0-3BE1D26D74F0}">
      <dsp:nvSpPr>
        <dsp:cNvPr id="0" name=""/>
        <dsp:cNvSpPr/>
      </dsp:nvSpPr>
      <dsp:spPr>
        <a:xfrm>
          <a:off x="544226" y="347471"/>
          <a:ext cx="3072384" cy="3072384"/>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Activity Restriction</a:t>
          </a:r>
          <a:endParaRPr lang="en-US" sz="2600" kern="1200" dirty="0"/>
        </a:p>
      </dsp:txBody>
      <dsp:txXfrm>
        <a:off x="1275746" y="2340864"/>
        <a:ext cx="1645920" cy="804672"/>
      </dsp:txXfrm>
    </dsp:sp>
    <dsp:sp modelId="{C76046B4-40C6-486F-8C5B-C58D712C18C0}">
      <dsp:nvSpPr>
        <dsp:cNvPr id="0" name=""/>
        <dsp:cNvSpPr/>
      </dsp:nvSpPr>
      <dsp:spPr>
        <a:xfrm>
          <a:off x="480950" y="237743"/>
          <a:ext cx="3072384" cy="3072384"/>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Fall</a:t>
          </a:r>
          <a:endParaRPr lang="en-US" sz="2600" kern="1200" dirty="0"/>
        </a:p>
      </dsp:txBody>
      <dsp:txXfrm>
        <a:off x="836834" y="888796"/>
        <a:ext cx="1097280" cy="914400"/>
      </dsp:txXfrm>
    </dsp:sp>
    <dsp:sp modelId="{3A216CFC-FF81-490D-8FFC-859B5678BF10}">
      <dsp:nvSpPr>
        <dsp:cNvPr id="0" name=""/>
        <dsp:cNvSpPr/>
      </dsp:nvSpPr>
      <dsp:spPr>
        <a:xfrm>
          <a:off x="417561" y="47548"/>
          <a:ext cx="3452774" cy="345277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93BF11-D731-4FBE-99D6-A46E7D3878C8}">
      <dsp:nvSpPr>
        <dsp:cNvPr id="0" name=""/>
        <dsp:cNvSpPr/>
      </dsp:nvSpPr>
      <dsp:spPr>
        <a:xfrm>
          <a:off x="354031" y="157082"/>
          <a:ext cx="3452774" cy="345277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B3DDD6-18CA-413A-811A-0B5E8C826825}">
      <dsp:nvSpPr>
        <dsp:cNvPr id="0" name=""/>
        <dsp:cNvSpPr/>
      </dsp:nvSpPr>
      <dsp:spPr>
        <a:xfrm>
          <a:off x="290501" y="47548"/>
          <a:ext cx="3452774" cy="345277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B20C3-D9E4-49EB-AC78-6A4359D4BDB8}">
      <dsp:nvSpPr>
        <dsp:cNvPr id="0" name=""/>
        <dsp:cNvSpPr/>
      </dsp:nvSpPr>
      <dsp:spPr>
        <a:xfrm>
          <a:off x="7708" y="1106170"/>
          <a:ext cx="2304084" cy="14389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IF:</a:t>
          </a:r>
        </a:p>
        <a:p>
          <a:pPr lvl="0" algn="ctr" defTabSz="844550">
            <a:lnSpc>
              <a:spcPct val="90000"/>
            </a:lnSpc>
            <a:spcBef>
              <a:spcPct val="0"/>
            </a:spcBef>
            <a:spcAft>
              <a:spcPct val="35000"/>
            </a:spcAft>
          </a:pPr>
          <a:r>
            <a:rPr lang="en-US" sz="1900" kern="1200" dirty="0" smtClean="0"/>
            <a:t>Falls are detrimental for older adults</a:t>
          </a:r>
          <a:endParaRPr lang="en-US" sz="1900" kern="1200" dirty="0"/>
        </a:p>
      </dsp:txBody>
      <dsp:txXfrm>
        <a:off x="49852" y="1148314"/>
        <a:ext cx="2219796" cy="1354621"/>
      </dsp:txXfrm>
    </dsp:sp>
    <dsp:sp modelId="{00FC600F-CA5B-4387-B287-F52A768F23A0}">
      <dsp:nvSpPr>
        <dsp:cNvPr id="0" name=""/>
        <dsp:cNvSpPr/>
      </dsp:nvSpPr>
      <dsp:spPr>
        <a:xfrm>
          <a:off x="4544735" y="3365543"/>
          <a:ext cx="488465" cy="571412"/>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544735" y="3479825"/>
        <a:ext cx="341926" cy="342848"/>
      </dsp:txXfrm>
    </dsp:sp>
    <dsp:sp modelId="{8321006F-6C75-4FF1-AABA-D4F9764A29D1}">
      <dsp:nvSpPr>
        <dsp:cNvPr id="0" name=""/>
        <dsp:cNvSpPr/>
      </dsp:nvSpPr>
      <dsp:spPr>
        <a:xfrm>
          <a:off x="3233426" y="1134399"/>
          <a:ext cx="2304084" cy="13824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Most</a:t>
          </a:r>
          <a:r>
            <a:rPr lang="en-US" sz="1900" kern="1200" baseline="0" dirty="0" smtClean="0"/>
            <a:t> older adults wish to safely age in place</a:t>
          </a:r>
          <a:endParaRPr lang="en-US" sz="1900" kern="1200" dirty="0"/>
        </a:p>
      </dsp:txBody>
      <dsp:txXfrm>
        <a:off x="3273917" y="1174890"/>
        <a:ext cx="2223102" cy="1301468"/>
      </dsp:txXfrm>
    </dsp:sp>
    <dsp:sp modelId="{0999C27E-E842-481B-B84F-B273654F6814}">
      <dsp:nvSpPr>
        <dsp:cNvPr id="0" name=""/>
        <dsp:cNvSpPr/>
      </dsp:nvSpPr>
      <dsp:spPr>
        <a:xfrm>
          <a:off x="5767919" y="1539918"/>
          <a:ext cx="488465" cy="571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767919" y="1654200"/>
        <a:ext cx="341926" cy="342848"/>
      </dsp:txXfrm>
    </dsp:sp>
    <dsp:sp modelId="{2F476351-B718-4F19-94ED-F50DA3D79201}">
      <dsp:nvSpPr>
        <dsp:cNvPr id="0" name=""/>
        <dsp:cNvSpPr/>
      </dsp:nvSpPr>
      <dsp:spPr>
        <a:xfrm>
          <a:off x="6459144" y="1134399"/>
          <a:ext cx="2304084" cy="13824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THEN:</a:t>
          </a:r>
        </a:p>
        <a:p>
          <a:pPr lvl="0" algn="ctr" defTabSz="844550">
            <a:lnSpc>
              <a:spcPct val="90000"/>
            </a:lnSpc>
            <a:spcBef>
              <a:spcPct val="0"/>
            </a:spcBef>
            <a:spcAft>
              <a:spcPct val="35000"/>
            </a:spcAft>
          </a:pPr>
          <a:r>
            <a:rPr lang="en-US" sz="1900" kern="1200" dirty="0" smtClean="0"/>
            <a:t>What can we do to prevent falls?</a:t>
          </a:r>
        </a:p>
      </dsp:txBody>
      <dsp:txXfrm>
        <a:off x="6499635" y="1174890"/>
        <a:ext cx="2223102" cy="1301468"/>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FF211E-FF78-4726-8B91-4766494E0ED4}" type="datetimeFigureOut">
              <a:rPr lang="en-US" smtClean="0"/>
              <a:t>8/15/2019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8BE59-467F-4815-BFCB-9377D6BA7C4A}" type="slidenum">
              <a:rPr lang="en-US" smtClean="0"/>
              <a:t>‹#›</a:t>
            </a:fld>
            <a:endParaRPr lang="en-US"/>
          </a:p>
        </p:txBody>
      </p:sp>
    </p:spTree>
    <p:extLst>
      <p:ext uri="{BB962C8B-B14F-4D97-AF65-F5344CB8AC3E}">
        <p14:creationId xmlns:p14="http://schemas.microsoft.com/office/powerpoint/2010/main" val="257207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300,000 hospitalizations</a:t>
            </a:r>
            <a:r>
              <a:rPr lang="en-US" baseline="0" dirty="0" smtClean="0"/>
              <a:t> for hip fractures</a:t>
            </a:r>
          </a:p>
          <a:p>
            <a:r>
              <a:rPr lang="en-US" baseline="0" dirty="0" smtClean="0"/>
              <a:t>Environmental factors: poor lighting, rugs</a:t>
            </a:r>
          </a:p>
          <a:p>
            <a:r>
              <a:rPr lang="en-US" baseline="0" dirty="0" smtClean="0"/>
              <a:t>National Council for Aging Care</a:t>
            </a:r>
            <a:endParaRPr lang="en-US" dirty="0"/>
          </a:p>
        </p:txBody>
      </p:sp>
      <p:sp>
        <p:nvSpPr>
          <p:cNvPr id="4" name="Slide Number Placeholder 3"/>
          <p:cNvSpPr>
            <a:spLocks noGrp="1"/>
          </p:cNvSpPr>
          <p:nvPr>
            <p:ph type="sldNum" sz="quarter" idx="10"/>
          </p:nvPr>
        </p:nvSpPr>
        <p:spPr/>
        <p:txBody>
          <a:bodyPr/>
          <a:lstStyle/>
          <a:p>
            <a:fld id="{9A08BE59-467F-4815-BFCB-9377D6BA7C4A}" type="slidenum">
              <a:rPr lang="en-US" smtClean="0"/>
              <a:t>3</a:t>
            </a:fld>
            <a:endParaRPr lang="en-US"/>
          </a:p>
        </p:txBody>
      </p:sp>
    </p:spTree>
    <p:extLst>
      <p:ext uri="{BB962C8B-B14F-4D97-AF65-F5344CB8AC3E}">
        <p14:creationId xmlns:p14="http://schemas.microsoft.com/office/powerpoint/2010/main" val="335615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Considered</a:t>
            </a:r>
            <a:r>
              <a:rPr lang="en-US" baseline="0" dirty="0" smtClean="0"/>
              <a:t> the most widely used balance assessment tool</a:t>
            </a:r>
          </a:p>
          <a:p>
            <a:r>
              <a:rPr lang="en-US" baseline="0" dirty="0" smtClean="0"/>
              <a:t>Free to use, predictive of fall risk and future falls.</a:t>
            </a:r>
            <a:endParaRPr lang="en-US" dirty="0"/>
          </a:p>
        </p:txBody>
      </p:sp>
      <p:sp>
        <p:nvSpPr>
          <p:cNvPr id="4" name="Slide Number Placeholder 3"/>
          <p:cNvSpPr>
            <a:spLocks noGrp="1"/>
          </p:cNvSpPr>
          <p:nvPr>
            <p:ph type="sldNum" sz="quarter" idx="10"/>
          </p:nvPr>
        </p:nvSpPr>
        <p:spPr/>
        <p:txBody>
          <a:bodyPr/>
          <a:lstStyle/>
          <a:p>
            <a:fld id="{9A08BE59-467F-4815-BFCB-9377D6BA7C4A}" type="slidenum">
              <a:rPr lang="en-US" smtClean="0"/>
              <a:t>11</a:t>
            </a:fld>
            <a:endParaRPr lang="en-US"/>
          </a:p>
        </p:txBody>
      </p:sp>
    </p:spTree>
    <p:extLst>
      <p:ext uri="{BB962C8B-B14F-4D97-AF65-F5344CB8AC3E}">
        <p14:creationId xmlns:p14="http://schemas.microsoft.com/office/powerpoint/2010/main" val="1170304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 is that though it measures dynamic balance, there are no mobility components</a:t>
            </a:r>
            <a:endParaRPr lang="en-US" dirty="0"/>
          </a:p>
        </p:txBody>
      </p:sp>
      <p:sp>
        <p:nvSpPr>
          <p:cNvPr id="4" name="Slide Number Placeholder 3"/>
          <p:cNvSpPr>
            <a:spLocks noGrp="1"/>
          </p:cNvSpPr>
          <p:nvPr>
            <p:ph type="sldNum" sz="quarter" idx="10"/>
          </p:nvPr>
        </p:nvSpPr>
        <p:spPr/>
        <p:txBody>
          <a:bodyPr/>
          <a:lstStyle/>
          <a:p>
            <a:fld id="{9A08BE59-467F-4815-BFCB-9377D6BA7C4A}" type="slidenum">
              <a:rPr lang="en-US" smtClean="0"/>
              <a:t>12</a:t>
            </a:fld>
            <a:endParaRPr lang="en-US"/>
          </a:p>
        </p:txBody>
      </p:sp>
    </p:spTree>
    <p:extLst>
      <p:ext uri="{BB962C8B-B14F-4D97-AF65-F5344CB8AC3E}">
        <p14:creationId xmlns:p14="http://schemas.microsoft.com/office/powerpoint/2010/main" val="172744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3175" y="-19050"/>
            <a:ext cx="12201525" cy="6883400"/>
            <a:chOff x="-3175" y="-19050"/>
            <a:chExt cx="12201525" cy="6883400"/>
          </a:xfrm>
        </p:grpSpPr>
        <p:sp>
          <p:nvSpPr>
            <p:cNvPr id="24" name="Freeform 13"/>
            <p:cNvSpPr>
              <a:spLocks noEditPoints="1"/>
            </p:cNvSpPr>
            <p:nvPr/>
          </p:nvSpPr>
          <p:spPr bwMode="auto">
            <a:xfrm>
              <a:off x="1560513" y="-19050"/>
              <a:ext cx="10028237" cy="6883400"/>
            </a:xfrm>
            <a:custGeom>
              <a:avLst/>
              <a:gdLst/>
              <a:ahLst/>
              <a:cxnLst/>
              <a:rect l="0" t="0" r="r" b="b"/>
              <a:pathLst>
                <a:path w="3154" h="2164">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sp>
        <p:sp>
          <p:nvSpPr>
            <p:cNvPr id="19" name="Freeform 9"/>
            <p:cNvSpPr>
              <a:spLocks noEditPoints="1"/>
            </p:cNvSpPr>
            <p:nvPr/>
          </p:nvSpPr>
          <p:spPr bwMode="auto">
            <a:xfrm>
              <a:off x="0" y="0"/>
              <a:ext cx="11633200" cy="6861175"/>
            </a:xfrm>
            <a:custGeom>
              <a:avLst/>
              <a:gdLst/>
              <a:ahLst/>
              <a:cxnLst/>
              <a:rect l="0" t="0" r="r" b="b"/>
              <a:pathLst>
                <a:path w="3661" h="2158">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sp>
        <p:sp>
          <p:nvSpPr>
            <p:cNvPr id="14" name="Freeform 5"/>
            <p:cNvSpPr>
              <a:spLocks noEditPoints="1"/>
            </p:cNvSpPr>
            <p:nvPr/>
          </p:nvSpPr>
          <p:spPr bwMode="auto">
            <a:xfrm>
              <a:off x="-3175" y="0"/>
              <a:ext cx="12201525" cy="4895850"/>
            </a:xfrm>
            <a:custGeom>
              <a:avLst/>
              <a:gdLst/>
              <a:ahLst/>
              <a:cxnLst/>
              <a:rect l="0" t="0" r="r" b="b"/>
              <a:pathLst>
                <a:path w="3843" h="154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sp>
      </p:grpSp>
      <p:sp>
        <p:nvSpPr>
          <p:cNvPr id="4" name="Date Placeholder 3"/>
          <p:cNvSpPr>
            <a:spLocks noGrp="1"/>
          </p:cNvSpPr>
          <p:nvPr>
            <p:ph type="dt" sz="half" idx="10"/>
          </p:nvPr>
        </p:nvSpPr>
        <p:spPr>
          <a:xfrm>
            <a:off x="8973319" y="6442524"/>
            <a:ext cx="2743200" cy="365125"/>
          </a:xfrm>
        </p:spPr>
        <p:txBody>
          <a:bodyPr/>
          <a:lstStyle/>
          <a:p>
            <a:fld id="{47CA48A3-FDA6-4F5C-93FC-99673B1A8BB3}" type="datetimeFigureOut">
              <a:rPr lang="en-US" smtClean="0"/>
              <a:t>8/15/2019</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E625E22D-6246-442E-9B5F-7551003B8833}" type="slidenum">
              <a:rPr lang="en-US" smtClean="0"/>
              <a:t>‹#›</a:t>
            </a:fld>
            <a:endParaRPr lang="en-US"/>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096347553"/>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CA48A3-FDA6-4F5C-93FC-99673B1A8BB3}"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5E22D-6246-442E-9B5F-7551003B8833}" type="slidenum">
              <a:rPr lang="en-US" smtClean="0"/>
              <a:t>‹#›</a:t>
            </a:fld>
            <a:endParaRPr lang="en-US"/>
          </a:p>
        </p:txBody>
      </p:sp>
    </p:spTree>
    <p:extLst>
      <p:ext uri="{BB962C8B-B14F-4D97-AF65-F5344CB8AC3E}">
        <p14:creationId xmlns:p14="http://schemas.microsoft.com/office/powerpoint/2010/main" val="1060232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47CA48A3-FDA6-4F5C-93FC-99673B1A8BB3}" type="datetimeFigureOut">
              <a:rPr lang="en-US" smtClean="0"/>
              <a:t>8/15/2019</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E625E22D-6246-442E-9B5F-7551003B8833}"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687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CA48A3-FDA6-4F5C-93FC-99673B1A8BB3}"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5E22D-6246-442E-9B5F-7551003B8833}" type="slidenum">
              <a:rPr lang="en-US" smtClean="0"/>
              <a:t>‹#›</a:t>
            </a:fld>
            <a:endParaRPr lang="en-US"/>
          </a:p>
        </p:txBody>
      </p:sp>
    </p:spTree>
    <p:extLst>
      <p:ext uri="{BB962C8B-B14F-4D97-AF65-F5344CB8AC3E}">
        <p14:creationId xmlns:p14="http://schemas.microsoft.com/office/powerpoint/2010/main" val="392260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3175" y="-12700"/>
            <a:ext cx="12204700" cy="6872288"/>
          </a:xfrm>
          <a:custGeom>
            <a:avLst/>
            <a:gdLst/>
            <a:ahLst/>
            <a:cxnLst/>
            <a:rect l="0" t="0" r="r" b="b"/>
            <a:pathLst>
              <a:path w="3844" h="2163">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47CA48A3-FDA6-4F5C-93FC-99673B1A8BB3}" type="datetimeFigureOut">
              <a:rPr lang="en-US" smtClean="0"/>
              <a:t>8/15/2019</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E625E22D-6246-442E-9B5F-7551003B8833}"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762004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CA48A3-FDA6-4F5C-93FC-99673B1A8BB3}"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25E22D-6246-442E-9B5F-7551003B8833}" type="slidenum">
              <a:rPr lang="en-US" smtClean="0"/>
              <a:t>‹#›</a:t>
            </a:fld>
            <a:endParaRPr lang="en-US"/>
          </a:p>
        </p:txBody>
      </p:sp>
    </p:spTree>
    <p:extLst>
      <p:ext uri="{BB962C8B-B14F-4D97-AF65-F5344CB8AC3E}">
        <p14:creationId xmlns:p14="http://schemas.microsoft.com/office/powerpoint/2010/main" val="3779343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CA48A3-FDA6-4F5C-93FC-99673B1A8BB3}" type="datetimeFigureOut">
              <a:rPr lang="en-US" smtClean="0"/>
              <a:t>8/15/2019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25E22D-6246-442E-9B5F-7551003B8833}" type="slidenum">
              <a:rPr lang="en-US" smtClean="0"/>
              <a:t>‹#›</a:t>
            </a:fld>
            <a:endParaRPr lang="en-US"/>
          </a:p>
        </p:txBody>
      </p:sp>
    </p:spTree>
    <p:extLst>
      <p:ext uri="{BB962C8B-B14F-4D97-AF65-F5344CB8AC3E}">
        <p14:creationId xmlns:p14="http://schemas.microsoft.com/office/powerpoint/2010/main" val="716003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CA48A3-FDA6-4F5C-93FC-99673B1A8BB3}" type="datetimeFigureOut">
              <a:rPr lang="en-US" smtClean="0"/>
              <a:t>8/15/2019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25E22D-6246-442E-9B5F-7551003B8833}" type="slidenum">
              <a:rPr lang="en-US" smtClean="0"/>
              <a:t>‹#›</a:t>
            </a:fld>
            <a:endParaRPr lang="en-US"/>
          </a:p>
        </p:txBody>
      </p:sp>
    </p:spTree>
    <p:extLst>
      <p:ext uri="{BB962C8B-B14F-4D97-AF65-F5344CB8AC3E}">
        <p14:creationId xmlns:p14="http://schemas.microsoft.com/office/powerpoint/2010/main" val="4081047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47CA48A3-FDA6-4F5C-93FC-99673B1A8BB3}" type="datetimeFigureOut">
              <a:rPr lang="en-US" smtClean="0"/>
              <a:t>8/15/2019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25E22D-6246-442E-9B5F-7551003B8833}" type="slidenum">
              <a:rPr lang="en-US" smtClean="0"/>
              <a:t>‹#›</a:t>
            </a:fld>
            <a:endParaRPr lang="en-US"/>
          </a:p>
        </p:txBody>
      </p:sp>
    </p:spTree>
    <p:extLst>
      <p:ext uri="{BB962C8B-B14F-4D97-AF65-F5344CB8AC3E}">
        <p14:creationId xmlns:p14="http://schemas.microsoft.com/office/powerpoint/2010/main" val="1794715316"/>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47CA48A3-FDA6-4F5C-93FC-99673B1A8BB3}" type="datetimeFigureOut">
              <a:rPr lang="en-US" smtClean="0"/>
              <a:t>8/15/2019</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E625E22D-6246-442E-9B5F-7551003B8833}" type="slidenum">
              <a:rPr lang="en-US" smtClean="0"/>
              <a:t>‹#›</a:t>
            </a:fld>
            <a:endParaRPr lang="en-US"/>
          </a:p>
        </p:txBody>
      </p:sp>
    </p:spTree>
    <p:extLst>
      <p:ext uri="{BB962C8B-B14F-4D97-AF65-F5344CB8AC3E}">
        <p14:creationId xmlns:p14="http://schemas.microsoft.com/office/powerpoint/2010/main" val="2891618049"/>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47CA48A3-FDA6-4F5C-93FC-99673B1A8BB3}" type="datetimeFigureOut">
              <a:rPr lang="en-US" smtClean="0"/>
              <a:t>8/15/2019</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E625E22D-6246-442E-9B5F-7551003B8833}" type="slidenum">
              <a:rPr lang="en-US" smtClean="0"/>
              <a:t>‹#›</a:t>
            </a:fld>
            <a:endParaRPr lang="en-US"/>
          </a:p>
        </p:txBody>
      </p:sp>
    </p:spTree>
    <p:extLst>
      <p:ext uri="{BB962C8B-B14F-4D97-AF65-F5344CB8AC3E}">
        <p14:creationId xmlns:p14="http://schemas.microsoft.com/office/powerpoint/2010/main" val="2168762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47CA48A3-FDA6-4F5C-93FC-99673B1A8BB3}" type="datetimeFigureOut">
              <a:rPr lang="en-US" smtClean="0"/>
              <a:t>8/15/2019</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E625E22D-6246-442E-9B5F-7551003B8833}"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3808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mainehealth.org/healthy-communities/healthy-aging/matter-of-balance" TargetMode="External"/><Relationship Id="rId7" Type="http://schemas.openxmlformats.org/officeDocument/2006/relationships/hyperlink" Target="https://www.aota.org/~/media/Corporate/Files/AboutOT/consumers/Adults/Falls/Fall%20Prevention%20Tip%20Sheet.pdf" TargetMode="External"/><Relationship Id="rId2" Type="http://schemas.openxmlformats.org/officeDocument/2006/relationships/hyperlink" Target="https://www.cdc.gov/steadi/materials.html" TargetMode="External"/><Relationship Id="rId1" Type="http://schemas.openxmlformats.org/officeDocument/2006/relationships/slideLayout" Target="../slideLayouts/slideLayout2.xml"/><Relationship Id="rId6" Type="http://schemas.openxmlformats.org/officeDocument/2006/relationships/hyperlink" Target="https://www.cdc.gov/homeandrecreationalsafety/pdf/falls/FallPreventionGuide-2015-a.pdf" TargetMode="External"/><Relationship Id="rId5" Type="http://schemas.openxmlformats.org/officeDocument/2006/relationships/hyperlink" Target="https://www.ncoa.org/center-for-healthy-aging/falls-resource-center/" TargetMode="External"/><Relationship Id="rId4" Type="http://schemas.openxmlformats.org/officeDocument/2006/relationships/hyperlink" Target="https://taichiforhealthinstitute.or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cdc.gov/steadi/materials.html" TargetMode="External"/><Relationship Id="rId2" Type="http://schemas.openxmlformats.org/officeDocument/2006/relationships/hyperlink" Target="file:///C:/Users/Emily/Documents/Fall%20Prevention/Fall%20Prevention%20Tip%20Sheet.pdf" TargetMode="External"/><Relationship Id="rId1" Type="http://schemas.openxmlformats.org/officeDocument/2006/relationships/slideLayout" Target="../slideLayouts/slideLayout2.xml"/><Relationship Id="rId5" Type="http://schemas.openxmlformats.org/officeDocument/2006/relationships/hyperlink" Target="https://www.ncoa.org/healthy-aging/falls-prevention/falls-prevention-programs-for-older-adults-2/" TargetMode="External"/><Relationship Id="rId4" Type="http://schemas.openxmlformats.org/officeDocument/2006/relationships/hyperlink" Target="https://www.aging.com/falls-fact-sheet/"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blipFill dpi="0" rotWithShape="1">
            <a:blip r:embed="rId2">
              <a:alphaModFix amt="51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917636" y="1119188"/>
            <a:ext cx="5273616" cy="3349625"/>
          </a:xfrm>
        </p:spPr>
        <p:txBody>
          <a:bodyPr>
            <a:normAutofit/>
          </a:bodyPr>
          <a:lstStyle/>
          <a:p>
            <a:r>
              <a:rPr lang="en-US" sz="5400" b="1" dirty="0" smtClean="0">
                <a:solidFill>
                  <a:schemeClr val="accent6">
                    <a:lumMod val="50000"/>
                  </a:schemeClr>
                </a:solidFill>
                <a:latin typeface="+mn-lt"/>
              </a:rPr>
              <a:t>Assessment and Intervention for </a:t>
            </a:r>
            <a:br>
              <a:rPr lang="en-US" sz="5400" b="1" dirty="0" smtClean="0">
                <a:solidFill>
                  <a:schemeClr val="accent6">
                    <a:lumMod val="50000"/>
                  </a:schemeClr>
                </a:solidFill>
                <a:latin typeface="+mn-lt"/>
              </a:rPr>
            </a:br>
            <a:r>
              <a:rPr lang="en-US" sz="5400" b="1" dirty="0" smtClean="0">
                <a:solidFill>
                  <a:schemeClr val="accent6">
                    <a:lumMod val="50000"/>
                  </a:schemeClr>
                </a:solidFill>
                <a:latin typeface="+mn-lt"/>
              </a:rPr>
              <a:t>Fall Prevention</a:t>
            </a:r>
            <a:endParaRPr lang="en-US" sz="5400" b="1" dirty="0">
              <a:solidFill>
                <a:schemeClr val="accent6">
                  <a:lumMod val="50000"/>
                </a:schemeClr>
              </a:solidFill>
              <a:latin typeface="+mn-lt"/>
            </a:endParaRPr>
          </a:p>
        </p:txBody>
      </p:sp>
      <p:sp>
        <p:nvSpPr>
          <p:cNvPr id="3" name="Subtitle 2"/>
          <p:cNvSpPr>
            <a:spLocks noGrp="1"/>
          </p:cNvSpPr>
          <p:nvPr>
            <p:ph type="subTitle" idx="4294967295"/>
          </p:nvPr>
        </p:nvSpPr>
        <p:spPr>
          <a:xfrm>
            <a:off x="1063625" y="4868863"/>
            <a:ext cx="3794125" cy="1038225"/>
          </a:xfrm>
        </p:spPr>
        <p:txBody>
          <a:bodyPr/>
          <a:lstStyle/>
          <a:p>
            <a:r>
              <a:rPr lang="en-US" dirty="0" smtClean="0">
                <a:solidFill>
                  <a:schemeClr val="accent6">
                    <a:lumMod val="50000"/>
                  </a:schemeClr>
                </a:solidFill>
              </a:rPr>
              <a:t>Emily Budd, OTR/L, OTD</a:t>
            </a:r>
            <a:endParaRPr lang="en-US" dirty="0">
              <a:solidFill>
                <a:schemeClr val="accent6">
                  <a:lumMod val="50000"/>
                </a:schemeClr>
              </a:solidFill>
            </a:endParaRPr>
          </a:p>
        </p:txBody>
      </p:sp>
    </p:spTree>
    <p:extLst>
      <p:ext uri="{BB962C8B-B14F-4D97-AF65-F5344CB8AC3E}">
        <p14:creationId xmlns:p14="http://schemas.microsoft.com/office/powerpoint/2010/main" val="2989734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t>
            </a:r>
            <a:endParaRPr lang="en-US" dirty="0"/>
          </a:p>
        </p:txBody>
      </p:sp>
      <p:sp>
        <p:nvSpPr>
          <p:cNvPr id="3" name="Content Placeholder 2"/>
          <p:cNvSpPr>
            <a:spLocks noGrp="1"/>
          </p:cNvSpPr>
          <p:nvPr>
            <p:ph idx="1"/>
          </p:nvPr>
        </p:nvSpPr>
        <p:spPr/>
        <p:txBody>
          <a:bodyPr/>
          <a:lstStyle/>
          <a:p>
            <a:r>
              <a:rPr lang="en-US" dirty="0" smtClean="0"/>
              <a:t>Assessing balance helps us treat the risk of falling proactively</a:t>
            </a:r>
          </a:p>
          <a:p>
            <a:pPr lvl="1"/>
            <a:r>
              <a:rPr lang="en-US" dirty="0" smtClean="0"/>
              <a:t>Examine general health factors</a:t>
            </a:r>
          </a:p>
          <a:p>
            <a:pPr lvl="1"/>
            <a:r>
              <a:rPr lang="en-US" dirty="0" smtClean="0"/>
              <a:t>Remediate strength and balance</a:t>
            </a:r>
          </a:p>
          <a:p>
            <a:pPr lvl="1"/>
            <a:r>
              <a:rPr lang="en-US" dirty="0" smtClean="0"/>
              <a:t>Compensate with mobility assistive devices and adaptive equipment</a:t>
            </a:r>
          </a:p>
          <a:p>
            <a:pPr lvl="1"/>
            <a:r>
              <a:rPr lang="en-US" dirty="0" smtClean="0"/>
              <a:t>Modify the environment</a:t>
            </a:r>
          </a:p>
          <a:p>
            <a:pPr lvl="1"/>
            <a:r>
              <a:rPr lang="en-US" dirty="0" smtClean="0"/>
              <a:t>Connect with community resources</a:t>
            </a:r>
          </a:p>
          <a:p>
            <a:pPr lvl="1"/>
            <a:r>
              <a:rPr lang="en-US" dirty="0" smtClean="0"/>
              <a:t>Refer to therapy services</a:t>
            </a:r>
          </a:p>
        </p:txBody>
      </p:sp>
    </p:spTree>
    <p:extLst>
      <p:ext uri="{BB962C8B-B14F-4D97-AF65-F5344CB8AC3E}">
        <p14:creationId xmlns:p14="http://schemas.microsoft.com/office/powerpoint/2010/main" val="2886211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Berg Balance Scale</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14 item test measuring static and dynamic standing balance</a:t>
            </a:r>
          </a:p>
          <a:p>
            <a:r>
              <a:rPr lang="en-US" dirty="0" smtClean="0"/>
              <a:t>Includes:</a:t>
            </a:r>
          </a:p>
          <a:p>
            <a:pPr lvl="1"/>
            <a:r>
              <a:rPr lang="en-US" dirty="0" smtClean="0"/>
              <a:t>Stool stepping</a:t>
            </a:r>
          </a:p>
          <a:p>
            <a:pPr lvl="1"/>
            <a:r>
              <a:rPr lang="en-US" dirty="0" smtClean="0"/>
              <a:t>Transfers</a:t>
            </a:r>
          </a:p>
          <a:p>
            <a:pPr lvl="1"/>
            <a:r>
              <a:rPr lang="en-US" dirty="0" smtClean="0"/>
              <a:t>Standing on one leg</a:t>
            </a:r>
          </a:p>
          <a:p>
            <a:pPr lvl="1"/>
            <a:r>
              <a:rPr lang="en-US" dirty="0" smtClean="0"/>
              <a:t>Turning</a:t>
            </a:r>
          </a:p>
          <a:p>
            <a:pPr lvl="1"/>
            <a:r>
              <a:rPr lang="en-US" dirty="0" smtClean="0"/>
              <a:t>Reaching an item on the floor</a:t>
            </a:r>
          </a:p>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Score interpretation correlates with fall risk and recommendation for adaptive equipment</a:t>
            </a:r>
          </a:p>
          <a:p>
            <a:pPr lvl="1"/>
            <a:r>
              <a:rPr lang="en-US" dirty="0" smtClean="0"/>
              <a:t>0-20 = high fall risk / wheelchair</a:t>
            </a:r>
          </a:p>
          <a:p>
            <a:pPr lvl="1"/>
            <a:r>
              <a:rPr lang="en-US" dirty="0" smtClean="0"/>
              <a:t>21-40 = moderate fall risk / walking with assistance</a:t>
            </a:r>
          </a:p>
          <a:p>
            <a:pPr lvl="1"/>
            <a:r>
              <a:rPr lang="en-US" dirty="0" smtClean="0"/>
              <a:t>41-56 = low fall risk / independent</a:t>
            </a:r>
          </a:p>
          <a:p>
            <a:pPr lvl="1"/>
            <a:r>
              <a:rPr lang="en-US" dirty="0" smtClean="0"/>
              <a:t>&lt;36 = predictive of fall in the next 6 months</a:t>
            </a:r>
          </a:p>
          <a:p>
            <a:pPr lvl="1"/>
            <a:r>
              <a:rPr lang="en-US" dirty="0" smtClean="0"/>
              <a:t>&lt;41 = predictive of multiple falls and injury-causing falls</a:t>
            </a:r>
            <a:endParaRPr lang="en-US" dirty="0"/>
          </a:p>
        </p:txBody>
      </p:sp>
    </p:spTree>
    <p:extLst>
      <p:ext uri="{BB962C8B-B14F-4D97-AF65-F5344CB8AC3E}">
        <p14:creationId xmlns:p14="http://schemas.microsoft.com/office/powerpoint/2010/main" val="233961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br>
              <a:rPr lang="en-US" dirty="0" smtClean="0"/>
            </a:br>
            <a:endParaRPr lang="en-US" dirty="0"/>
          </a:p>
        </p:txBody>
      </p:sp>
      <p:sp>
        <p:nvSpPr>
          <p:cNvPr id="4" name="Content Placeholder 3"/>
          <p:cNvSpPr>
            <a:spLocks noGrp="1"/>
          </p:cNvSpPr>
          <p:nvPr>
            <p:ph sz="half" idx="2"/>
          </p:nvPr>
        </p:nvSpPr>
        <p:spPr/>
        <p:txBody>
          <a:bodyPr/>
          <a:lstStyle/>
          <a:p>
            <a:pPr marL="0" indent="0">
              <a:buNone/>
            </a:pPr>
            <a:r>
              <a:rPr lang="en-US" dirty="0" smtClean="0"/>
              <a:t>4 = able to hold &gt;10 seconds</a:t>
            </a:r>
          </a:p>
          <a:p>
            <a:pPr marL="0" indent="0">
              <a:buNone/>
            </a:pPr>
            <a:r>
              <a:rPr lang="en-US" dirty="0" smtClean="0"/>
              <a:t>3 = able to hold 5-10 seconds</a:t>
            </a:r>
          </a:p>
          <a:p>
            <a:pPr marL="0" indent="0">
              <a:buNone/>
            </a:pPr>
            <a:r>
              <a:rPr lang="en-US" dirty="0" smtClean="0"/>
              <a:t>2 = able to hold 3-5 seconds</a:t>
            </a:r>
          </a:p>
          <a:p>
            <a:pPr marL="0" indent="0">
              <a:buNone/>
            </a:pPr>
            <a:r>
              <a:rPr lang="en-US" dirty="0" smtClean="0"/>
              <a:t>1 = unable to hold 3 seconds but remains standing</a:t>
            </a:r>
          </a:p>
          <a:p>
            <a:pPr marL="0" indent="0">
              <a:buNone/>
            </a:pPr>
            <a:r>
              <a:rPr lang="en-US" dirty="0" smtClean="0"/>
              <a:t>0 = unable, or needs assist to prevent fall</a:t>
            </a:r>
            <a:endParaRPr lang="en-US" dirty="0"/>
          </a:p>
        </p:txBody>
      </p:sp>
      <p:pic>
        <p:nvPicPr>
          <p:cNvPr id="2050" name="Picture 2" descr="Image result for flamingo clip ar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277197" y="2438400"/>
            <a:ext cx="347384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431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Timed Up and Go (TUG)</a:t>
            </a:r>
            <a:endParaRPr lang="en-US" dirty="0"/>
          </a:p>
        </p:txBody>
      </p:sp>
      <p:sp>
        <p:nvSpPr>
          <p:cNvPr id="6" name="Content Placeholder 5"/>
          <p:cNvSpPr>
            <a:spLocks noGrp="1"/>
          </p:cNvSpPr>
          <p:nvPr>
            <p:ph sz="half" idx="1"/>
          </p:nvPr>
        </p:nvSpPr>
        <p:spPr/>
        <p:txBody>
          <a:bodyPr/>
          <a:lstStyle/>
          <a:p>
            <a:r>
              <a:rPr lang="en-US" dirty="0" smtClean="0"/>
              <a:t>Measurement of function during transfer and mobility task</a:t>
            </a:r>
          </a:p>
          <a:p>
            <a:r>
              <a:rPr lang="en-US" dirty="0" smtClean="0"/>
              <a:t>Stand from a chair, walk 10 feet, turn and walk back to the chair, and sit</a:t>
            </a:r>
          </a:p>
          <a:p>
            <a:r>
              <a:rPr lang="en-US" dirty="0" smtClean="0"/>
              <a:t>Use mobility device if needed</a:t>
            </a:r>
          </a:p>
          <a:p>
            <a:pPr marL="0" indent="0">
              <a:buNone/>
            </a:pPr>
            <a:endParaRPr lang="en-US" dirty="0"/>
          </a:p>
        </p:txBody>
      </p:sp>
      <p:sp>
        <p:nvSpPr>
          <p:cNvPr id="7" name="Content Placeholder 6"/>
          <p:cNvSpPr>
            <a:spLocks noGrp="1"/>
          </p:cNvSpPr>
          <p:nvPr>
            <p:ph sz="half" idx="2"/>
          </p:nvPr>
        </p:nvSpPr>
        <p:spPr/>
        <p:txBody>
          <a:bodyPr/>
          <a:lstStyle/>
          <a:p>
            <a:pPr marL="0" indent="0">
              <a:buNone/>
            </a:pPr>
            <a:r>
              <a:rPr lang="en-US" dirty="0" smtClean="0"/>
              <a:t>≤ 10 seconds = normal</a:t>
            </a:r>
          </a:p>
          <a:p>
            <a:pPr marL="0" indent="0">
              <a:buNone/>
            </a:pPr>
            <a:r>
              <a:rPr lang="en-US" dirty="0" smtClean="0"/>
              <a:t>≤ 20 seconds = may require mobility aid</a:t>
            </a:r>
          </a:p>
          <a:p>
            <a:pPr marL="0" indent="0">
              <a:buNone/>
            </a:pPr>
            <a:r>
              <a:rPr lang="en-US" dirty="0" smtClean="0"/>
              <a:t>≤ 30 seconds = requires mobility aid</a:t>
            </a:r>
          </a:p>
          <a:p>
            <a:pPr marL="0" indent="0">
              <a:buNone/>
            </a:pPr>
            <a:r>
              <a:rPr lang="en-US" dirty="0" smtClean="0"/>
              <a:t>≥ 14 seconds = predictive of high fall risk</a:t>
            </a:r>
            <a:endParaRPr lang="en-US" dirty="0"/>
          </a:p>
        </p:txBody>
      </p:sp>
      <p:pic>
        <p:nvPicPr>
          <p:cNvPr id="3074" name="Picture 2" descr="Image result for timed up and 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8186" y="4906708"/>
            <a:ext cx="4772025" cy="185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528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30-Second Chair Stand</a:t>
            </a:r>
            <a:endParaRPr lang="en-US" dirty="0"/>
          </a:p>
        </p:txBody>
      </p:sp>
      <p:sp>
        <p:nvSpPr>
          <p:cNvPr id="3" name="Content Placeholder 2"/>
          <p:cNvSpPr>
            <a:spLocks noGrp="1"/>
          </p:cNvSpPr>
          <p:nvPr>
            <p:ph sz="half" idx="1"/>
          </p:nvPr>
        </p:nvSpPr>
        <p:spPr/>
        <p:txBody>
          <a:bodyPr/>
          <a:lstStyle/>
          <a:p>
            <a:r>
              <a:rPr lang="en-US" dirty="0" smtClean="0"/>
              <a:t>With arms crossed over chest, sit to stand from chair as many times as possible in 30 seconds</a:t>
            </a:r>
          </a:p>
          <a:p>
            <a:endParaRPr lang="en-US" dirty="0" smtClean="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730665608"/>
              </p:ext>
            </p:extLst>
          </p:nvPr>
        </p:nvGraphicFramePr>
        <p:xfrm>
          <a:off x="7543800" y="2438400"/>
          <a:ext cx="4160838" cy="3337560"/>
        </p:xfrm>
        <a:graphic>
          <a:graphicData uri="http://schemas.openxmlformats.org/drawingml/2006/table">
            <a:tbl>
              <a:tblPr firstRow="1" bandRow="1">
                <a:tableStyleId>{5C22544A-7EE6-4342-B048-85BDC9FD1C3A}</a:tableStyleId>
              </a:tblPr>
              <a:tblGrid>
                <a:gridCol w="1386946">
                  <a:extLst>
                    <a:ext uri="{9D8B030D-6E8A-4147-A177-3AD203B41FA5}">
                      <a16:colId xmlns:a16="http://schemas.microsoft.com/office/drawing/2014/main" val="20000"/>
                    </a:ext>
                  </a:extLst>
                </a:gridCol>
                <a:gridCol w="1386946">
                  <a:extLst>
                    <a:ext uri="{9D8B030D-6E8A-4147-A177-3AD203B41FA5}">
                      <a16:colId xmlns:a16="http://schemas.microsoft.com/office/drawing/2014/main" val="20001"/>
                    </a:ext>
                  </a:extLst>
                </a:gridCol>
                <a:gridCol w="1386946">
                  <a:extLst>
                    <a:ext uri="{9D8B030D-6E8A-4147-A177-3AD203B41FA5}">
                      <a16:colId xmlns:a16="http://schemas.microsoft.com/office/drawing/2014/main" val="20002"/>
                    </a:ext>
                  </a:extLst>
                </a:gridCol>
              </a:tblGrid>
              <a:tr h="370840">
                <a:tc gridSpan="3">
                  <a:txBody>
                    <a:bodyPr/>
                    <a:lstStyle/>
                    <a:p>
                      <a:pPr algn="ctr"/>
                      <a:r>
                        <a:rPr lang="en-US" dirty="0" smtClean="0"/>
                        <a:t>Below Average Scores = Risk of Falling</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dirty="0" smtClean="0"/>
                        <a:t>Age</a:t>
                      </a:r>
                      <a:endParaRPr lang="en-US" dirty="0"/>
                    </a:p>
                  </a:txBody>
                  <a:tcPr/>
                </a:tc>
                <a:tc>
                  <a:txBody>
                    <a:bodyPr/>
                    <a:lstStyle/>
                    <a:p>
                      <a:pPr algn="ctr"/>
                      <a:r>
                        <a:rPr lang="en-US" dirty="0" smtClean="0"/>
                        <a:t>Men</a:t>
                      </a:r>
                      <a:endParaRPr lang="en-US" dirty="0"/>
                    </a:p>
                  </a:txBody>
                  <a:tcPr/>
                </a:tc>
                <a:tc>
                  <a:txBody>
                    <a:bodyPr/>
                    <a:lstStyle/>
                    <a:p>
                      <a:pPr algn="ctr"/>
                      <a:r>
                        <a:rPr lang="en-US" dirty="0" smtClean="0"/>
                        <a:t>Women</a:t>
                      </a:r>
                      <a:endParaRPr lang="en-US" dirty="0"/>
                    </a:p>
                  </a:txBody>
                  <a:tcPr/>
                </a:tc>
                <a:extLst>
                  <a:ext uri="{0D108BD9-81ED-4DB2-BD59-A6C34878D82A}">
                    <a16:rowId xmlns:a16="http://schemas.microsoft.com/office/drawing/2014/main" val="10001"/>
                  </a:ext>
                </a:extLst>
              </a:tr>
              <a:tr h="370840">
                <a:tc>
                  <a:txBody>
                    <a:bodyPr/>
                    <a:lstStyle/>
                    <a:p>
                      <a:pPr algn="ctr"/>
                      <a:r>
                        <a:rPr lang="en-US" dirty="0" smtClean="0"/>
                        <a:t>60-64</a:t>
                      </a:r>
                      <a:endParaRPr lang="en-US" dirty="0"/>
                    </a:p>
                  </a:txBody>
                  <a:tcPr/>
                </a:tc>
                <a:tc>
                  <a:txBody>
                    <a:bodyPr/>
                    <a:lstStyle/>
                    <a:p>
                      <a:pPr algn="ctr"/>
                      <a:r>
                        <a:rPr lang="en-US" dirty="0" smtClean="0"/>
                        <a:t>&lt;14</a:t>
                      </a:r>
                      <a:endParaRPr lang="en-US" dirty="0"/>
                    </a:p>
                  </a:txBody>
                  <a:tcPr/>
                </a:tc>
                <a:tc>
                  <a:txBody>
                    <a:bodyPr/>
                    <a:lstStyle/>
                    <a:p>
                      <a:pPr algn="ctr"/>
                      <a:r>
                        <a:rPr lang="en-US" dirty="0" smtClean="0"/>
                        <a:t>&lt;12</a:t>
                      </a:r>
                      <a:endParaRPr lang="en-US" dirty="0"/>
                    </a:p>
                  </a:txBody>
                  <a:tcPr/>
                </a:tc>
                <a:extLst>
                  <a:ext uri="{0D108BD9-81ED-4DB2-BD59-A6C34878D82A}">
                    <a16:rowId xmlns:a16="http://schemas.microsoft.com/office/drawing/2014/main" val="10002"/>
                  </a:ext>
                </a:extLst>
              </a:tr>
              <a:tr h="370840">
                <a:tc>
                  <a:txBody>
                    <a:bodyPr/>
                    <a:lstStyle/>
                    <a:p>
                      <a:pPr algn="ctr"/>
                      <a:r>
                        <a:rPr lang="en-US" dirty="0" smtClean="0"/>
                        <a:t>65-69</a:t>
                      </a:r>
                      <a:endParaRPr lang="en-US" dirty="0"/>
                    </a:p>
                  </a:txBody>
                  <a:tcPr/>
                </a:tc>
                <a:tc>
                  <a:txBody>
                    <a:bodyPr/>
                    <a:lstStyle/>
                    <a:p>
                      <a:pPr algn="ctr"/>
                      <a:r>
                        <a:rPr lang="en-US" dirty="0" smtClean="0"/>
                        <a:t>&lt;12</a:t>
                      </a:r>
                      <a:endParaRPr lang="en-US" dirty="0"/>
                    </a:p>
                  </a:txBody>
                  <a:tcPr/>
                </a:tc>
                <a:tc>
                  <a:txBody>
                    <a:bodyPr/>
                    <a:lstStyle/>
                    <a:p>
                      <a:pPr algn="ctr"/>
                      <a:r>
                        <a:rPr lang="en-US" dirty="0" smtClean="0"/>
                        <a:t>&lt;11</a:t>
                      </a:r>
                      <a:endParaRPr lang="en-US" dirty="0"/>
                    </a:p>
                  </a:txBody>
                  <a:tcPr/>
                </a:tc>
                <a:extLst>
                  <a:ext uri="{0D108BD9-81ED-4DB2-BD59-A6C34878D82A}">
                    <a16:rowId xmlns:a16="http://schemas.microsoft.com/office/drawing/2014/main" val="10003"/>
                  </a:ext>
                </a:extLst>
              </a:tr>
              <a:tr h="370840">
                <a:tc>
                  <a:txBody>
                    <a:bodyPr/>
                    <a:lstStyle/>
                    <a:p>
                      <a:pPr algn="ctr"/>
                      <a:r>
                        <a:rPr lang="en-US" dirty="0" smtClean="0"/>
                        <a:t>70-74</a:t>
                      </a:r>
                      <a:endParaRPr lang="en-US" dirty="0"/>
                    </a:p>
                  </a:txBody>
                  <a:tcPr/>
                </a:tc>
                <a:tc>
                  <a:txBody>
                    <a:bodyPr/>
                    <a:lstStyle/>
                    <a:p>
                      <a:pPr algn="ctr"/>
                      <a:r>
                        <a:rPr lang="en-US" dirty="0" smtClean="0"/>
                        <a:t>&lt;12</a:t>
                      </a:r>
                      <a:endParaRPr lang="en-US" dirty="0"/>
                    </a:p>
                  </a:txBody>
                  <a:tcPr/>
                </a:tc>
                <a:tc>
                  <a:txBody>
                    <a:bodyPr/>
                    <a:lstStyle/>
                    <a:p>
                      <a:pPr algn="ctr"/>
                      <a:r>
                        <a:rPr lang="en-US" dirty="0" smtClean="0"/>
                        <a:t>&lt;10</a:t>
                      </a:r>
                      <a:endParaRPr lang="en-US" dirty="0"/>
                    </a:p>
                  </a:txBody>
                  <a:tcPr/>
                </a:tc>
                <a:extLst>
                  <a:ext uri="{0D108BD9-81ED-4DB2-BD59-A6C34878D82A}">
                    <a16:rowId xmlns:a16="http://schemas.microsoft.com/office/drawing/2014/main" val="10004"/>
                  </a:ext>
                </a:extLst>
              </a:tr>
              <a:tr h="370840">
                <a:tc>
                  <a:txBody>
                    <a:bodyPr/>
                    <a:lstStyle/>
                    <a:p>
                      <a:pPr algn="ctr"/>
                      <a:r>
                        <a:rPr lang="en-US" dirty="0" smtClean="0"/>
                        <a:t>75-79</a:t>
                      </a:r>
                      <a:endParaRPr lang="en-US" dirty="0"/>
                    </a:p>
                  </a:txBody>
                  <a:tcPr/>
                </a:tc>
                <a:tc>
                  <a:txBody>
                    <a:bodyPr/>
                    <a:lstStyle/>
                    <a:p>
                      <a:pPr algn="ctr"/>
                      <a:r>
                        <a:rPr lang="en-US" dirty="0" smtClean="0"/>
                        <a:t>&lt;11</a:t>
                      </a:r>
                      <a:endParaRPr lang="en-US" dirty="0"/>
                    </a:p>
                  </a:txBody>
                  <a:tcPr/>
                </a:tc>
                <a:tc>
                  <a:txBody>
                    <a:bodyPr/>
                    <a:lstStyle/>
                    <a:p>
                      <a:pPr algn="ctr"/>
                      <a:r>
                        <a:rPr lang="en-US" dirty="0" smtClean="0"/>
                        <a:t>&lt;10</a:t>
                      </a:r>
                      <a:endParaRPr lang="en-US" dirty="0"/>
                    </a:p>
                  </a:txBody>
                  <a:tcPr/>
                </a:tc>
                <a:extLst>
                  <a:ext uri="{0D108BD9-81ED-4DB2-BD59-A6C34878D82A}">
                    <a16:rowId xmlns:a16="http://schemas.microsoft.com/office/drawing/2014/main" val="10005"/>
                  </a:ext>
                </a:extLst>
              </a:tr>
              <a:tr h="370840">
                <a:tc>
                  <a:txBody>
                    <a:bodyPr/>
                    <a:lstStyle/>
                    <a:p>
                      <a:pPr algn="ctr"/>
                      <a:r>
                        <a:rPr lang="en-US" dirty="0" smtClean="0"/>
                        <a:t>80-84</a:t>
                      </a:r>
                      <a:endParaRPr lang="en-US" dirty="0"/>
                    </a:p>
                  </a:txBody>
                  <a:tcPr/>
                </a:tc>
                <a:tc>
                  <a:txBody>
                    <a:bodyPr/>
                    <a:lstStyle/>
                    <a:p>
                      <a:pPr algn="ctr"/>
                      <a:r>
                        <a:rPr lang="en-US" dirty="0" smtClean="0"/>
                        <a:t>&lt;10</a:t>
                      </a:r>
                      <a:endParaRPr lang="en-US" dirty="0"/>
                    </a:p>
                  </a:txBody>
                  <a:tcPr/>
                </a:tc>
                <a:tc>
                  <a:txBody>
                    <a:bodyPr/>
                    <a:lstStyle/>
                    <a:p>
                      <a:pPr algn="ctr"/>
                      <a:r>
                        <a:rPr lang="en-US" dirty="0" smtClean="0"/>
                        <a:t>&lt;9</a:t>
                      </a:r>
                      <a:endParaRPr lang="en-US" dirty="0"/>
                    </a:p>
                  </a:txBody>
                  <a:tcPr/>
                </a:tc>
                <a:extLst>
                  <a:ext uri="{0D108BD9-81ED-4DB2-BD59-A6C34878D82A}">
                    <a16:rowId xmlns:a16="http://schemas.microsoft.com/office/drawing/2014/main" val="10006"/>
                  </a:ext>
                </a:extLst>
              </a:tr>
              <a:tr h="370840">
                <a:tc>
                  <a:txBody>
                    <a:bodyPr/>
                    <a:lstStyle/>
                    <a:p>
                      <a:pPr algn="ctr"/>
                      <a:r>
                        <a:rPr lang="en-US" dirty="0" smtClean="0"/>
                        <a:t>85-89</a:t>
                      </a:r>
                      <a:endParaRPr lang="en-US" dirty="0"/>
                    </a:p>
                  </a:txBody>
                  <a:tcPr/>
                </a:tc>
                <a:tc>
                  <a:txBody>
                    <a:bodyPr/>
                    <a:lstStyle/>
                    <a:p>
                      <a:pPr algn="ctr"/>
                      <a:r>
                        <a:rPr lang="en-US" dirty="0" smtClean="0"/>
                        <a:t>&lt;8</a:t>
                      </a:r>
                      <a:endParaRPr lang="en-US" dirty="0"/>
                    </a:p>
                  </a:txBody>
                  <a:tcPr/>
                </a:tc>
                <a:tc>
                  <a:txBody>
                    <a:bodyPr/>
                    <a:lstStyle/>
                    <a:p>
                      <a:pPr algn="ctr"/>
                      <a:r>
                        <a:rPr lang="en-US" dirty="0" smtClean="0"/>
                        <a:t>&lt;8</a:t>
                      </a:r>
                      <a:endParaRPr lang="en-US" dirty="0"/>
                    </a:p>
                  </a:txBody>
                  <a:tcPr/>
                </a:tc>
                <a:extLst>
                  <a:ext uri="{0D108BD9-81ED-4DB2-BD59-A6C34878D82A}">
                    <a16:rowId xmlns:a16="http://schemas.microsoft.com/office/drawing/2014/main" val="10007"/>
                  </a:ext>
                </a:extLst>
              </a:tr>
              <a:tr h="370840">
                <a:tc>
                  <a:txBody>
                    <a:bodyPr/>
                    <a:lstStyle/>
                    <a:p>
                      <a:pPr algn="ctr"/>
                      <a:r>
                        <a:rPr lang="en-US" dirty="0" smtClean="0"/>
                        <a:t>90-94</a:t>
                      </a:r>
                      <a:endParaRPr lang="en-US" dirty="0"/>
                    </a:p>
                  </a:txBody>
                  <a:tcPr/>
                </a:tc>
                <a:tc>
                  <a:txBody>
                    <a:bodyPr/>
                    <a:lstStyle/>
                    <a:p>
                      <a:pPr algn="ctr"/>
                      <a:r>
                        <a:rPr lang="en-US" dirty="0" smtClean="0"/>
                        <a:t>&lt;7</a:t>
                      </a:r>
                      <a:endParaRPr lang="en-US" dirty="0"/>
                    </a:p>
                  </a:txBody>
                  <a:tcPr/>
                </a:tc>
                <a:tc>
                  <a:txBody>
                    <a:bodyPr/>
                    <a:lstStyle/>
                    <a:p>
                      <a:pPr algn="ctr"/>
                      <a:r>
                        <a:rPr lang="en-US" dirty="0" smtClean="0"/>
                        <a:t>&lt;4</a:t>
                      </a:r>
                      <a:endParaRPr lang="en-US" dirty="0"/>
                    </a:p>
                  </a:txBody>
                  <a:tcPr/>
                </a:tc>
                <a:extLst>
                  <a:ext uri="{0D108BD9-81ED-4DB2-BD59-A6C34878D82A}">
                    <a16:rowId xmlns:a16="http://schemas.microsoft.com/office/drawing/2014/main" val="10008"/>
                  </a:ext>
                </a:extLst>
              </a:tr>
            </a:tbl>
          </a:graphicData>
        </a:graphic>
      </p:graphicFrame>
      <p:pic>
        <p:nvPicPr>
          <p:cNvPr id="7170" name="Picture 2" descr="Image result for sit to stand with arms cros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015" y="3730752"/>
            <a:ext cx="2949546" cy="2257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366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4-Stage Balance Test</a:t>
            </a:r>
            <a:endParaRPr lang="en-US" dirty="0"/>
          </a:p>
        </p:txBody>
      </p:sp>
      <p:sp>
        <p:nvSpPr>
          <p:cNvPr id="3" name="Content Placeholder 2"/>
          <p:cNvSpPr>
            <a:spLocks noGrp="1"/>
          </p:cNvSpPr>
          <p:nvPr>
            <p:ph sz="half" idx="1"/>
          </p:nvPr>
        </p:nvSpPr>
        <p:spPr/>
        <p:txBody>
          <a:bodyPr/>
          <a:lstStyle/>
          <a:p>
            <a:r>
              <a:rPr lang="en-US" dirty="0" smtClean="0"/>
              <a:t>Demonstrate four test positions and hold the stance for 10 seconds each</a:t>
            </a:r>
          </a:p>
          <a:p>
            <a:pPr lvl="1"/>
            <a:r>
              <a:rPr lang="en-US" dirty="0" smtClean="0"/>
              <a:t>Feet together</a:t>
            </a:r>
          </a:p>
          <a:p>
            <a:pPr lvl="1"/>
            <a:r>
              <a:rPr lang="en-US" dirty="0" smtClean="0"/>
              <a:t>Staggered stance</a:t>
            </a:r>
          </a:p>
          <a:p>
            <a:pPr lvl="1"/>
            <a:r>
              <a:rPr lang="en-US" dirty="0" smtClean="0"/>
              <a:t>Tandem stance</a:t>
            </a:r>
          </a:p>
          <a:p>
            <a:pPr lvl="1"/>
            <a:r>
              <a:rPr lang="en-US" dirty="0" smtClean="0"/>
              <a:t>Standing on one foot</a:t>
            </a:r>
            <a:endParaRPr lang="en-US" dirty="0"/>
          </a:p>
        </p:txBody>
      </p:sp>
      <p:sp>
        <p:nvSpPr>
          <p:cNvPr id="4" name="Content Placeholder 3"/>
          <p:cNvSpPr>
            <a:spLocks noGrp="1"/>
          </p:cNvSpPr>
          <p:nvPr>
            <p:ph sz="half" idx="2"/>
          </p:nvPr>
        </p:nvSpPr>
        <p:spPr/>
        <p:txBody>
          <a:bodyPr/>
          <a:lstStyle/>
          <a:p>
            <a:r>
              <a:rPr lang="en-US" dirty="0" smtClean="0"/>
              <a:t>No assistive device use, eyes open</a:t>
            </a:r>
          </a:p>
          <a:p>
            <a:r>
              <a:rPr lang="en-US" dirty="0" smtClean="0"/>
              <a:t>Unable to hold tandem stance for 10 seconds = increased risk of falling</a:t>
            </a:r>
            <a:endParaRPr lang="en-US" dirty="0"/>
          </a:p>
        </p:txBody>
      </p:sp>
      <p:pic>
        <p:nvPicPr>
          <p:cNvPr id="8194" name="Picture 2" descr="Image result for 4 stage balance 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4448" y="4113408"/>
            <a:ext cx="5219823" cy="1537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075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Orthostatic Hypotension</a:t>
            </a:r>
            <a:endParaRPr lang="en-US" dirty="0"/>
          </a:p>
        </p:txBody>
      </p:sp>
      <p:sp>
        <p:nvSpPr>
          <p:cNvPr id="3" name="Content Placeholder 2"/>
          <p:cNvSpPr>
            <a:spLocks noGrp="1"/>
          </p:cNvSpPr>
          <p:nvPr>
            <p:ph sz="half" idx="1"/>
          </p:nvPr>
        </p:nvSpPr>
        <p:spPr/>
        <p:txBody>
          <a:bodyPr/>
          <a:lstStyle/>
          <a:p>
            <a:r>
              <a:rPr lang="en-US" dirty="0" smtClean="0"/>
              <a:t>A decrease in blood pressure that occurs during a change in position</a:t>
            </a:r>
          </a:p>
          <a:p>
            <a:r>
              <a:rPr lang="en-US" dirty="0" smtClean="0"/>
              <a:t>Check BP after lying down for 5 minutes</a:t>
            </a:r>
          </a:p>
          <a:p>
            <a:r>
              <a:rPr lang="en-US" dirty="0" smtClean="0"/>
              <a:t>Check BP immediately after standing</a:t>
            </a:r>
          </a:p>
          <a:p>
            <a:r>
              <a:rPr lang="en-US" dirty="0" smtClean="0"/>
              <a:t>Check BP 3 minutes after standing</a:t>
            </a:r>
            <a:endParaRPr lang="en-US" dirty="0"/>
          </a:p>
        </p:txBody>
      </p:sp>
      <p:sp>
        <p:nvSpPr>
          <p:cNvPr id="4" name="Content Placeholder 3"/>
          <p:cNvSpPr>
            <a:spLocks noGrp="1"/>
          </p:cNvSpPr>
          <p:nvPr>
            <p:ph sz="half" idx="2"/>
          </p:nvPr>
        </p:nvSpPr>
        <p:spPr/>
        <p:txBody>
          <a:bodyPr/>
          <a:lstStyle/>
          <a:p>
            <a:r>
              <a:rPr lang="en-US" dirty="0" smtClean="0"/>
              <a:t>A drop of &gt;20, lightheadedness or dizziness is abnormal</a:t>
            </a:r>
            <a:endParaRPr lang="en-US" dirty="0"/>
          </a:p>
        </p:txBody>
      </p:sp>
      <p:pic>
        <p:nvPicPr>
          <p:cNvPr id="9218" name="Picture 2" descr="Image result for blood pressure sta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3266" y="3299258"/>
            <a:ext cx="3401490" cy="2721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375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Assessment</a:t>
            </a:r>
            <a:endParaRPr lang="en-US" dirty="0"/>
          </a:p>
        </p:txBody>
      </p:sp>
      <p:sp>
        <p:nvSpPr>
          <p:cNvPr id="5" name="Content Placeholder 4"/>
          <p:cNvSpPr>
            <a:spLocks noGrp="1"/>
          </p:cNvSpPr>
          <p:nvPr>
            <p:ph idx="1"/>
          </p:nvPr>
        </p:nvSpPr>
        <p:spPr/>
        <p:txBody>
          <a:bodyPr>
            <a:normAutofit/>
          </a:bodyPr>
          <a:lstStyle/>
          <a:p>
            <a:r>
              <a:rPr lang="en-US" dirty="0" smtClean="0"/>
              <a:t>Review medication list and schedule a follow-up with doctor to discuss nonpharmacological alternatives</a:t>
            </a:r>
          </a:p>
          <a:p>
            <a:r>
              <a:rPr lang="en-US" dirty="0" smtClean="0"/>
              <a:t>Medications that affect balance:</a:t>
            </a:r>
          </a:p>
          <a:p>
            <a:pPr lvl="1"/>
            <a:r>
              <a:rPr lang="en-US" dirty="0" smtClean="0"/>
              <a:t>Anticonvulsants		Sedatives</a:t>
            </a:r>
          </a:p>
          <a:p>
            <a:pPr lvl="1"/>
            <a:r>
              <a:rPr lang="en-US" dirty="0" smtClean="0"/>
              <a:t>Antidepressants		Antihistamines</a:t>
            </a:r>
          </a:p>
          <a:p>
            <a:pPr lvl="1"/>
            <a:r>
              <a:rPr lang="en-US" dirty="0" smtClean="0"/>
              <a:t>Antipsychotics		Muscle relaxants</a:t>
            </a:r>
          </a:p>
          <a:p>
            <a:pPr lvl="1"/>
            <a:r>
              <a:rPr lang="en-US" dirty="0" smtClean="0"/>
              <a:t>Benzodiazepines		Medications for blood pressure</a:t>
            </a:r>
          </a:p>
          <a:p>
            <a:pPr lvl="1"/>
            <a:r>
              <a:rPr lang="en-US" dirty="0" smtClean="0"/>
              <a:t>Opioids			Blood thinners</a:t>
            </a:r>
            <a:endParaRPr lang="en-US" dirty="0"/>
          </a:p>
        </p:txBody>
      </p:sp>
    </p:spTree>
    <p:extLst>
      <p:ext uri="{BB962C8B-B14F-4D97-AF65-F5344CB8AC3E}">
        <p14:creationId xmlns:p14="http://schemas.microsoft.com/office/powerpoint/2010/main" val="258944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Assessment</a:t>
            </a:r>
            <a:endParaRPr lang="en-US" dirty="0"/>
          </a:p>
        </p:txBody>
      </p:sp>
      <p:sp>
        <p:nvSpPr>
          <p:cNvPr id="3" name="Content Placeholder 2"/>
          <p:cNvSpPr>
            <a:spLocks noGrp="1"/>
          </p:cNvSpPr>
          <p:nvPr>
            <p:ph idx="1"/>
          </p:nvPr>
        </p:nvSpPr>
        <p:spPr/>
        <p:txBody>
          <a:bodyPr/>
          <a:lstStyle/>
          <a:p>
            <a:r>
              <a:rPr lang="en-US" dirty="0" smtClean="0"/>
              <a:t>Is the eyeglass prescription current?</a:t>
            </a:r>
          </a:p>
          <a:p>
            <a:r>
              <a:rPr lang="en-US" dirty="0" smtClean="0"/>
              <a:t>Transition lenses</a:t>
            </a:r>
          </a:p>
          <a:p>
            <a:r>
              <a:rPr lang="en-US" dirty="0" smtClean="0"/>
              <a:t>Bifocals</a:t>
            </a:r>
            <a:endParaRPr lang="en-US" dirty="0"/>
          </a:p>
        </p:txBody>
      </p:sp>
      <p:pic>
        <p:nvPicPr>
          <p:cNvPr id="10242" name="Picture 2" descr="Image result for what do you see through bifoc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9135" y="3058331"/>
            <a:ext cx="4791329" cy="2646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616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a:t>
            </a:r>
            <a:endParaRPr lang="en-US" dirty="0"/>
          </a:p>
        </p:txBody>
      </p:sp>
      <p:sp>
        <p:nvSpPr>
          <p:cNvPr id="3" name="Content Placeholder 2"/>
          <p:cNvSpPr>
            <a:spLocks noGrp="1"/>
          </p:cNvSpPr>
          <p:nvPr>
            <p:ph idx="1"/>
          </p:nvPr>
        </p:nvSpPr>
        <p:spPr/>
        <p:txBody>
          <a:bodyPr/>
          <a:lstStyle/>
          <a:p>
            <a:pPr marL="0" indent="0">
              <a:buNone/>
            </a:pPr>
            <a:r>
              <a:rPr lang="en-US" sz="3600" dirty="0" smtClean="0"/>
              <a:t>Evidence tells us...</a:t>
            </a:r>
            <a:r>
              <a:rPr lang="en-US" sz="3600" dirty="0"/>
              <a:t> Falls are preventable!</a:t>
            </a:r>
          </a:p>
          <a:p>
            <a:pPr marL="0" indent="0">
              <a:buNone/>
            </a:pPr>
            <a:endParaRPr lang="en-US" dirty="0" smtClean="0"/>
          </a:p>
        </p:txBody>
      </p:sp>
      <p:pic>
        <p:nvPicPr>
          <p:cNvPr id="4" name="Picture 2" descr="Image result for falls are preven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290" y="3327653"/>
            <a:ext cx="6667500"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427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Identify falls as an intervention priority for aging adults</a:t>
            </a:r>
          </a:p>
          <a:p>
            <a:r>
              <a:rPr lang="en-US" dirty="0" smtClean="0"/>
              <a:t>Differentiate among assessments for balance and risk of falling</a:t>
            </a:r>
          </a:p>
          <a:p>
            <a:r>
              <a:rPr lang="en-US" dirty="0" smtClean="0"/>
              <a:t>Examine intervention strategies to prevent falls</a:t>
            </a:r>
          </a:p>
          <a:p>
            <a:r>
              <a:rPr lang="en-US" dirty="0" smtClean="0"/>
              <a:t>Identify resources for fall prevention initiations</a:t>
            </a:r>
          </a:p>
          <a:p>
            <a:r>
              <a:rPr lang="en-US" dirty="0" smtClean="0"/>
              <a:t>Demonstrate implementation of the STEADI initiative for fall prevention strategies</a:t>
            </a:r>
          </a:p>
          <a:p>
            <a:endParaRPr lang="en-US" dirty="0" smtClean="0"/>
          </a:p>
          <a:p>
            <a:pPr marL="0" indent="0">
              <a:buNone/>
            </a:pPr>
            <a:endParaRPr lang="en-US" dirty="0"/>
          </a:p>
        </p:txBody>
      </p:sp>
    </p:spTree>
    <p:extLst>
      <p:ext uri="{BB962C8B-B14F-4D97-AF65-F5344CB8AC3E}">
        <p14:creationId xmlns:p14="http://schemas.microsoft.com/office/powerpoint/2010/main" val="4048320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Referral to Therapy Services</a:t>
            </a:r>
            <a:endParaRPr lang="en-US" dirty="0"/>
          </a:p>
        </p:txBody>
      </p:sp>
      <p:sp>
        <p:nvSpPr>
          <p:cNvPr id="3" name="Content Placeholder 2"/>
          <p:cNvSpPr>
            <a:spLocks noGrp="1"/>
          </p:cNvSpPr>
          <p:nvPr>
            <p:ph idx="1"/>
          </p:nvPr>
        </p:nvSpPr>
        <p:spPr/>
        <p:txBody>
          <a:bodyPr/>
          <a:lstStyle/>
          <a:p>
            <a:r>
              <a:rPr lang="en-US" dirty="0"/>
              <a:t>Balance and gait training</a:t>
            </a:r>
          </a:p>
          <a:p>
            <a:r>
              <a:rPr lang="en-US" dirty="0"/>
              <a:t>Exercise</a:t>
            </a:r>
          </a:p>
          <a:p>
            <a:r>
              <a:rPr lang="en-US" dirty="0"/>
              <a:t>Training for assistive device use</a:t>
            </a:r>
          </a:p>
          <a:p>
            <a:r>
              <a:rPr lang="en-US" dirty="0"/>
              <a:t>Environmental modification</a:t>
            </a:r>
          </a:p>
          <a:p>
            <a:r>
              <a:rPr lang="en-US" dirty="0"/>
              <a:t>Continence training</a:t>
            </a:r>
          </a:p>
          <a:p>
            <a:r>
              <a:rPr lang="en-US" dirty="0"/>
              <a:t>Multi-factorial fall prevention intervention</a:t>
            </a:r>
          </a:p>
          <a:p>
            <a:endParaRPr lang="en-US" dirty="0"/>
          </a:p>
        </p:txBody>
      </p:sp>
      <p:pic>
        <p:nvPicPr>
          <p:cNvPr id="1026" name="Picture 2" descr="Image result for therapy balance tra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887" y="2438400"/>
            <a:ext cx="3758057" cy="2186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29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Multi-factorial Fall Prevention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Multidisciplinary intervention approach targeting multiple factors that lead to falls:</a:t>
            </a:r>
          </a:p>
          <a:p>
            <a:pPr lvl="1"/>
            <a:r>
              <a:rPr lang="en-US" dirty="0" smtClean="0"/>
              <a:t>Vision and hearing screen</a:t>
            </a:r>
          </a:p>
          <a:p>
            <a:pPr lvl="1"/>
            <a:r>
              <a:rPr lang="en-US" dirty="0" smtClean="0"/>
              <a:t>Medication review</a:t>
            </a:r>
          </a:p>
          <a:p>
            <a:pPr lvl="1"/>
            <a:r>
              <a:rPr lang="en-US" dirty="0" smtClean="0"/>
              <a:t>Home assessment and modification</a:t>
            </a:r>
          </a:p>
          <a:p>
            <a:pPr lvl="1"/>
            <a:r>
              <a:rPr lang="en-US" dirty="0" smtClean="0"/>
              <a:t>Self-care training</a:t>
            </a:r>
          </a:p>
          <a:p>
            <a:pPr lvl="1"/>
            <a:r>
              <a:rPr lang="en-US" dirty="0" smtClean="0"/>
              <a:t>Falls efficacy and confidence training</a:t>
            </a:r>
          </a:p>
          <a:p>
            <a:pPr lvl="1"/>
            <a:r>
              <a:rPr lang="en-US" dirty="0" smtClean="0"/>
              <a:t>Compensatory strategies</a:t>
            </a:r>
          </a:p>
          <a:p>
            <a:pPr lvl="1"/>
            <a:r>
              <a:rPr lang="en-US" dirty="0" smtClean="0"/>
              <a:t>Continence</a:t>
            </a:r>
          </a:p>
          <a:p>
            <a:pPr lvl="1"/>
            <a:r>
              <a:rPr lang="en-US" dirty="0" smtClean="0"/>
              <a:t>Exercise</a:t>
            </a:r>
          </a:p>
          <a:p>
            <a:pPr lvl="1"/>
            <a:r>
              <a:rPr lang="en-US" dirty="0" smtClean="0"/>
              <a:t>Group activities</a:t>
            </a:r>
            <a:endParaRPr lang="en-US" dirty="0"/>
          </a:p>
        </p:txBody>
      </p:sp>
      <p:pic>
        <p:nvPicPr>
          <p:cNvPr id="2052" name="Picture 4" descr="Image result for multidisciplinary interven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985" y="3224518"/>
            <a:ext cx="3849497" cy="256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014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0968473"/>
              </p:ext>
            </p:extLst>
          </p:nvPr>
        </p:nvGraphicFramePr>
        <p:xfrm>
          <a:off x="3848100" y="2286000"/>
          <a:ext cx="5951171"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8356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Alternating Lunge</a:t>
            </a:r>
            <a:endParaRPr lang="en-US" dirty="0"/>
          </a:p>
        </p:txBody>
      </p:sp>
      <p:pic>
        <p:nvPicPr>
          <p:cNvPr id="11266" name="Picture 2" descr="Image result for alternating lunges elderly"/>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956719" y="2438400"/>
            <a:ext cx="4114800"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p:txBody>
          <a:bodyPr/>
          <a:lstStyle/>
          <a:p>
            <a:pPr marL="0" indent="0">
              <a:buNone/>
            </a:pPr>
            <a:r>
              <a:rPr lang="en-US" dirty="0" smtClean="0"/>
              <a:t>Keeping your back straight, step forward with one foot.</a:t>
            </a:r>
          </a:p>
          <a:p>
            <a:pPr marL="0" indent="0">
              <a:buNone/>
            </a:pPr>
            <a:r>
              <a:rPr lang="en-US" dirty="0" smtClean="0"/>
              <a:t>Bend your front knee until your back knee almost touches the floor.  Front knee should not pass your toe.</a:t>
            </a:r>
          </a:p>
          <a:p>
            <a:pPr marL="0" indent="0">
              <a:buNone/>
            </a:pPr>
            <a:r>
              <a:rPr lang="en-US" dirty="0" smtClean="0"/>
              <a:t>Push through your front leg to return to standing.</a:t>
            </a:r>
          </a:p>
          <a:p>
            <a:pPr marL="0" indent="0">
              <a:buNone/>
            </a:pPr>
            <a:r>
              <a:rPr lang="en-US" dirty="0" smtClean="0"/>
              <a:t>Repeat with the opposite leg.</a:t>
            </a:r>
          </a:p>
          <a:p>
            <a:pPr marL="0" indent="0">
              <a:buNone/>
            </a:pPr>
            <a:r>
              <a:rPr lang="en-US" dirty="0" smtClean="0"/>
              <a:t>Do 5x on each leg.</a:t>
            </a:r>
            <a:endParaRPr lang="en-US" dirty="0"/>
          </a:p>
        </p:txBody>
      </p:sp>
    </p:spTree>
    <p:extLst>
      <p:ext uri="{BB962C8B-B14F-4D97-AF65-F5344CB8AC3E}">
        <p14:creationId xmlns:p14="http://schemas.microsoft.com/office/powerpoint/2010/main" val="2089930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Leg Stand</a:t>
            </a:r>
            <a:endParaRPr lang="en-US" dirty="0"/>
          </a:p>
        </p:txBody>
      </p:sp>
      <p:sp>
        <p:nvSpPr>
          <p:cNvPr id="3" name="Content Placeholder 2"/>
          <p:cNvSpPr>
            <a:spLocks noGrp="1"/>
          </p:cNvSpPr>
          <p:nvPr>
            <p:ph sz="half" idx="1"/>
          </p:nvPr>
        </p:nvSpPr>
        <p:spPr/>
        <p:txBody>
          <a:bodyPr/>
          <a:lstStyle/>
          <a:p>
            <a:pPr marL="0" indent="0">
              <a:buNone/>
            </a:pPr>
            <a:r>
              <a:rPr lang="en-US" dirty="0" smtClean="0"/>
              <a:t>Stand with feet hip-width apart. Hold to a chair or wall if needed.</a:t>
            </a:r>
          </a:p>
          <a:p>
            <a:pPr marL="0" indent="0">
              <a:buNone/>
            </a:pPr>
            <a:r>
              <a:rPr lang="en-US" dirty="0" smtClean="0"/>
              <a:t>Life one foot off the ground and hold for 10-15 seconds.</a:t>
            </a:r>
          </a:p>
          <a:p>
            <a:pPr marL="0" indent="0">
              <a:buNone/>
            </a:pPr>
            <a:r>
              <a:rPr lang="en-US" dirty="0" smtClean="0"/>
              <a:t>Repeat with the opposite foot.</a:t>
            </a:r>
          </a:p>
          <a:p>
            <a:pPr marL="0" indent="0">
              <a:buNone/>
            </a:pPr>
            <a:r>
              <a:rPr lang="en-US" dirty="0" smtClean="0"/>
              <a:t>Do 5x on each leg.</a:t>
            </a:r>
            <a:endParaRPr lang="en-US" dirty="0"/>
          </a:p>
        </p:txBody>
      </p:sp>
      <p:pic>
        <p:nvPicPr>
          <p:cNvPr id="12290" name="Picture 2" descr="Image result for single leg stand elderl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543800" y="2592286"/>
            <a:ext cx="4160838" cy="3349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694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Chair Push-Ups</a:t>
            </a:r>
            <a:endParaRPr lang="en-US" dirty="0"/>
          </a:p>
        </p:txBody>
      </p:sp>
      <p:sp>
        <p:nvSpPr>
          <p:cNvPr id="4" name="Content Placeholder 3"/>
          <p:cNvSpPr>
            <a:spLocks noGrp="1"/>
          </p:cNvSpPr>
          <p:nvPr>
            <p:ph sz="half" idx="2"/>
          </p:nvPr>
        </p:nvSpPr>
        <p:spPr/>
        <p:txBody>
          <a:bodyPr/>
          <a:lstStyle/>
          <a:p>
            <a:pPr marL="0" indent="0">
              <a:buNone/>
            </a:pPr>
            <a:r>
              <a:rPr lang="en-US" dirty="0" smtClean="0"/>
              <a:t>Brace your hands on the arm rests of a chair.</a:t>
            </a:r>
          </a:p>
          <a:p>
            <a:pPr marL="0" indent="0">
              <a:buNone/>
            </a:pPr>
            <a:r>
              <a:rPr lang="en-US" dirty="0" smtClean="0"/>
              <a:t>Slowly lift your body out of the chair, using your legs as little as possible.</a:t>
            </a:r>
          </a:p>
          <a:p>
            <a:pPr marL="0" indent="0">
              <a:buNone/>
            </a:pPr>
            <a:r>
              <a:rPr lang="en-US" dirty="0" smtClean="0"/>
              <a:t>Slowly return to the chair.</a:t>
            </a:r>
          </a:p>
          <a:p>
            <a:pPr marL="0" indent="0">
              <a:buNone/>
            </a:pPr>
            <a:r>
              <a:rPr lang="en-US" dirty="0" smtClean="0"/>
              <a:t>Do 5x.</a:t>
            </a:r>
          </a:p>
          <a:p>
            <a:pPr marL="0" indent="0">
              <a:buNone/>
            </a:pPr>
            <a:r>
              <a:rPr lang="en-US" dirty="0" smtClean="0"/>
              <a:t>As this gets easier, try standing without using your arms.</a:t>
            </a:r>
            <a:endParaRPr lang="en-US" dirty="0"/>
          </a:p>
        </p:txBody>
      </p:sp>
      <p:pic>
        <p:nvPicPr>
          <p:cNvPr id="13314" name="Picture 2" descr="Image result for chair push ups elderly"/>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933700" y="2592286"/>
            <a:ext cx="4160838" cy="3349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7821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Toe Touches</a:t>
            </a:r>
            <a:endParaRPr lang="en-US" dirty="0"/>
          </a:p>
        </p:txBody>
      </p:sp>
      <p:sp>
        <p:nvSpPr>
          <p:cNvPr id="3" name="Content Placeholder 2"/>
          <p:cNvSpPr>
            <a:spLocks noGrp="1"/>
          </p:cNvSpPr>
          <p:nvPr>
            <p:ph sz="half" idx="1"/>
          </p:nvPr>
        </p:nvSpPr>
        <p:spPr/>
        <p:txBody>
          <a:bodyPr/>
          <a:lstStyle/>
          <a:p>
            <a:pPr marL="0" indent="0">
              <a:buNone/>
            </a:pPr>
            <a:r>
              <a:rPr lang="en-US" dirty="0" smtClean="0"/>
              <a:t>While standing, slowly roll your shoulders and upper body forward to reach toward your toes.</a:t>
            </a:r>
          </a:p>
          <a:p>
            <a:pPr marL="0" indent="0">
              <a:buNone/>
            </a:pPr>
            <a:r>
              <a:rPr lang="en-US" dirty="0" smtClean="0"/>
              <a:t>Keep a slight bend in your knees to protect your back.  Reach only as far as your current flexibility allows.</a:t>
            </a:r>
          </a:p>
          <a:p>
            <a:pPr marL="0" indent="0">
              <a:buNone/>
            </a:pPr>
            <a:r>
              <a:rPr lang="en-US" dirty="0" smtClean="0"/>
              <a:t>Slowly roll back up to standing.</a:t>
            </a:r>
          </a:p>
          <a:p>
            <a:pPr marL="0" indent="0">
              <a:buNone/>
            </a:pPr>
            <a:r>
              <a:rPr lang="en-US" dirty="0" smtClean="0"/>
              <a:t>Do 5x.</a:t>
            </a:r>
            <a:endParaRPr lang="en-US" dirty="0"/>
          </a:p>
        </p:txBody>
      </p:sp>
      <p:pic>
        <p:nvPicPr>
          <p:cNvPr id="14338" name="Picture 2" descr="Image result for standing toe touch elderly"/>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2603690"/>
            <a:ext cx="4160838" cy="3327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3874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Modification</a:t>
            </a:r>
            <a:endParaRPr lang="en-US" dirty="0"/>
          </a:p>
        </p:txBody>
      </p:sp>
      <p:sp>
        <p:nvSpPr>
          <p:cNvPr id="4" name="Content Placeholder 3"/>
          <p:cNvSpPr>
            <a:spLocks noGrp="1"/>
          </p:cNvSpPr>
          <p:nvPr>
            <p:ph sz="half" idx="1"/>
          </p:nvPr>
        </p:nvSpPr>
        <p:spPr/>
        <p:txBody>
          <a:bodyPr>
            <a:normAutofit/>
          </a:bodyPr>
          <a:lstStyle/>
          <a:p>
            <a:r>
              <a:rPr lang="en-US" dirty="0" smtClean="0"/>
              <a:t>Remove clutter and throw rugs</a:t>
            </a:r>
          </a:p>
          <a:p>
            <a:r>
              <a:rPr lang="en-US" dirty="0" smtClean="0"/>
              <a:t>Relocate frequently used items to within reach, or use a sturdy stool with a hand rail to reach items</a:t>
            </a:r>
          </a:p>
          <a:p>
            <a:r>
              <a:rPr lang="en-US" dirty="0" smtClean="0"/>
              <a:t>Install grab bars in the bathroom instead of using towel racks or sinks for balance</a:t>
            </a:r>
          </a:p>
          <a:p>
            <a:r>
              <a:rPr lang="en-US" dirty="0" smtClean="0"/>
              <a:t>Place nightlights in all hallways, bathrooms and stairways</a:t>
            </a:r>
            <a:endParaRPr lang="en-US" dirty="0"/>
          </a:p>
        </p:txBody>
      </p:sp>
      <p:sp>
        <p:nvSpPr>
          <p:cNvPr id="5" name="Content Placeholder 4"/>
          <p:cNvSpPr>
            <a:spLocks noGrp="1"/>
          </p:cNvSpPr>
          <p:nvPr>
            <p:ph sz="half" idx="2"/>
          </p:nvPr>
        </p:nvSpPr>
        <p:spPr/>
        <p:txBody>
          <a:bodyPr>
            <a:normAutofit/>
          </a:bodyPr>
          <a:lstStyle/>
          <a:p>
            <a:r>
              <a:rPr lang="en-US" dirty="0" smtClean="0"/>
              <a:t>Immediately wipe up any spills from the floor</a:t>
            </a:r>
          </a:p>
          <a:p>
            <a:r>
              <a:rPr lang="en-US" dirty="0" smtClean="0"/>
              <a:t>Add hand rails to any steps into the home</a:t>
            </a:r>
          </a:p>
          <a:p>
            <a:r>
              <a:rPr lang="en-US" dirty="0" smtClean="0"/>
              <a:t>Position phone within reach of bed</a:t>
            </a:r>
            <a:endParaRPr lang="en-US" dirty="0"/>
          </a:p>
        </p:txBody>
      </p:sp>
    </p:spTree>
    <p:extLst>
      <p:ext uri="{BB962C8B-B14F-4D97-AF65-F5344CB8AC3E}">
        <p14:creationId xmlns:p14="http://schemas.microsoft.com/office/powerpoint/2010/main" val="1229922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 Falls While Toileting</a:t>
            </a:r>
            <a:endParaRPr lang="en-US" dirty="0"/>
          </a:p>
        </p:txBody>
      </p:sp>
      <p:sp>
        <p:nvSpPr>
          <p:cNvPr id="5" name="Content Placeholder 4"/>
          <p:cNvSpPr>
            <a:spLocks noGrp="1"/>
          </p:cNvSpPr>
          <p:nvPr>
            <p:ph idx="1"/>
          </p:nvPr>
        </p:nvSpPr>
        <p:spPr>
          <a:xfrm>
            <a:off x="6800850" y="2438400"/>
            <a:ext cx="4903421" cy="3651504"/>
          </a:xfrm>
        </p:spPr>
        <p:txBody>
          <a:bodyPr>
            <a:normAutofit lnSpcReduction="10000"/>
          </a:bodyPr>
          <a:lstStyle/>
          <a:p>
            <a:pPr marL="0" indent="0">
              <a:buNone/>
            </a:pPr>
            <a:r>
              <a:rPr lang="en-US" dirty="0" smtClean="0"/>
              <a:t>Occupational therapists can help reduce falls related to toileting in many ways!</a:t>
            </a:r>
          </a:p>
          <a:p>
            <a:r>
              <a:rPr lang="en-US" dirty="0" smtClean="0"/>
              <a:t>Pelvic floor strengthening to reduce urgency and incontinence episodes</a:t>
            </a:r>
          </a:p>
          <a:p>
            <a:r>
              <a:rPr lang="en-US" dirty="0" smtClean="0"/>
              <a:t>Management of clothing and personal care devices</a:t>
            </a:r>
          </a:p>
          <a:p>
            <a:r>
              <a:rPr lang="en-US" dirty="0" smtClean="0"/>
              <a:t>Adaptive equipment to make nighttime toileting more accessible</a:t>
            </a:r>
          </a:p>
          <a:p>
            <a:r>
              <a:rPr lang="en-US" dirty="0" smtClean="0"/>
              <a:t>Strengthening and balance training for mobility to bathroom</a:t>
            </a:r>
          </a:p>
          <a:p>
            <a:pPr marL="0" indent="0">
              <a:buNone/>
            </a:pPr>
            <a:endParaRPr lang="en-US" dirty="0"/>
          </a:p>
        </p:txBody>
      </p:sp>
      <p:pic>
        <p:nvPicPr>
          <p:cNvPr id="17410" name="Picture 2" descr="Image result for walking to bathroom elderly"/>
          <p:cNvPicPr>
            <a:picLocks noChangeAspect="1" noChangeArrowheads="1"/>
          </p:cNvPicPr>
          <p:nvPr/>
        </p:nvPicPr>
        <p:blipFill rotWithShape="1">
          <a:blip r:embed="rId2">
            <a:extLst>
              <a:ext uri="{28A0092B-C50C-407E-A947-70E740481C1C}">
                <a14:useLocalDpi xmlns:a14="http://schemas.microsoft.com/office/drawing/2010/main" val="0"/>
              </a:ext>
            </a:extLst>
          </a:blip>
          <a:srcRect b="8100"/>
          <a:stretch/>
        </p:blipFill>
        <p:spPr bwMode="auto">
          <a:xfrm>
            <a:off x="2689225" y="2930652"/>
            <a:ext cx="4019550" cy="245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7322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Wellness and Group Programs</a:t>
            </a:r>
            <a:endParaRPr lang="en-US" dirty="0"/>
          </a:p>
        </p:txBody>
      </p:sp>
      <p:sp>
        <p:nvSpPr>
          <p:cNvPr id="6" name="Content Placeholder 5"/>
          <p:cNvSpPr>
            <a:spLocks noGrp="1"/>
          </p:cNvSpPr>
          <p:nvPr>
            <p:ph sz="half" idx="1"/>
          </p:nvPr>
        </p:nvSpPr>
        <p:spPr/>
        <p:txBody>
          <a:bodyPr/>
          <a:lstStyle/>
          <a:p>
            <a:pPr marL="0" indent="0">
              <a:buNone/>
            </a:pPr>
            <a:r>
              <a:rPr lang="en-US" dirty="0" smtClean="0"/>
              <a:t>A Matter of Balance Falls Prevention Program</a:t>
            </a:r>
          </a:p>
          <a:p>
            <a:r>
              <a:rPr lang="en-US" dirty="0" smtClean="0"/>
              <a:t>View falls as controllable and preventable through exercise, goal-setting, assertiveness training, and environmental modification</a:t>
            </a:r>
          </a:p>
          <a:p>
            <a:pPr marL="0" indent="0">
              <a:buNone/>
            </a:pPr>
            <a:r>
              <a:rPr lang="en-US" dirty="0" smtClean="0"/>
              <a:t>Tai Chi</a:t>
            </a:r>
          </a:p>
          <a:p>
            <a:r>
              <a:rPr lang="en-US" dirty="0" smtClean="0"/>
              <a:t>Slow movement forms improve flexibility, strength, mindfulness</a:t>
            </a:r>
          </a:p>
        </p:txBody>
      </p:sp>
      <p:pic>
        <p:nvPicPr>
          <p:cNvPr id="15362" name="Picture 2" descr="Image result for tai chi"/>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2576948"/>
            <a:ext cx="4160838" cy="3380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276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Falls: A Real Problem</a:t>
            </a:r>
            <a:endParaRPr lang="en-US" dirty="0"/>
          </a:p>
        </p:txBody>
      </p:sp>
      <p:sp>
        <p:nvSpPr>
          <p:cNvPr id="3" name="Content Placeholder 2"/>
          <p:cNvSpPr>
            <a:spLocks noGrp="1"/>
          </p:cNvSpPr>
          <p:nvPr>
            <p:ph idx="1"/>
          </p:nvPr>
        </p:nvSpPr>
        <p:spPr/>
        <p:txBody>
          <a:bodyPr/>
          <a:lstStyle/>
          <a:p>
            <a:r>
              <a:rPr lang="en-US" dirty="0" smtClean="0"/>
              <a:t>1/3 of individuals 65 and older, and 1/2 of individuals 80 and older fall each year</a:t>
            </a:r>
          </a:p>
          <a:p>
            <a:r>
              <a:rPr lang="en-US" dirty="0" smtClean="0"/>
              <a:t>Falls are the leading cause of fatal injury in older adults</a:t>
            </a:r>
          </a:p>
          <a:p>
            <a:r>
              <a:rPr lang="en-US" dirty="0" smtClean="0"/>
              <a:t>800,000 people are hospitalized for falls annually</a:t>
            </a:r>
          </a:p>
          <a:p>
            <a:r>
              <a:rPr lang="en-US" dirty="0" smtClean="0"/>
              <a:t>80% of falls happen in the bathroom</a:t>
            </a:r>
          </a:p>
          <a:p>
            <a:r>
              <a:rPr lang="en-US" dirty="0" smtClean="0"/>
              <a:t>Up to 50% of falls occur as a result of environmental factors</a:t>
            </a:r>
          </a:p>
          <a:p>
            <a:r>
              <a:rPr lang="en-US" dirty="0" smtClean="0"/>
              <a:t>$30,000 to treat one fall</a:t>
            </a:r>
          </a:p>
          <a:p>
            <a:r>
              <a:rPr lang="en-US" dirty="0" smtClean="0"/>
              <a:t>By 2020, $67,000,000,000 to treat falls annually</a:t>
            </a:r>
            <a:endParaRPr lang="en-US" dirty="0"/>
          </a:p>
        </p:txBody>
      </p:sp>
    </p:spTree>
    <p:extLst>
      <p:ext uri="{BB962C8B-B14F-4D97-AF65-F5344CB8AC3E}">
        <p14:creationId xmlns:p14="http://schemas.microsoft.com/office/powerpoint/2010/main" val="34792200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Interventions</a:t>
            </a:r>
            <a:endParaRPr lang="en-US" dirty="0"/>
          </a:p>
        </p:txBody>
      </p:sp>
      <p:sp>
        <p:nvSpPr>
          <p:cNvPr id="3" name="Content Placeholder 2"/>
          <p:cNvSpPr>
            <a:spLocks noGrp="1"/>
          </p:cNvSpPr>
          <p:nvPr>
            <p:ph idx="1"/>
          </p:nvPr>
        </p:nvSpPr>
        <p:spPr/>
        <p:txBody>
          <a:bodyPr>
            <a:normAutofit/>
          </a:bodyPr>
          <a:lstStyle/>
          <a:p>
            <a:r>
              <a:rPr lang="en-US" dirty="0" smtClean="0"/>
              <a:t>Compression stockings prevent orthostatic hypotension</a:t>
            </a:r>
          </a:p>
          <a:p>
            <a:r>
              <a:rPr lang="en-US" dirty="0" smtClean="0"/>
              <a:t>Supportive footwear with sturdy tread; avoid sandals, high heels, or open-back shoes</a:t>
            </a:r>
          </a:p>
          <a:p>
            <a:r>
              <a:rPr lang="en-US" dirty="0" smtClean="0"/>
              <a:t>Wait for glasses to fully transition when going indoors</a:t>
            </a:r>
          </a:p>
          <a:p>
            <a:r>
              <a:rPr lang="en-US" dirty="0" smtClean="0"/>
              <a:t>Use of mobility assistive devices</a:t>
            </a:r>
          </a:p>
          <a:p>
            <a:r>
              <a:rPr lang="en-US" dirty="0" smtClean="0"/>
              <a:t>Referral to podiatrist, ophthalmologist, pharmacist, PCP, as indicated</a:t>
            </a:r>
            <a:endParaRPr lang="en-US" dirty="0"/>
          </a:p>
        </p:txBody>
      </p:sp>
    </p:spTree>
    <p:extLst>
      <p:ext uri="{BB962C8B-B14F-4D97-AF65-F5344CB8AC3E}">
        <p14:creationId xmlns:p14="http://schemas.microsoft.com/office/powerpoint/2010/main" val="11468449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Mr. Ying</a:t>
            </a:r>
            <a:endParaRPr lang="en-US" dirty="0"/>
          </a:p>
        </p:txBody>
      </p:sp>
      <p:sp>
        <p:nvSpPr>
          <p:cNvPr id="3" name="Content Placeholder 2"/>
          <p:cNvSpPr>
            <a:spLocks noGrp="1"/>
          </p:cNvSpPr>
          <p:nvPr>
            <p:ph idx="1"/>
          </p:nvPr>
        </p:nvSpPr>
        <p:spPr>
          <a:xfrm>
            <a:off x="2933701" y="2338387"/>
            <a:ext cx="5524500" cy="3457869"/>
          </a:xfrm>
          <a:solidFill>
            <a:schemeClr val="bg2">
              <a:lumMod val="75000"/>
            </a:schemeClr>
          </a:solidFill>
        </p:spPr>
        <p:txBody>
          <a:bodyPr/>
          <a:lstStyle/>
          <a:p>
            <a:pPr marL="0" indent="0">
              <a:buNone/>
            </a:pPr>
            <a:r>
              <a:rPr lang="en-US" dirty="0"/>
              <a:t>Mr. Ying is an 84-year-old Asian male who lives in an apartment that adjoins his son’s house. Mr. Ying is accompanied to this clinic visit by his son who assists with the history. Although previously outgoing and social, Mr. Ying recently has been limiting his outside activities. </a:t>
            </a:r>
          </a:p>
        </p:txBody>
      </p:sp>
      <p:pic>
        <p:nvPicPr>
          <p:cNvPr id="7" name="Picture 6"/>
          <p:cNvPicPr>
            <a:picLocks noChangeAspect="1"/>
          </p:cNvPicPr>
          <p:nvPr/>
        </p:nvPicPr>
        <p:blipFill>
          <a:blip r:embed="rId2"/>
          <a:stretch>
            <a:fillRect/>
          </a:stretch>
        </p:blipFill>
        <p:spPr>
          <a:xfrm>
            <a:off x="8458201" y="2338387"/>
            <a:ext cx="3052763" cy="3457869"/>
          </a:xfrm>
          <a:prstGeom prst="rect">
            <a:avLst/>
          </a:prstGeom>
        </p:spPr>
      </p:pic>
    </p:spTree>
    <p:extLst>
      <p:ext uri="{BB962C8B-B14F-4D97-AF65-F5344CB8AC3E}">
        <p14:creationId xmlns:p14="http://schemas.microsoft.com/office/powerpoint/2010/main" val="5856328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History</a:t>
            </a:r>
            <a:endParaRPr lang="en-US" dirty="0"/>
          </a:p>
        </p:txBody>
      </p:sp>
      <p:sp>
        <p:nvSpPr>
          <p:cNvPr id="3" name="Content Placeholder 2"/>
          <p:cNvSpPr>
            <a:spLocks noGrp="1"/>
          </p:cNvSpPr>
          <p:nvPr>
            <p:ph idx="1"/>
          </p:nvPr>
        </p:nvSpPr>
        <p:spPr>
          <a:solidFill>
            <a:schemeClr val="bg2">
              <a:lumMod val="75000"/>
            </a:schemeClr>
          </a:solidFill>
        </p:spPr>
        <p:txBody>
          <a:bodyPr/>
          <a:lstStyle/>
          <a:p>
            <a:r>
              <a:rPr lang="en-US" dirty="0" smtClean="0"/>
              <a:t>Reports he feels dizzy when he stands up</a:t>
            </a:r>
          </a:p>
          <a:p>
            <a:r>
              <a:rPr lang="en-US" dirty="0" smtClean="0"/>
              <a:t>Uses a cane outside the house, uses furniture to support himself in the house</a:t>
            </a:r>
          </a:p>
          <a:p>
            <a:r>
              <a:rPr lang="en-US" dirty="0" smtClean="0"/>
              <a:t>No falls, but reports fear of falling and becoming a burden to his family</a:t>
            </a:r>
          </a:p>
          <a:p>
            <a:r>
              <a:rPr lang="en-US" dirty="0" smtClean="0"/>
              <a:t>Medical record includes spinal stenosis, depression, GERD, hypertension, hyperlipidemia, glaucoma</a:t>
            </a:r>
          </a:p>
          <a:p>
            <a:r>
              <a:rPr lang="en-US" dirty="0" smtClean="0"/>
              <a:t>Toilets &gt;2 times per night</a:t>
            </a:r>
          </a:p>
          <a:p>
            <a:r>
              <a:rPr lang="en-US" dirty="0" smtClean="0"/>
              <a:t>Requires assist for bathing</a:t>
            </a:r>
            <a:endParaRPr lang="en-US" dirty="0"/>
          </a:p>
        </p:txBody>
      </p:sp>
    </p:spTree>
    <p:extLst>
      <p:ext uri="{BB962C8B-B14F-4D97-AF65-F5344CB8AC3E}">
        <p14:creationId xmlns:p14="http://schemas.microsoft.com/office/powerpoint/2010/main" val="27149803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a:solidFill>
            <a:schemeClr val="bg2">
              <a:lumMod val="75000"/>
            </a:schemeClr>
          </a:solidFill>
        </p:spPr>
        <p:txBody>
          <a:bodyPr>
            <a:normAutofit/>
          </a:bodyPr>
          <a:lstStyle/>
          <a:p>
            <a:r>
              <a:rPr lang="en-US" dirty="0" smtClean="0"/>
              <a:t>Score of “4” on </a:t>
            </a:r>
            <a:r>
              <a:rPr lang="en-US" i="1" dirty="0" smtClean="0"/>
              <a:t>Stay Independent </a:t>
            </a:r>
            <a:r>
              <a:rPr lang="en-US" dirty="0" smtClean="0"/>
              <a:t>assessment</a:t>
            </a:r>
          </a:p>
          <a:p>
            <a:r>
              <a:rPr lang="en-US" dirty="0" smtClean="0"/>
              <a:t>TUG score: 15 seconds with cane</a:t>
            </a:r>
          </a:p>
          <a:p>
            <a:r>
              <a:rPr lang="en-US" dirty="0" smtClean="0"/>
              <a:t>30-Second Chair stand: 9</a:t>
            </a:r>
            <a:endParaRPr lang="en-US" dirty="0"/>
          </a:p>
          <a:p>
            <a:r>
              <a:rPr lang="en-US" dirty="0" smtClean="0"/>
              <a:t>4-Stage Balance Test: 10 seconds side by side; 3 seconds staggered stance</a:t>
            </a:r>
          </a:p>
          <a:p>
            <a:r>
              <a:rPr lang="en-US" dirty="0" smtClean="0"/>
              <a:t>Vitals:</a:t>
            </a:r>
          </a:p>
          <a:p>
            <a:pPr lvl="1"/>
            <a:r>
              <a:rPr lang="en-US" dirty="0" smtClean="0"/>
              <a:t>BP supine: 135/76</a:t>
            </a:r>
          </a:p>
          <a:p>
            <a:pPr lvl="1"/>
            <a:r>
              <a:rPr lang="en-US" dirty="0" smtClean="0"/>
              <a:t>BP sitting: 112/75</a:t>
            </a:r>
          </a:p>
          <a:p>
            <a:pPr lvl="1"/>
            <a:r>
              <a:rPr lang="en-US" dirty="0" smtClean="0"/>
              <a:t>BP standing: 116/76</a:t>
            </a:r>
            <a:endParaRPr lang="en-US" dirty="0"/>
          </a:p>
        </p:txBody>
      </p:sp>
    </p:spTree>
    <p:extLst>
      <p:ext uri="{BB962C8B-B14F-4D97-AF65-F5344CB8AC3E}">
        <p14:creationId xmlns:p14="http://schemas.microsoft.com/office/powerpoint/2010/main" val="8108428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a:t>
            </a:r>
            <a:endParaRPr lang="en-US" dirty="0"/>
          </a:p>
        </p:txBody>
      </p:sp>
      <p:sp>
        <p:nvSpPr>
          <p:cNvPr id="3" name="Content Placeholder 2"/>
          <p:cNvSpPr>
            <a:spLocks noGrp="1"/>
          </p:cNvSpPr>
          <p:nvPr>
            <p:ph idx="1"/>
          </p:nvPr>
        </p:nvSpPr>
        <p:spPr>
          <a:xfrm>
            <a:off x="2933701" y="2438400"/>
            <a:ext cx="8639174" cy="3651504"/>
          </a:xfrm>
          <a:solidFill>
            <a:schemeClr val="bg2">
              <a:lumMod val="75000"/>
            </a:schemeClr>
          </a:solidFill>
        </p:spPr>
        <p:txBody>
          <a:bodyPr>
            <a:normAutofit/>
          </a:bodyPr>
          <a:lstStyle/>
          <a:p>
            <a:r>
              <a:rPr lang="en-US" dirty="0" smtClean="0"/>
              <a:t>Implement strategies to reduce orthostatic hypotension</a:t>
            </a:r>
          </a:p>
          <a:p>
            <a:pPr lvl="1"/>
            <a:r>
              <a:rPr lang="en-US" dirty="0" smtClean="0"/>
              <a:t>Compression stockings</a:t>
            </a:r>
          </a:p>
          <a:p>
            <a:pPr lvl="1"/>
            <a:r>
              <a:rPr lang="en-US" dirty="0" smtClean="0"/>
              <a:t>Increased water intake</a:t>
            </a:r>
          </a:p>
          <a:p>
            <a:r>
              <a:rPr lang="en-US" dirty="0" smtClean="0"/>
              <a:t>Referral to PT for cane use and increasing balance</a:t>
            </a:r>
          </a:p>
          <a:p>
            <a:r>
              <a:rPr lang="en-US" dirty="0" smtClean="0"/>
              <a:t>Referral to OT for bathing, toileting, and home modification</a:t>
            </a:r>
          </a:p>
          <a:p>
            <a:r>
              <a:rPr lang="en-US" dirty="0" smtClean="0"/>
              <a:t>Increase lighting to the bathroom at night</a:t>
            </a:r>
          </a:p>
          <a:p>
            <a:r>
              <a:rPr lang="en-US" dirty="0" smtClean="0"/>
              <a:t>Refer to ophthalmologist for management of low vision</a:t>
            </a:r>
          </a:p>
          <a:p>
            <a:r>
              <a:rPr lang="en-US" dirty="0" smtClean="0"/>
              <a:t>Establish exercise regimen or wellness program</a:t>
            </a:r>
            <a:endParaRPr lang="en-US" dirty="0"/>
          </a:p>
        </p:txBody>
      </p:sp>
      <p:pic>
        <p:nvPicPr>
          <p:cNvPr id="5" name="Picture 4"/>
          <p:cNvPicPr>
            <a:picLocks noChangeAspect="1"/>
          </p:cNvPicPr>
          <p:nvPr/>
        </p:nvPicPr>
        <p:blipFill>
          <a:blip r:embed="rId2"/>
          <a:stretch>
            <a:fillRect/>
          </a:stretch>
        </p:blipFill>
        <p:spPr>
          <a:xfrm>
            <a:off x="9171230" y="4703793"/>
            <a:ext cx="2851884" cy="1695450"/>
          </a:xfrm>
          <a:prstGeom prst="rect">
            <a:avLst/>
          </a:prstGeom>
        </p:spPr>
      </p:pic>
    </p:spTree>
    <p:extLst>
      <p:ext uri="{BB962C8B-B14F-4D97-AF65-F5344CB8AC3E}">
        <p14:creationId xmlns:p14="http://schemas.microsoft.com/office/powerpoint/2010/main" val="27404867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Professionals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2400" dirty="0" smtClean="0"/>
              <a:t>STEADI toolkit can be downloaded from: </a:t>
            </a:r>
            <a:r>
              <a:rPr lang="en-US" sz="2400" dirty="0" smtClean="0">
                <a:hlinkClick r:id="rId2"/>
              </a:rPr>
              <a:t>https</a:t>
            </a:r>
            <a:r>
              <a:rPr lang="en-US" sz="2400" dirty="0">
                <a:hlinkClick r:id="rId2"/>
              </a:rPr>
              <a:t>://</a:t>
            </a:r>
            <a:r>
              <a:rPr lang="en-US" sz="2400" dirty="0" smtClean="0">
                <a:hlinkClick r:id="rId2"/>
              </a:rPr>
              <a:t>www.cdc.gov/steadi/materials.html</a:t>
            </a:r>
            <a:endParaRPr lang="en-US" sz="2400" dirty="0" smtClean="0"/>
          </a:p>
          <a:p>
            <a:pPr marL="0" indent="0">
              <a:buNone/>
            </a:pPr>
            <a:r>
              <a:rPr lang="en-US" sz="2400" dirty="0" smtClean="0"/>
              <a:t>A Matter of Balance website: </a:t>
            </a:r>
            <a:r>
              <a:rPr lang="en-US" sz="2400" dirty="0">
                <a:hlinkClick r:id="rId3"/>
              </a:rPr>
              <a:t>https://</a:t>
            </a:r>
            <a:r>
              <a:rPr lang="en-US" sz="2400" dirty="0" smtClean="0">
                <a:hlinkClick r:id="rId3"/>
              </a:rPr>
              <a:t>mainehealth.org/healthy-communities/healthy-aging/matter-of-balance</a:t>
            </a:r>
            <a:endParaRPr lang="en-US" sz="2400" dirty="0" smtClean="0"/>
          </a:p>
          <a:p>
            <a:pPr marL="0" indent="0">
              <a:buNone/>
            </a:pPr>
            <a:r>
              <a:rPr lang="en-US" sz="2400" dirty="0" smtClean="0"/>
              <a:t>Tai Chi for Health Institute website: </a:t>
            </a:r>
            <a:r>
              <a:rPr lang="en-US" sz="2400" dirty="0">
                <a:hlinkClick r:id="rId4"/>
              </a:rPr>
              <a:t>https://taichiforhealthinstitute.org</a:t>
            </a:r>
            <a:r>
              <a:rPr lang="en-US" sz="2400" dirty="0" smtClean="0">
                <a:hlinkClick r:id="rId4"/>
              </a:rPr>
              <a:t>/</a:t>
            </a:r>
            <a:endParaRPr lang="en-US" sz="2400" dirty="0" smtClean="0"/>
          </a:p>
          <a:p>
            <a:pPr marL="0" indent="0">
              <a:buNone/>
            </a:pPr>
            <a:r>
              <a:rPr lang="en-US" sz="2400" dirty="0" smtClean="0"/>
              <a:t>National Council on Aging Fall Prevention Resources: </a:t>
            </a:r>
            <a:r>
              <a:rPr lang="en-US" sz="2400" dirty="0">
                <a:hlinkClick r:id="rId5"/>
              </a:rPr>
              <a:t>https://www.ncoa.org/center-for-healthy-aging/falls-resource-center</a:t>
            </a:r>
            <a:r>
              <a:rPr lang="en-US" sz="2400" dirty="0" smtClean="0">
                <a:hlinkClick r:id="rId5"/>
              </a:rPr>
              <a:t>/</a:t>
            </a:r>
            <a:endParaRPr lang="en-US" sz="2400" dirty="0" smtClean="0"/>
          </a:p>
          <a:p>
            <a:pPr marL="0" indent="0">
              <a:buNone/>
            </a:pPr>
            <a:r>
              <a:rPr lang="en-US" sz="2400" dirty="0" smtClean="0"/>
              <a:t>Centers for Disease Control and Prevention Guide to Establishing Fall Prevention Programs: </a:t>
            </a:r>
            <a:r>
              <a:rPr lang="en-US" sz="2400" dirty="0">
                <a:hlinkClick r:id="rId6"/>
              </a:rPr>
              <a:t>https://</a:t>
            </a:r>
            <a:r>
              <a:rPr lang="en-US" sz="2400" dirty="0" smtClean="0">
                <a:hlinkClick r:id="rId6"/>
              </a:rPr>
              <a:t>www.cdc.gov/homeandrecreationalsafety/pdf/falls/FallPreventionGuide-2015-a.pdf</a:t>
            </a:r>
            <a:endParaRPr lang="en-US" sz="2400" dirty="0" smtClean="0"/>
          </a:p>
          <a:p>
            <a:pPr marL="0" indent="0">
              <a:buNone/>
            </a:pPr>
            <a:r>
              <a:rPr lang="en-US" sz="2400" dirty="0" smtClean="0"/>
              <a:t>American Occupational Therapy Association Fall Prevention </a:t>
            </a:r>
            <a:r>
              <a:rPr lang="en-US" sz="2400" dirty="0" err="1" smtClean="0"/>
              <a:t>Tipsheet</a:t>
            </a:r>
            <a:r>
              <a:rPr lang="en-US" sz="2400" dirty="0"/>
              <a:t>: </a:t>
            </a:r>
            <a:r>
              <a:rPr lang="en-US" sz="2400" dirty="0">
                <a:hlinkClick r:id="rId7"/>
              </a:rPr>
              <a:t>https://www.aota.org/~/</a:t>
            </a:r>
            <a:r>
              <a:rPr lang="en-US" sz="2400" dirty="0" smtClean="0">
                <a:hlinkClick r:id="rId7"/>
              </a:rPr>
              <a:t>media/Corporate/Files/AboutOT/consumers/Adults/Falls/Fall%20Prevention%20Tip%20Sheet.pdf</a:t>
            </a:r>
            <a:endParaRPr lang="en-US" sz="2400" dirty="0" smtClean="0"/>
          </a:p>
          <a:p>
            <a:pPr marL="0" indent="0">
              <a:buNone/>
            </a:pPr>
            <a:endParaRPr lang="en-US" sz="2400" dirty="0"/>
          </a:p>
        </p:txBody>
      </p:sp>
    </p:spTree>
    <p:extLst>
      <p:ext uri="{BB962C8B-B14F-4D97-AF65-F5344CB8AC3E}">
        <p14:creationId xmlns:p14="http://schemas.microsoft.com/office/powerpoint/2010/main" val="38077114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31319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American Occupational Therapy Association (2012). Fall prevention for older adults.  Accessed from </a:t>
            </a:r>
            <a:r>
              <a:rPr lang="en-US" dirty="0">
                <a:hlinkClick r:id="rId2"/>
              </a:rPr>
              <a:t>file:///C:/Users/Emily/Documents/Fall%20Prevention/Fall%20Prevention%20Tip%20Sheet.pdf</a:t>
            </a:r>
            <a:endParaRPr lang="en-US" dirty="0" smtClean="0"/>
          </a:p>
          <a:p>
            <a:pPr marL="0" indent="0">
              <a:buNone/>
            </a:pPr>
            <a:r>
              <a:rPr lang="en-US" dirty="0" smtClean="0"/>
              <a:t>Centers for Disease Control (2017).  STEADI: Older adult fall prevention.  Accessed from </a:t>
            </a:r>
            <a:r>
              <a:rPr lang="en-US" dirty="0">
                <a:hlinkClick r:id="rId3"/>
              </a:rPr>
              <a:t>https://www.cdc.gov/steadi/materials.html</a:t>
            </a:r>
            <a:endParaRPr lang="en-US" dirty="0" smtClean="0"/>
          </a:p>
          <a:p>
            <a:pPr marL="0" indent="0">
              <a:buNone/>
            </a:pPr>
            <a:r>
              <a:rPr lang="en-US" dirty="0" smtClean="0"/>
              <a:t>Fetters, A. (2017). The six best exercises for preventing falls in older adults. </a:t>
            </a:r>
            <a:r>
              <a:rPr lang="en-US" i="1" dirty="0" smtClean="0"/>
              <a:t>U.S. News &amp; World Report.</a:t>
            </a:r>
            <a:endParaRPr lang="en-US" dirty="0" smtClean="0"/>
          </a:p>
          <a:p>
            <a:pPr marL="0" indent="0">
              <a:buNone/>
            </a:pPr>
            <a:r>
              <a:rPr lang="en-US" dirty="0" smtClean="0"/>
              <a:t>National Council for Aging Care (2018). Fact sheet: Falls.  Accessed from </a:t>
            </a:r>
            <a:r>
              <a:rPr lang="en-US" dirty="0">
                <a:hlinkClick r:id="rId4"/>
              </a:rPr>
              <a:t>https://www.aging.com/falls-fact-sheet</a:t>
            </a:r>
            <a:r>
              <a:rPr lang="en-US" dirty="0" smtClean="0">
                <a:hlinkClick r:id="rId4"/>
              </a:rPr>
              <a:t>/</a:t>
            </a:r>
            <a:r>
              <a:rPr lang="en-US" dirty="0" smtClean="0"/>
              <a:t>.</a:t>
            </a:r>
          </a:p>
          <a:p>
            <a:pPr marL="0" indent="0">
              <a:buNone/>
            </a:pPr>
            <a:r>
              <a:rPr lang="en-US" dirty="0" smtClean="0"/>
              <a:t>National Council on Aging (2019). Evidence based fall prevention programs. Accessed from </a:t>
            </a:r>
            <a:r>
              <a:rPr lang="en-US" dirty="0">
                <a:hlinkClick r:id="rId5"/>
              </a:rPr>
              <a:t>https://www.ncoa.org/healthy-aging/falls-prevention/falls-prevention-programs-for-older-adults-2/</a:t>
            </a:r>
            <a:endParaRPr lang="en-US" dirty="0" smtClean="0"/>
          </a:p>
          <a:p>
            <a:pPr marL="0" indent="0">
              <a:buNone/>
            </a:pPr>
            <a:endParaRPr lang="en-US" dirty="0"/>
          </a:p>
        </p:txBody>
      </p:sp>
    </p:spTree>
    <p:extLst>
      <p:ext uri="{BB962C8B-B14F-4D97-AF65-F5344CB8AC3E}">
        <p14:creationId xmlns:p14="http://schemas.microsoft.com/office/powerpoint/2010/main" val="1089992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Falls: A Real Problem</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939829491"/>
              </p:ext>
            </p:extLst>
          </p:nvPr>
        </p:nvGraphicFramePr>
        <p:xfrm>
          <a:off x="2933700" y="2438400"/>
          <a:ext cx="4160838"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sz="half" idx="2"/>
          </p:nvPr>
        </p:nvSpPr>
        <p:spPr/>
        <p:txBody>
          <a:bodyPr/>
          <a:lstStyle/>
          <a:p>
            <a:r>
              <a:rPr lang="en-US" dirty="0" smtClean="0"/>
              <a:t>Fear of falling</a:t>
            </a:r>
          </a:p>
          <a:p>
            <a:r>
              <a:rPr lang="en-US" dirty="0" smtClean="0"/>
              <a:t>Activity restriction</a:t>
            </a:r>
          </a:p>
          <a:p>
            <a:r>
              <a:rPr lang="en-US" dirty="0" smtClean="0"/>
              <a:t>Anxiety</a:t>
            </a:r>
            <a:r>
              <a:rPr lang="en-US" dirty="0"/>
              <a:t> </a:t>
            </a:r>
            <a:r>
              <a:rPr lang="en-US" dirty="0" smtClean="0"/>
              <a:t>and depression</a:t>
            </a:r>
          </a:p>
          <a:p>
            <a:r>
              <a:rPr lang="en-US" dirty="0" smtClean="0"/>
              <a:t>Social isolation</a:t>
            </a:r>
          </a:p>
          <a:p>
            <a:r>
              <a:rPr lang="en-US" dirty="0" smtClean="0"/>
              <a:t>Increased risk of falling</a:t>
            </a:r>
          </a:p>
          <a:p>
            <a:r>
              <a:rPr lang="en-US" dirty="0" smtClean="0"/>
              <a:t>Increased dependency on caregivers</a:t>
            </a:r>
          </a:p>
        </p:txBody>
      </p:sp>
    </p:spTree>
    <p:extLst>
      <p:ext uri="{BB962C8B-B14F-4D97-AF65-F5344CB8AC3E}">
        <p14:creationId xmlns:p14="http://schemas.microsoft.com/office/powerpoint/2010/main" val="4253033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2396098"/>
              </p:ext>
            </p:extLst>
          </p:nvPr>
        </p:nvGraphicFramePr>
        <p:xfrm>
          <a:off x="2933700" y="2438400"/>
          <a:ext cx="8770938" cy="365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Plus 9"/>
          <p:cNvSpPr/>
          <p:nvPr/>
        </p:nvSpPr>
        <p:spPr>
          <a:xfrm>
            <a:off x="5385816" y="3957701"/>
            <a:ext cx="594360" cy="612648"/>
          </a:xfrm>
          <a:prstGeom prst="mathPlus">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380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STEADI Initiative</a:t>
            </a:r>
            <a:br>
              <a:rPr lang="en-US" dirty="0" smtClean="0"/>
            </a:br>
            <a:r>
              <a:rPr lang="en-US" sz="3100" dirty="0" smtClean="0"/>
              <a:t>Stopping Elderly Accidents, Deaths &amp; Injuries</a:t>
            </a:r>
            <a:endParaRPr lang="en-US" sz="3100" dirty="0"/>
          </a:p>
        </p:txBody>
      </p:sp>
      <p:pic>
        <p:nvPicPr>
          <p:cNvPr id="4098" name="Picture 2" descr="https://www.cdc.gov/steadi/images/graphics/screen-assess-intervene-485w.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8636" y="2606040"/>
            <a:ext cx="7179172" cy="29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990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a:t>
            </a:r>
            <a:endParaRPr lang="en-US" dirty="0"/>
          </a:p>
        </p:txBody>
      </p:sp>
      <p:sp>
        <p:nvSpPr>
          <p:cNvPr id="3" name="Content Placeholder 2"/>
          <p:cNvSpPr>
            <a:spLocks noGrp="1"/>
          </p:cNvSpPr>
          <p:nvPr>
            <p:ph idx="1"/>
          </p:nvPr>
        </p:nvSpPr>
        <p:spPr/>
        <p:txBody>
          <a:bodyPr/>
          <a:lstStyle/>
          <a:p>
            <a:r>
              <a:rPr lang="en-US" dirty="0" smtClean="0"/>
              <a:t>Performed yearly or after an acute fall with individuals 65+ years old</a:t>
            </a:r>
          </a:p>
          <a:p>
            <a:r>
              <a:rPr lang="en-US" dirty="0" smtClean="0"/>
              <a:t>“Stay Independent” 12-item questionnaire</a:t>
            </a:r>
          </a:p>
          <a:p>
            <a:pPr lvl="1"/>
            <a:r>
              <a:rPr lang="en-US" dirty="0" smtClean="0"/>
              <a:t>At risk if ≥4 or fallen in past year</a:t>
            </a:r>
          </a:p>
          <a:p>
            <a:r>
              <a:rPr lang="en-US" dirty="0" smtClean="0"/>
              <a:t>Three Key Questions	</a:t>
            </a:r>
          </a:p>
          <a:p>
            <a:pPr lvl="1"/>
            <a:r>
              <a:rPr lang="en-US" dirty="0" smtClean="0"/>
              <a:t>Do you feel unsteady when standing or walking?</a:t>
            </a:r>
          </a:p>
          <a:p>
            <a:pPr lvl="1"/>
            <a:r>
              <a:rPr lang="en-US" dirty="0" smtClean="0"/>
              <a:t>Are you worried about falling?</a:t>
            </a:r>
          </a:p>
          <a:p>
            <a:pPr lvl="1"/>
            <a:r>
              <a:rPr lang="en-US" dirty="0" smtClean="0"/>
              <a:t>Have you fallen in the past year?</a:t>
            </a:r>
            <a:endParaRPr lang="en-US" dirty="0"/>
          </a:p>
          <a:p>
            <a:pPr lvl="1"/>
            <a:r>
              <a:rPr lang="en-US" dirty="0" smtClean="0"/>
              <a:t>At risk if “yes” to any question</a:t>
            </a:r>
          </a:p>
        </p:txBody>
      </p:sp>
    </p:spTree>
    <p:extLst>
      <p:ext uri="{BB962C8B-B14F-4D97-AF65-F5344CB8AC3E}">
        <p14:creationId xmlns:p14="http://schemas.microsoft.com/office/powerpoint/2010/main" val="1597050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a:t>
            </a:r>
            <a:r>
              <a:rPr lang="en-US" i="1" dirty="0" smtClean="0"/>
              <a:t>Not</a:t>
            </a:r>
            <a:r>
              <a:rPr lang="en-US" dirty="0" smtClean="0"/>
              <a:t> At Risk...</a:t>
            </a:r>
            <a:endParaRPr lang="en-US" dirty="0"/>
          </a:p>
        </p:txBody>
      </p:sp>
      <p:sp>
        <p:nvSpPr>
          <p:cNvPr id="3" name="Content Placeholder 2"/>
          <p:cNvSpPr>
            <a:spLocks noGrp="1"/>
          </p:cNvSpPr>
          <p:nvPr>
            <p:ph idx="1"/>
          </p:nvPr>
        </p:nvSpPr>
        <p:spPr/>
        <p:txBody>
          <a:bodyPr/>
          <a:lstStyle/>
          <a:p>
            <a:r>
              <a:rPr lang="en-US" dirty="0" smtClean="0"/>
              <a:t>Educate on fall prevention</a:t>
            </a:r>
          </a:p>
          <a:p>
            <a:r>
              <a:rPr lang="en-US" dirty="0" smtClean="0"/>
              <a:t>Refer to community program</a:t>
            </a:r>
          </a:p>
          <a:p>
            <a:r>
              <a:rPr lang="en-US" dirty="0" smtClean="0"/>
              <a:t>Rescreen yearly or after an acute fall</a:t>
            </a:r>
            <a:endParaRPr lang="en-US" dirty="0"/>
          </a:p>
        </p:txBody>
      </p:sp>
      <p:pic>
        <p:nvPicPr>
          <p:cNvPr id="5122" name="Picture 2" descr="Image result for older adult with thumbs up"/>
          <p:cNvPicPr>
            <a:picLocks noChangeAspect="1" noChangeArrowheads="1"/>
          </p:cNvPicPr>
          <p:nvPr/>
        </p:nvPicPr>
        <p:blipFill rotWithShape="1">
          <a:blip r:embed="rId2">
            <a:extLst>
              <a:ext uri="{28A0092B-C50C-407E-A947-70E740481C1C}">
                <a14:useLocalDpi xmlns:a14="http://schemas.microsoft.com/office/drawing/2010/main" val="0"/>
              </a:ext>
            </a:extLst>
          </a:blip>
          <a:srcRect b="7314"/>
          <a:stretch/>
        </p:blipFill>
        <p:spPr bwMode="auto">
          <a:xfrm>
            <a:off x="7589647" y="2557272"/>
            <a:ext cx="3467100" cy="2471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583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At Risk...Assess</a:t>
            </a:r>
            <a:endParaRPr lang="en-US" dirty="0"/>
          </a:p>
        </p:txBody>
      </p:sp>
      <p:sp>
        <p:nvSpPr>
          <p:cNvPr id="3" name="Content Placeholder 2"/>
          <p:cNvSpPr>
            <a:spLocks noGrp="1"/>
          </p:cNvSpPr>
          <p:nvPr>
            <p:ph idx="1"/>
          </p:nvPr>
        </p:nvSpPr>
        <p:spPr>
          <a:xfrm>
            <a:off x="7196328" y="2438400"/>
            <a:ext cx="4507943" cy="3651504"/>
          </a:xfrm>
        </p:spPr>
        <p:txBody>
          <a:bodyPr/>
          <a:lstStyle/>
          <a:p>
            <a:pPr marL="0" indent="0">
              <a:buNone/>
            </a:pPr>
            <a:r>
              <a:rPr lang="en-US" dirty="0"/>
              <a:t>Assessing balance helps us treat the risk of falling proactively</a:t>
            </a:r>
          </a:p>
          <a:p>
            <a:pPr marL="0" indent="0">
              <a:buNone/>
            </a:pPr>
            <a:endParaRPr lang="en-US" dirty="0" smtClean="0"/>
          </a:p>
          <a:p>
            <a:pPr marL="0" indent="0">
              <a:buNone/>
            </a:pPr>
            <a:r>
              <a:rPr lang="en-US" dirty="0" smtClean="0"/>
              <a:t>Evaluate body functions and structures</a:t>
            </a:r>
          </a:p>
          <a:p>
            <a:r>
              <a:rPr lang="en-US" dirty="0" smtClean="0"/>
              <a:t>Range of motion</a:t>
            </a:r>
          </a:p>
          <a:p>
            <a:r>
              <a:rPr lang="en-US" dirty="0" smtClean="0"/>
              <a:t>Strength</a:t>
            </a:r>
          </a:p>
          <a:p>
            <a:r>
              <a:rPr lang="en-US" dirty="0" smtClean="0"/>
              <a:t>Balance</a:t>
            </a:r>
          </a:p>
          <a:p>
            <a:pPr marL="0" indent="0">
              <a:buNone/>
            </a:pPr>
            <a:endParaRPr lang="en-US" dirty="0" smtClean="0"/>
          </a:p>
          <a:p>
            <a:endParaRPr lang="en-US" dirty="0"/>
          </a:p>
        </p:txBody>
      </p:sp>
      <p:pic>
        <p:nvPicPr>
          <p:cNvPr id="6146" name="Picture 2" descr="Image result for human bo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6871" y="2438400"/>
            <a:ext cx="3346577" cy="3346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540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C181C"/>
      </a:dk2>
      <a:lt2>
        <a:srgbClr val="FEFCF7"/>
      </a:lt2>
      <a:accent1>
        <a:srgbClr val="72626E"/>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0DE630C6-BBA0-46FD-9C6B-084D4C5F4F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ategory xmlns="a1ecc8ba-64a3-4ef6-98a3-18b410baca6d" xsi:nil="true"/>
    <PublishingExpirationDate xmlns="http://schemas.microsoft.com/sharepoint/v3" xsi:nil="true"/>
    <PublishingStartDate xmlns="http://schemas.microsoft.com/sharepoint/v3" xsi:nil="true"/>
    <_dlc_DocId xmlns="89461f00-0b74-46d7-ba90-7a84aa4e2ee4">NKAHMF2WWKTP-457508784-41</_dlc_DocId>
    <_dlc_DocIdUrl xmlns="89461f00-0b74-46d7-ba90-7a84aa4e2ee4">
      <Url>https://sharepoint.wwrc.net/VDApublic/_layouts/15/DocIdRedir.aspx?ID=NKAHMF2WWKTP-457508784-41</Url>
      <Description>NKAHMF2WWKTP-457508784-41</Description>
    </_dlc_DocIdUrl>
    <date xmlns="a1ecc8ba-64a3-4ef6-98a3-18b410baca6d" xsi:nil="true"/>
  </documentManagement>
</p:properties>
</file>

<file path=customXml/item5.xml><?xml version="1.0" encoding="utf-8"?>
<ct:contentTypeSchema xmlns:ct="http://schemas.microsoft.com/office/2006/metadata/contentType" xmlns:ma="http://schemas.microsoft.com/office/2006/metadata/properties/metaAttributes" ct:_="" ma:_="" ma:contentTypeName="Document" ma:contentTypeID="0x010100A8493611D89AF14186100E1605897077" ma:contentTypeVersion="9" ma:contentTypeDescription="Create a new document." ma:contentTypeScope="" ma:versionID="a283f490302484fe1d3b54232e718a44">
  <xsd:schema xmlns:xsd="http://www.w3.org/2001/XMLSchema" xmlns:xs="http://www.w3.org/2001/XMLSchema" xmlns:p="http://schemas.microsoft.com/office/2006/metadata/properties" xmlns:ns1="http://schemas.microsoft.com/sharepoint/v3" xmlns:ns2="89461f00-0b74-46d7-ba90-7a84aa4e2ee4" xmlns:ns3="a1ecc8ba-64a3-4ef6-98a3-18b410baca6d" targetNamespace="http://schemas.microsoft.com/office/2006/metadata/properties" ma:root="true" ma:fieldsID="2b04bdc15311a142a482322a96ace021" ns1:_="" ns2:_="" ns3:_="">
    <xsd:import namespace="http://schemas.microsoft.com/sharepoint/v3"/>
    <xsd:import namespace="89461f00-0b74-46d7-ba90-7a84aa4e2ee4"/>
    <xsd:import namespace="a1ecc8ba-64a3-4ef6-98a3-18b410baca6d"/>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1:PublishingStartDate" minOccurs="0"/>
                <xsd:element ref="ns1:PublishingExpirationDate"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461f00-0b74-46d7-ba90-7a84aa4e2ee4"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1ecc8ba-64a3-4ef6-98a3-18b410baca6d" elementFormDefault="qualified">
    <xsd:import namespace="http://schemas.microsoft.com/office/2006/documentManagement/types"/>
    <xsd:import namespace="http://schemas.microsoft.com/office/infopath/2007/PartnerControls"/>
    <xsd:element name="Category" ma:index="7" nillable="true" ma:displayName="Category" ma:format="Dropdown" ma:internalName="Category" ma:readOnly="false">
      <xsd:simpleType>
        <xsd:restriction base="dms:Choice">
          <xsd:enumeration value="Contact Us"/>
          <xsd:enumeration value="Plan for Aging Services"/>
          <xsd:enumeration value="Public Guardianship"/>
          <xsd:enumeration value="Resources"/>
          <xsd:enumeration value="VICAP"/>
          <xsd:enumeration value="Virginia Caregiver Coalition"/>
        </xsd:restriction>
      </xsd:simpleType>
    </xsd:element>
    <xsd:element name="date" ma:index="14"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E8F66A-D9AB-440C-AB12-344897F927E8}"/>
</file>

<file path=customXml/itemProps2.xml><?xml version="1.0" encoding="utf-8"?>
<ds:datastoreItem xmlns:ds="http://schemas.openxmlformats.org/officeDocument/2006/customXml" ds:itemID="{FE9663E8-4AE3-433E-9B5B-4B4E889050E0}"/>
</file>

<file path=customXml/itemProps3.xml><?xml version="1.0" encoding="utf-8"?>
<ds:datastoreItem xmlns:ds="http://schemas.openxmlformats.org/officeDocument/2006/customXml" ds:itemID="{FE9663E8-4AE3-433E-9B5B-4B4E889050E0}"/>
</file>

<file path=customXml/itemProps4.xml><?xml version="1.0" encoding="utf-8"?>
<ds:datastoreItem xmlns:ds="http://schemas.openxmlformats.org/officeDocument/2006/customXml" ds:itemID="{0FD6A1E9-1170-4A4C-A1F0-7392ED9685BE}"/>
</file>

<file path=customXml/itemProps5.xml><?xml version="1.0" encoding="utf-8"?>
<ds:datastoreItem xmlns:ds="http://schemas.openxmlformats.org/officeDocument/2006/customXml" ds:itemID="{C73B166A-DCA7-4ED2-A35E-D08B65EE0E77}"/>
</file>

<file path=docProps/app.xml><?xml version="1.0" encoding="utf-8"?>
<Properties xmlns="http://schemas.openxmlformats.org/officeDocument/2006/extended-properties" xmlns:vt="http://schemas.openxmlformats.org/officeDocument/2006/docPropsVTypes">
  <Template>Feathered</Template>
  <TotalTime>486</TotalTime>
  <Words>1630</Words>
  <Application>Microsoft Office PowerPoint</Application>
  <PresentationFormat>Widescreen</PresentationFormat>
  <Paragraphs>264</Paragraphs>
  <Slides>37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Calibri</vt:lpstr>
      <vt:lpstr>Century Schoolbook</vt:lpstr>
      <vt:lpstr>Corbel</vt:lpstr>
      <vt:lpstr>Feathered</vt:lpstr>
      <vt:lpstr>Assessment and Intervention for  Fall Prevention</vt:lpstr>
      <vt:lpstr>Objectives</vt:lpstr>
      <vt:lpstr>Falls: A Real Problem</vt:lpstr>
      <vt:lpstr>Falls: A Real Problem</vt:lpstr>
      <vt:lpstr>PowerPoint Presentation</vt:lpstr>
      <vt:lpstr>STEADI Initiative Stopping Elderly Accidents, Deaths &amp; Injuries</vt:lpstr>
      <vt:lpstr>Screen</vt:lpstr>
      <vt:lpstr>If Not At Risk...</vt:lpstr>
      <vt:lpstr>If At Risk...Assess</vt:lpstr>
      <vt:lpstr>Assessment </vt:lpstr>
      <vt:lpstr>Berg Balance Scale</vt:lpstr>
      <vt:lpstr>Your Turn! </vt:lpstr>
      <vt:lpstr>Timed Up and Go (TUG)</vt:lpstr>
      <vt:lpstr>30-Second Chair Stand</vt:lpstr>
      <vt:lpstr>4-Stage Balance Test</vt:lpstr>
      <vt:lpstr>Orthostatic Hypotension</vt:lpstr>
      <vt:lpstr>Medication Assessment</vt:lpstr>
      <vt:lpstr>Vision Assessment</vt:lpstr>
      <vt:lpstr>Intervention</vt:lpstr>
      <vt:lpstr>Referral to Therapy Services</vt:lpstr>
      <vt:lpstr>Multi-factorial Fall Prevention</vt:lpstr>
      <vt:lpstr>Exercise</vt:lpstr>
      <vt:lpstr>Alternating Lunge</vt:lpstr>
      <vt:lpstr>Single Leg Stand</vt:lpstr>
      <vt:lpstr>Chair Push-Ups</vt:lpstr>
      <vt:lpstr>Toe Touches</vt:lpstr>
      <vt:lpstr>Environmental Modification</vt:lpstr>
      <vt:lpstr>Reduce Falls While Toileting</vt:lpstr>
      <vt:lpstr>Wellness and Group Programs</vt:lpstr>
      <vt:lpstr>Other Interventions</vt:lpstr>
      <vt:lpstr>Case Study: Mr. Ying</vt:lpstr>
      <vt:lpstr>Medical History</vt:lpstr>
      <vt:lpstr>Assessment</vt:lpstr>
      <vt:lpstr>Intervention</vt:lpstr>
      <vt:lpstr>Resources for Professionals</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and Intervention for  Fall Prevention</dc:title>
  <dc:creator>Emily Budd</dc:creator>
  <cp:lastModifiedBy>Brinkley, Tanya (DARS)</cp:lastModifiedBy>
  <cp:revision>38</cp:revision>
  <dcterms:created xsi:type="dcterms:W3CDTF">2019-08-06T13:21:36Z</dcterms:created>
  <dcterms:modified xsi:type="dcterms:W3CDTF">2019-08-15T18:30:01Z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0x010100A8493611D89AF14186100E1605897077</vt:lpwstr>
  </property>
  <property fmtid="{D5CDD505-2E9C-101B-9397-08002B2CF9AE}" pid="3" name="_dlc_DocIdItemGuid">
    <vt:lpwstr>258ca316-a770-42ed-a9c1-b70c289634b1</vt:lpwstr>
  </property>
</Properties>
</file>